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handoutMasterIdLst>
    <p:handoutMasterId r:id="rId28"/>
  </p:handoutMasterIdLst>
  <p:sldIdLst>
    <p:sldId id="256" r:id="rId2"/>
    <p:sldId id="342" r:id="rId3"/>
    <p:sldId id="343" r:id="rId4"/>
    <p:sldId id="344" r:id="rId5"/>
    <p:sldId id="345" r:id="rId6"/>
    <p:sldId id="293" r:id="rId7"/>
    <p:sldId id="346" r:id="rId8"/>
    <p:sldId id="294" r:id="rId9"/>
    <p:sldId id="295" r:id="rId10"/>
    <p:sldId id="286" r:id="rId11"/>
    <p:sldId id="348" r:id="rId12"/>
    <p:sldId id="287" r:id="rId13"/>
    <p:sldId id="299" r:id="rId14"/>
    <p:sldId id="288" r:id="rId15"/>
    <p:sldId id="304" r:id="rId16"/>
    <p:sldId id="305" r:id="rId17"/>
    <p:sldId id="306" r:id="rId18"/>
    <p:sldId id="307" r:id="rId19"/>
    <p:sldId id="347" r:id="rId20"/>
    <p:sldId id="289" r:id="rId21"/>
    <p:sldId id="308" r:id="rId22"/>
    <p:sldId id="336" r:id="rId23"/>
    <p:sldId id="337" r:id="rId24"/>
    <p:sldId id="309" r:id="rId25"/>
    <p:sldId id="29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14"/>
    <p:restoredTop sz="94558"/>
  </p:normalViewPr>
  <p:slideViewPr>
    <p:cSldViewPr snapToGrid="0" snapToObjects="1">
      <p:cViewPr varScale="1">
        <p:scale>
          <a:sx n="121" d="100"/>
          <a:sy n="121" d="100"/>
        </p:scale>
        <p:origin x="328" y="17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10" d="100"/>
        <a:sy n="110" d="100"/>
      </p:scale>
      <p:origin x="0" y="0"/>
    </p:cViewPr>
  </p:sorterViewPr>
  <p:notesViewPr>
    <p:cSldViewPr snapToGrid="0" snapToObjects="1">
      <p:cViewPr varScale="1">
        <p:scale>
          <a:sx n="120" d="100"/>
          <a:sy n="120" d="100"/>
        </p:scale>
        <p:origin x="1024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6B5CAD5-2CEA-FD48-29CA-A0E276D847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B590857-120C-EBDB-CD81-4377851313F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FF75CBB-A44A-9C4B-A8C6-25A992E0242E}" type="datetimeFigureOut">
              <a:rPr lang="en-US" smtClean="0"/>
              <a:t>9/18/25</a:t>
            </a:fld>
            <a:endParaRPr lang="en-US"/>
          </a:p>
        </p:txBody>
      </p:sp>
      <p:sp>
        <p:nvSpPr>
          <p:cNvPr id="4" name="Footer Placeholder 3">
            <a:extLst>
              <a:ext uri="{FF2B5EF4-FFF2-40B4-BE49-F238E27FC236}">
                <a16:creationId xmlns:a16="http://schemas.microsoft.com/office/drawing/2014/main" id="{09561CC9-04D2-C155-9FEA-4E24AAC0D7F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966F508-07C9-0743-086D-F9033F6FCDD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393E05D-BCC8-514F-8787-E81AD40F429D}" type="slidenum">
              <a:rPr lang="en-US" smtClean="0"/>
              <a:t>‹#›</a:t>
            </a:fld>
            <a:endParaRPr lang="en-US"/>
          </a:p>
        </p:txBody>
      </p:sp>
    </p:spTree>
    <p:extLst>
      <p:ext uri="{BB962C8B-B14F-4D97-AF65-F5344CB8AC3E}">
        <p14:creationId xmlns:p14="http://schemas.microsoft.com/office/powerpoint/2010/main" val="18716236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19B4D1-0A28-FA4A-9134-5F79B138F3AC}" type="datetimeFigureOut">
              <a:rPr lang="en-US" smtClean="0"/>
              <a:t>9/18/25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84A19F-9A5E-D240-8FF1-934ECF97C3D1}" type="slidenum">
              <a:rPr lang="en-US" smtClean="0"/>
              <a:t>‹#›</a:t>
            </a:fld>
            <a:endParaRPr lang="en-US"/>
          </a:p>
        </p:txBody>
      </p:sp>
    </p:spTree>
    <p:extLst>
      <p:ext uri="{BB962C8B-B14F-4D97-AF65-F5344CB8AC3E}">
        <p14:creationId xmlns:p14="http://schemas.microsoft.com/office/powerpoint/2010/main" val="1555283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B908699-CE29-634D-83B5-1061B2BD35A6}" type="datetimeFigureOut">
              <a:rPr lang="en-US" smtClean="0"/>
              <a:t>9/18/25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475246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908699-CE29-634D-83B5-1061B2BD35A6}" type="datetimeFigureOut">
              <a:rPr lang="en-US" smtClean="0"/>
              <a:t>9/18/25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1870288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908699-CE29-634D-83B5-1061B2BD35A6}" type="datetimeFigureOut">
              <a:rPr lang="en-US" smtClean="0"/>
              <a:t>9/18/25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1217417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908699-CE29-634D-83B5-1061B2BD35A6}" type="datetimeFigureOut">
              <a:rPr lang="en-US" smtClean="0"/>
              <a:t>9/18/25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972074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908699-CE29-634D-83B5-1061B2BD35A6}" type="datetimeFigureOut">
              <a:rPr lang="en-US" smtClean="0"/>
              <a:t>9/18/25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1742489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B908699-CE29-634D-83B5-1061B2BD35A6}" type="datetimeFigureOut">
              <a:rPr lang="en-US" smtClean="0"/>
              <a:t>9/18/25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782633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B908699-CE29-634D-83B5-1061B2BD35A6}" type="datetimeFigureOut">
              <a:rPr lang="en-US" smtClean="0"/>
              <a:t>9/18/25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377795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B908699-CE29-634D-83B5-1061B2BD35A6}" type="datetimeFigureOut">
              <a:rPr lang="en-US" smtClean="0"/>
              <a:t>9/18/25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1650400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908699-CE29-634D-83B5-1061B2BD35A6}" type="datetimeFigureOut">
              <a:rPr lang="en-US" smtClean="0"/>
              <a:t>9/18/25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1381679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908699-CE29-634D-83B5-1061B2BD35A6}" type="datetimeFigureOut">
              <a:rPr lang="en-US" smtClean="0"/>
              <a:t>9/18/25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1143992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908699-CE29-634D-83B5-1061B2BD35A6}" type="datetimeFigureOut">
              <a:rPr lang="en-US" smtClean="0"/>
              <a:t>9/18/25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658654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908699-CE29-634D-83B5-1061B2BD35A6}" type="datetimeFigureOut">
              <a:rPr lang="en-US" smtClean="0"/>
              <a:t>9/18/25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9F2244-9A50-AE4D-AE61-8B44ECB34D6B}" type="slidenum">
              <a:rPr lang="en-US" smtClean="0"/>
              <a:t>‹#›</a:t>
            </a:fld>
            <a:endParaRPr lang="en-US" dirty="0"/>
          </a:p>
        </p:txBody>
      </p:sp>
    </p:spTree>
    <p:extLst>
      <p:ext uri="{BB962C8B-B14F-4D97-AF65-F5344CB8AC3E}">
        <p14:creationId xmlns:p14="http://schemas.microsoft.com/office/powerpoint/2010/main" val="7900497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19160" y="0"/>
            <a:ext cx="10499463" cy="2571078"/>
          </a:xfrm>
        </p:spPr>
        <p:txBody>
          <a:bodyPr>
            <a:normAutofit/>
          </a:bodyPr>
          <a:lstStyle/>
          <a:p>
            <a:pPr algn="l"/>
            <a:r>
              <a:rPr lang="en-US" dirty="0"/>
              <a:t>Statistical Principles</a:t>
            </a:r>
            <a:br>
              <a:rPr lang="en-US" dirty="0"/>
            </a:br>
            <a:r>
              <a:rPr lang="en-US" sz="4000" dirty="0"/>
              <a:t>Biology 683</a:t>
            </a:r>
            <a:br>
              <a:rPr lang="en-US" sz="4000" dirty="0"/>
            </a:br>
            <a:br>
              <a:rPr lang="en-US" sz="4000" dirty="0"/>
            </a:br>
            <a:r>
              <a:rPr lang="en-US" sz="2800" dirty="0"/>
              <a:t>Heath Blackmon</a:t>
            </a:r>
          </a:p>
        </p:txBody>
      </p:sp>
      <p:sp>
        <p:nvSpPr>
          <p:cNvPr id="3" name="TextBox 2">
            <a:extLst>
              <a:ext uri="{FF2B5EF4-FFF2-40B4-BE49-F238E27FC236}">
                <a16:creationId xmlns:a16="http://schemas.microsoft.com/office/drawing/2014/main" id="{D0DAA33B-E253-490B-CAD7-F34B1B849254}"/>
              </a:ext>
            </a:extLst>
          </p:cNvPr>
          <p:cNvSpPr txBox="1"/>
          <p:nvPr/>
        </p:nvSpPr>
        <p:spPr>
          <a:xfrm>
            <a:off x="188799" y="2716639"/>
            <a:ext cx="7304201" cy="2862322"/>
          </a:xfrm>
          <a:prstGeom prst="rect">
            <a:avLst/>
          </a:prstGeom>
          <a:noFill/>
        </p:spPr>
        <p:txBody>
          <a:bodyPr wrap="square" rtlCol="0">
            <a:spAutoFit/>
          </a:bodyPr>
          <a:lstStyle/>
          <a:p>
            <a:r>
              <a:rPr lang="en-US" sz="3600" b="1" dirty="0"/>
              <a:t>Example test questions:</a:t>
            </a:r>
          </a:p>
          <a:p>
            <a:r>
              <a:rPr lang="en-US" sz="3600" dirty="0"/>
              <a:t>Describe the differences and advantages of vector vs raster images.</a:t>
            </a:r>
          </a:p>
          <a:p>
            <a:endParaRPr lang="en-US" sz="3600" dirty="0"/>
          </a:p>
          <a:p>
            <a:r>
              <a:rPr lang="en-US" sz="3600" dirty="0"/>
              <a:t>What is a sample vs a population.</a:t>
            </a:r>
          </a:p>
        </p:txBody>
      </p:sp>
      <p:pic>
        <p:nvPicPr>
          <p:cNvPr id="5" name="Picture 4">
            <a:extLst>
              <a:ext uri="{FF2B5EF4-FFF2-40B4-BE49-F238E27FC236}">
                <a16:creationId xmlns:a16="http://schemas.microsoft.com/office/drawing/2014/main" id="{28E827A7-7FD5-685C-8D7F-337CE158D5B1}"/>
              </a:ext>
            </a:extLst>
          </p:cNvPr>
          <p:cNvPicPr>
            <a:picLocks noChangeAspect="1"/>
          </p:cNvPicPr>
          <p:nvPr/>
        </p:nvPicPr>
        <p:blipFill>
          <a:blip r:embed="rId2"/>
          <a:stretch>
            <a:fillRect/>
          </a:stretch>
        </p:blipFill>
        <p:spPr>
          <a:xfrm>
            <a:off x="7923408" y="900794"/>
            <a:ext cx="3879428" cy="5467148"/>
          </a:xfrm>
          <a:prstGeom prst="rect">
            <a:avLst/>
          </a:prstGeom>
        </p:spPr>
      </p:pic>
    </p:spTree>
    <p:extLst>
      <p:ext uri="{BB962C8B-B14F-4D97-AF65-F5344CB8AC3E}">
        <p14:creationId xmlns:p14="http://schemas.microsoft.com/office/powerpoint/2010/main" val="2064310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rgbClr val="C00000"/>
          </a:solidFill>
        </p:spPr>
        <p:txBody>
          <a:bodyPr>
            <a:normAutofit/>
          </a:bodyPr>
          <a:lstStyle/>
          <a:p>
            <a:pPr algn="ctr"/>
            <a:r>
              <a:rPr lang="en-US" b="1" dirty="0">
                <a:solidFill>
                  <a:schemeClr val="bg1"/>
                </a:solidFill>
              </a:rPr>
              <a:t>LIVE CODING</a:t>
            </a:r>
          </a:p>
        </p:txBody>
      </p:sp>
      <p:sp>
        <p:nvSpPr>
          <p:cNvPr id="6" name="Rectangle 5"/>
          <p:cNvSpPr/>
          <p:nvPr/>
        </p:nvSpPr>
        <p:spPr>
          <a:xfrm>
            <a:off x="242170" y="1086291"/>
            <a:ext cx="11519770" cy="5262979"/>
          </a:xfrm>
          <a:prstGeom prst="rect">
            <a:avLst/>
          </a:prstGeom>
        </p:spPr>
        <p:txBody>
          <a:bodyPr wrap="square">
            <a:spAutoFit/>
          </a:bodyPr>
          <a:lstStyle/>
          <a:p>
            <a:pPr marL="457200" indent="-457200" fontAlgn="base">
              <a:buFont typeface="Arial" charset="0"/>
              <a:buChar char="•"/>
            </a:pPr>
            <a:r>
              <a:rPr lang="en-US" sz="2800" dirty="0"/>
              <a:t>Scientific studies show that actively coding and completing computer tasks in an environment with intermittent assistance and individual practice far exceeds any other method of instruction.</a:t>
            </a:r>
          </a:p>
          <a:p>
            <a:pPr marL="457200" indent="-457200" fontAlgn="base">
              <a:buFont typeface="Arial" charset="0"/>
              <a:buChar char="•"/>
            </a:pPr>
            <a:endParaRPr lang="en-US" sz="2800" dirty="0"/>
          </a:p>
          <a:p>
            <a:pPr marL="457200" indent="-457200" fontAlgn="base">
              <a:buFont typeface="Arial" charset="0"/>
              <a:buChar char="•"/>
            </a:pPr>
            <a:r>
              <a:rPr lang="en-US" sz="2800" dirty="0"/>
              <a:t>I need to have a plan for a project that we are going to do (like testing the central limit theorem).</a:t>
            </a:r>
          </a:p>
          <a:p>
            <a:pPr marL="457200" indent="-457200" fontAlgn="base">
              <a:buFont typeface="Arial" charset="0"/>
              <a:buChar char="•"/>
            </a:pPr>
            <a:r>
              <a:rPr lang="en-US" sz="2800" dirty="0"/>
              <a:t>I need to make sure to break the task into 5-10 minute chunks of work.</a:t>
            </a:r>
          </a:p>
          <a:p>
            <a:pPr marL="457200" indent="-457200" fontAlgn="base">
              <a:buFont typeface="Arial" charset="0"/>
              <a:buChar char="•"/>
            </a:pPr>
            <a:endParaRPr lang="en-US" sz="2800" dirty="0"/>
          </a:p>
          <a:p>
            <a:pPr marL="457200" indent="-457200" fontAlgn="base">
              <a:buFont typeface="Arial" charset="0"/>
              <a:buChar char="•"/>
            </a:pPr>
            <a:r>
              <a:rPr lang="en-US" sz="2800" dirty="0"/>
              <a:t>You need to put green stickies and red stickies up as appropriate.</a:t>
            </a:r>
          </a:p>
          <a:p>
            <a:pPr marL="457200" indent="-457200" fontAlgn="base">
              <a:buFont typeface="Arial" charset="0"/>
              <a:buChar char="•"/>
            </a:pPr>
            <a:r>
              <a:rPr lang="en-US" sz="2800" dirty="0"/>
              <a:t>You need to put that red sticky up anytime it should be</a:t>
            </a:r>
          </a:p>
          <a:p>
            <a:pPr marL="457200" indent="-457200" fontAlgn="base">
              <a:buFont typeface="Arial" charset="0"/>
              <a:buChar char="•"/>
            </a:pPr>
            <a:endParaRPr lang="en-US" sz="2800" dirty="0"/>
          </a:p>
          <a:p>
            <a:pPr marL="914400" lvl="1" indent="-457200" fontAlgn="base">
              <a:buFont typeface="Arial" charset="0"/>
              <a:buChar char="•"/>
            </a:pPr>
            <a:endParaRPr lang="en-US" sz="2800" dirty="0"/>
          </a:p>
        </p:txBody>
      </p:sp>
      <p:sp>
        <p:nvSpPr>
          <p:cNvPr id="3" name="TextBox 2">
            <a:extLst>
              <a:ext uri="{FF2B5EF4-FFF2-40B4-BE49-F238E27FC236}">
                <a16:creationId xmlns:a16="http://schemas.microsoft.com/office/drawing/2014/main" id="{B06969B5-7323-70E0-1356-936FEE49228F}"/>
              </a:ext>
            </a:extLst>
          </p:cNvPr>
          <p:cNvSpPr txBox="1"/>
          <p:nvPr/>
        </p:nvSpPr>
        <p:spPr>
          <a:xfrm>
            <a:off x="473181" y="5927836"/>
            <a:ext cx="11057747" cy="646331"/>
          </a:xfrm>
          <a:prstGeom prst="rect">
            <a:avLst/>
          </a:prstGeom>
          <a:noFill/>
        </p:spPr>
        <p:txBody>
          <a:bodyPr wrap="square" rtlCol="0">
            <a:spAutoFit/>
          </a:bodyPr>
          <a:lstStyle/>
          <a:p>
            <a:pPr algn="ctr"/>
            <a:r>
              <a:rPr lang="en-US" i="1" dirty="0">
                <a:latin typeface="Garamond" panose="02020404030301010803" pitchFamily="18" charset="0"/>
              </a:rPr>
              <a:t>I promise that if you do this by the end of the semester you will be much more comfortable with data analysis than you are today. I’m literally being paid to do this my only goal is for you to find this class useful and fun so that you will tell other people it is useful and they will take it to.</a:t>
            </a:r>
          </a:p>
        </p:txBody>
      </p:sp>
    </p:spTree>
    <p:extLst>
      <p:ext uri="{BB962C8B-B14F-4D97-AF65-F5344CB8AC3E}">
        <p14:creationId xmlns:p14="http://schemas.microsoft.com/office/powerpoint/2010/main" val="410169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264561B0-732C-AB01-D071-2BC44F295A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19644D-0859-DF9F-EF70-0E4FF1F911C0}"/>
              </a:ext>
            </a:extLst>
          </p:cNvPr>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Central limit theorem</a:t>
            </a:r>
          </a:p>
        </p:txBody>
      </p:sp>
      <p:sp>
        <p:nvSpPr>
          <p:cNvPr id="6" name="Rectangle 5">
            <a:extLst>
              <a:ext uri="{FF2B5EF4-FFF2-40B4-BE49-F238E27FC236}">
                <a16:creationId xmlns:a16="http://schemas.microsoft.com/office/drawing/2014/main" id="{E54DCB2F-C7AE-18C2-740C-A29D04FFFC70}"/>
              </a:ext>
            </a:extLst>
          </p:cNvPr>
          <p:cNvSpPr/>
          <p:nvPr/>
        </p:nvSpPr>
        <p:spPr>
          <a:xfrm>
            <a:off x="242170" y="1086291"/>
            <a:ext cx="11519770" cy="5262979"/>
          </a:xfrm>
          <a:prstGeom prst="rect">
            <a:avLst/>
          </a:prstGeom>
        </p:spPr>
        <p:txBody>
          <a:bodyPr wrap="square">
            <a:spAutoFit/>
          </a:bodyPr>
          <a:lstStyle/>
          <a:p>
            <a:pPr marL="457200" indent="-457200" fontAlgn="base">
              <a:buFont typeface="Arial" charset="0"/>
              <a:buChar char="•"/>
            </a:pPr>
            <a:r>
              <a:rPr lang="en-US" sz="2800" dirty="0"/>
              <a:t>Imagine that we sample from the same population many times, so we have a bunch of different, independent samples. </a:t>
            </a:r>
          </a:p>
          <a:p>
            <a:pPr marL="457200" indent="-457200" fontAlgn="base">
              <a:buFont typeface="Arial" charset="0"/>
              <a:buChar char="•"/>
            </a:pPr>
            <a:endParaRPr lang="en-US" sz="2800" dirty="0"/>
          </a:p>
          <a:p>
            <a:pPr marL="457200" indent="-457200" fontAlgn="base">
              <a:buFont typeface="Arial" charset="0"/>
              <a:buChar char="•"/>
            </a:pPr>
            <a:r>
              <a:rPr lang="en-US" sz="2800" dirty="0"/>
              <a:t>Each sample will have a mean, but the means will be different due to chance.  In principle, we could draw a histogram of these means.</a:t>
            </a:r>
          </a:p>
          <a:p>
            <a:pPr marL="457200" indent="-457200" fontAlgn="base">
              <a:buFont typeface="Arial" charset="0"/>
              <a:buChar char="•"/>
            </a:pPr>
            <a:endParaRPr lang="en-US" sz="2800" dirty="0"/>
          </a:p>
          <a:p>
            <a:pPr marL="457200" indent="-457200" fontAlgn="base">
              <a:buFont typeface="Arial" charset="0"/>
              <a:buChar char="•"/>
            </a:pPr>
            <a:r>
              <a:rPr lang="en-US" sz="2800" dirty="0"/>
              <a:t>In general, you only have one sample from a given population, however, so what can you infer about the distribution of the means from your sample?</a:t>
            </a:r>
          </a:p>
          <a:p>
            <a:pPr marL="457200" indent="-457200" fontAlgn="base">
              <a:buFont typeface="Arial" charset="0"/>
              <a:buChar char="•"/>
            </a:pPr>
            <a:endParaRPr lang="en-US" sz="2800" dirty="0"/>
          </a:p>
          <a:p>
            <a:pPr marL="457200" indent="-457200" fontAlgn="base">
              <a:buFont typeface="Arial" charset="0"/>
              <a:buChar char="•"/>
            </a:pPr>
            <a:r>
              <a:rPr lang="en-US" sz="2800" dirty="0"/>
              <a:t>The Central Limit Theorem states that regardless of the underlying population distribution of the variable of interest, the distribution of the population of means will be roughly normal.</a:t>
            </a:r>
          </a:p>
        </p:txBody>
      </p:sp>
    </p:spTree>
    <p:extLst>
      <p:ext uri="{BB962C8B-B14F-4D97-AF65-F5344CB8AC3E}">
        <p14:creationId xmlns:p14="http://schemas.microsoft.com/office/powerpoint/2010/main" val="3290847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Central limit theorem</a:t>
            </a:r>
          </a:p>
        </p:txBody>
      </p:sp>
      <mc:AlternateContent xmlns:mc="http://schemas.openxmlformats.org/markup-compatibility/2006" xmlns:a14="http://schemas.microsoft.com/office/drawing/2010/main">
        <mc:Choice Requires="a14">
          <p:sp>
            <p:nvSpPr>
              <p:cNvPr id="6" name="Rectangle 5"/>
              <p:cNvSpPr/>
              <p:nvPr/>
            </p:nvSpPr>
            <p:spPr>
              <a:xfrm>
                <a:off x="242170" y="1086291"/>
                <a:ext cx="11519770" cy="5020349"/>
              </a:xfrm>
              <a:prstGeom prst="rect">
                <a:avLst/>
              </a:prstGeom>
            </p:spPr>
            <p:txBody>
              <a:bodyPr wrap="square">
                <a:spAutoFit/>
              </a:bodyPr>
              <a:lstStyle/>
              <a:p>
                <a:pPr fontAlgn="base"/>
                <a:r>
                  <a:rPr lang="en-US" sz="2800" dirty="0"/>
                  <a:t>Your estimate of the sample mean is an estimate of the mean of this distribution of means (that is, it’s your best estimate of the population mean).  </a:t>
                </a:r>
              </a:p>
              <a:p>
                <a:pPr fontAlgn="base"/>
                <a:endParaRPr lang="en-US" sz="2800" dirty="0"/>
              </a:p>
              <a:p>
                <a:pPr fontAlgn="base"/>
                <a:r>
                  <a:rPr lang="en-US" sz="2800" dirty="0"/>
                  <a:t>The hypothetical distribution of sample means has a standard deviation equal to s divided by the square root of n.</a:t>
                </a:r>
              </a:p>
              <a:p>
                <a:pPr fontAlgn="base"/>
                <a:endParaRPr lang="en-US" sz="2800" dirty="0"/>
              </a:p>
              <a:p>
                <a:pPr fontAlgn="base"/>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charset="0"/>
                          </a:rPr>
                          <m:t>𝑆𝐸</m:t>
                        </m:r>
                      </m:e>
                      <m:sub>
                        <m:acc>
                          <m:accPr>
                            <m:chr m:val="̅"/>
                            <m:ctrlPr>
                              <a:rPr lang="en-US" sz="2800" i="1" smtClean="0">
                                <a:latin typeface="Cambria Math" panose="02040503050406030204" pitchFamily="18" charset="0"/>
                              </a:rPr>
                            </m:ctrlPr>
                          </m:accPr>
                          <m:e>
                            <m:r>
                              <a:rPr lang="en-US" sz="2800" b="0" i="1" smtClean="0">
                                <a:latin typeface="Cambria Math" charset="0"/>
                              </a:rPr>
                              <m:t>𝑌</m:t>
                            </m:r>
                          </m:e>
                        </m:acc>
                      </m:sub>
                    </m:sSub>
                    <m:r>
                      <a:rPr lang="en-US" sz="2800" b="0" i="1" smtClean="0">
                        <a:latin typeface="Cambria Math" charset="0"/>
                      </a:rPr>
                      <m:t>=</m:t>
                    </m:r>
                    <m:f>
                      <m:fPr>
                        <m:ctrlPr>
                          <a:rPr lang="mr-IN" sz="2800" b="0" i="1" smtClean="0">
                            <a:latin typeface="Cambria Math" panose="02040503050406030204" pitchFamily="18" charset="0"/>
                          </a:rPr>
                        </m:ctrlPr>
                      </m:fPr>
                      <m:num>
                        <m:r>
                          <a:rPr lang="en-US" sz="2800" b="0" i="1" smtClean="0">
                            <a:latin typeface="Cambria Math" charset="0"/>
                          </a:rPr>
                          <m:t>𝑠</m:t>
                        </m:r>
                      </m:num>
                      <m:den>
                        <m:rad>
                          <m:radPr>
                            <m:degHide m:val="on"/>
                            <m:ctrlPr>
                              <a:rPr lang="mr-IN" sz="2800" b="0" i="1" smtClean="0">
                                <a:latin typeface="Cambria Math" panose="02040503050406030204" pitchFamily="18" charset="0"/>
                              </a:rPr>
                            </m:ctrlPr>
                          </m:radPr>
                          <m:deg/>
                          <m:e>
                            <m:r>
                              <a:rPr lang="en-US" sz="2800" b="0" i="1" smtClean="0">
                                <a:latin typeface="Cambria Math" charset="0"/>
                              </a:rPr>
                              <m:t>𝑛</m:t>
                            </m:r>
                          </m:e>
                        </m:rad>
                      </m:den>
                    </m:f>
                  </m:oMath>
                </a14:m>
                <a:r>
                  <a:rPr lang="en-US" sz="2800" dirty="0"/>
                  <a:t> </a:t>
                </a:r>
              </a:p>
              <a:p>
                <a:pPr fontAlgn="base"/>
                <a:endParaRPr lang="en-US" sz="2800" dirty="0"/>
              </a:p>
              <a:p>
                <a:pPr fontAlgn="base"/>
                <a:r>
                  <a:rPr lang="en-US" sz="2800" dirty="0"/>
                  <a:t>We call this standard deviation the standard error of the mean (SEM). The true population mean should be within   </a:t>
                </a:r>
                <a14:m>
                  <m:oMath xmlns:m="http://schemas.openxmlformats.org/officeDocument/2006/math">
                    <m:acc>
                      <m:accPr>
                        <m:chr m:val="̅"/>
                        <m:ctrlPr>
                          <a:rPr lang="en-US" sz="2800" i="1" smtClean="0">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𝑌</m:t>
                        </m:r>
                      </m:e>
                    </m:acc>
                    <m:r>
                      <a:rPr lang="en-US"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1.96</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𝑆𝐸</m:t>
                        </m:r>
                      </m:e>
                      <m:sub>
                        <m:acc>
                          <m:accPr>
                            <m:chr m:val="̅"/>
                            <m:ctrlPr>
                              <a:rPr lang="en-US" sz="2800" b="0" i="1" smtClean="0">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𝑌</m:t>
                            </m:r>
                          </m:e>
                        </m:acc>
                      </m:sub>
                    </m:sSub>
                  </m:oMath>
                </a14:m>
                <a:r>
                  <a:rPr lang="en-US" sz="2800" dirty="0"/>
                  <a:t>    95% of the time</a:t>
                </a:r>
              </a:p>
            </p:txBody>
          </p:sp>
        </mc:Choice>
        <mc:Fallback xmlns="">
          <p:sp>
            <p:nvSpPr>
              <p:cNvPr id="6" name="Rectangle 5"/>
              <p:cNvSpPr>
                <a:spLocks noRot="1" noChangeAspect="1" noMove="1" noResize="1" noEditPoints="1" noAdjustHandles="1" noChangeArrowheads="1" noChangeShapeType="1" noTextEdit="1"/>
              </p:cNvSpPr>
              <p:nvPr/>
            </p:nvSpPr>
            <p:spPr>
              <a:xfrm>
                <a:off x="242170" y="1086291"/>
                <a:ext cx="11519770" cy="5020349"/>
              </a:xfrm>
              <a:prstGeom prst="rect">
                <a:avLst/>
              </a:prstGeom>
              <a:blipFill>
                <a:blip r:embed="rId2"/>
                <a:stretch>
                  <a:fillRect l="-1103" t="-1263" r="-1764" b="-2525"/>
                </a:stretch>
              </a:blipFill>
            </p:spPr>
            <p:txBody>
              <a:bodyPr/>
              <a:lstStyle/>
              <a:p>
                <a:r>
                  <a:rPr lang="en-US">
                    <a:noFill/>
                  </a:rPr>
                  <a:t> </a:t>
                </a:r>
              </a:p>
            </p:txBody>
          </p:sp>
        </mc:Fallback>
      </mc:AlternateContent>
    </p:spTree>
    <p:extLst>
      <p:ext uri="{BB962C8B-B14F-4D97-AF65-F5344CB8AC3E}">
        <p14:creationId xmlns:p14="http://schemas.microsoft.com/office/powerpoint/2010/main" val="297741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Central limit theorem</a:t>
            </a:r>
          </a:p>
        </p:txBody>
      </p:sp>
      <p:sp>
        <p:nvSpPr>
          <p:cNvPr id="6" name="Rectangle 5"/>
          <p:cNvSpPr/>
          <p:nvPr/>
        </p:nvSpPr>
        <p:spPr>
          <a:xfrm>
            <a:off x="242170" y="1086291"/>
            <a:ext cx="11519770" cy="4031873"/>
          </a:xfrm>
          <a:prstGeom prst="rect">
            <a:avLst/>
          </a:prstGeom>
        </p:spPr>
        <p:txBody>
          <a:bodyPr wrap="square">
            <a:spAutoFit/>
          </a:bodyPr>
          <a:lstStyle/>
          <a:p>
            <a:pPr fontAlgn="base"/>
            <a:r>
              <a:rPr lang="en-US" sz="3200" dirty="0"/>
              <a:t>Lets try that</a:t>
            </a:r>
          </a:p>
          <a:p>
            <a:pPr fontAlgn="base"/>
            <a:endParaRPr lang="en-US" sz="3200" dirty="0"/>
          </a:p>
          <a:p>
            <a:pPr fontAlgn="base"/>
            <a:r>
              <a:rPr lang="en-US" sz="3200" dirty="0"/>
              <a:t>create a population with a known mean.</a:t>
            </a:r>
          </a:p>
          <a:p>
            <a:pPr fontAlgn="base"/>
            <a:endParaRPr lang="en-US" sz="3200" dirty="0"/>
          </a:p>
          <a:p>
            <a:pPr fontAlgn="base"/>
            <a:r>
              <a:rPr lang="en-US" sz="3200" dirty="0"/>
              <a:t>sample from it and calculate the mean and standard error and see if it includes the true mean.</a:t>
            </a:r>
          </a:p>
          <a:p>
            <a:pPr fontAlgn="base"/>
            <a:endParaRPr lang="en-US" sz="3200" dirty="0"/>
          </a:p>
          <a:p>
            <a:pPr fontAlgn="base"/>
            <a:r>
              <a:rPr lang="en-US" sz="3200" dirty="0"/>
              <a:t>tally results and see if it worked about 95% of the time</a:t>
            </a:r>
          </a:p>
        </p:txBody>
      </p:sp>
    </p:spTree>
    <p:extLst>
      <p:ext uri="{BB962C8B-B14F-4D97-AF65-F5344CB8AC3E}">
        <p14:creationId xmlns:p14="http://schemas.microsoft.com/office/powerpoint/2010/main" val="194415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Estimating with uncertainty</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1222" y="1032625"/>
            <a:ext cx="7204032" cy="5651520"/>
          </a:xfrm>
          <a:prstGeom prst="rect">
            <a:avLst/>
          </a:prstGeom>
        </p:spPr>
      </p:pic>
    </p:spTree>
    <p:extLst>
      <p:ext uri="{BB962C8B-B14F-4D97-AF65-F5344CB8AC3E}">
        <p14:creationId xmlns:p14="http://schemas.microsoft.com/office/powerpoint/2010/main" val="510190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Confidence Interval vs Credible Interval</a:t>
            </a:r>
          </a:p>
        </p:txBody>
      </p:sp>
      <p:pic>
        <p:nvPicPr>
          <p:cNvPr id="5" name="Picture 4">
            <a:extLst>
              <a:ext uri="{FF2B5EF4-FFF2-40B4-BE49-F238E27FC236}">
                <a16:creationId xmlns:a16="http://schemas.microsoft.com/office/drawing/2014/main" id="{F74D31A1-EE70-B84D-8A12-E0C174BFC8E4}"/>
              </a:ext>
            </a:extLst>
          </p:cNvPr>
          <p:cNvPicPr>
            <a:picLocks noChangeAspect="1"/>
          </p:cNvPicPr>
          <p:nvPr/>
        </p:nvPicPr>
        <p:blipFill>
          <a:blip r:embed="rId2"/>
          <a:stretch>
            <a:fillRect/>
          </a:stretch>
        </p:blipFill>
        <p:spPr>
          <a:xfrm>
            <a:off x="346037" y="1237485"/>
            <a:ext cx="2730500" cy="901700"/>
          </a:xfrm>
          <a:prstGeom prst="rect">
            <a:avLst/>
          </a:prstGeom>
        </p:spPr>
      </p:pic>
      <p:sp>
        <p:nvSpPr>
          <p:cNvPr id="7" name="TextBox 6">
            <a:extLst>
              <a:ext uri="{FF2B5EF4-FFF2-40B4-BE49-F238E27FC236}">
                <a16:creationId xmlns:a16="http://schemas.microsoft.com/office/drawing/2014/main" id="{CA753BEF-532E-C643-B5C6-5D5601AA7817}"/>
              </a:ext>
            </a:extLst>
          </p:cNvPr>
          <p:cNvSpPr txBox="1"/>
          <p:nvPr/>
        </p:nvSpPr>
        <p:spPr>
          <a:xfrm>
            <a:off x="3745735" y="1237485"/>
            <a:ext cx="1693028" cy="923330"/>
          </a:xfrm>
          <a:prstGeom prst="rect">
            <a:avLst/>
          </a:prstGeom>
          <a:noFill/>
        </p:spPr>
        <p:txBody>
          <a:bodyPr wrap="none" rtlCol="0">
            <a:spAutoFit/>
          </a:bodyPr>
          <a:lstStyle/>
          <a:p>
            <a:r>
              <a:rPr lang="en-US" dirty="0"/>
              <a:t>z = 1.65 </a:t>
            </a:r>
            <a:r>
              <a:rPr lang="en-US" dirty="0" err="1"/>
              <a:t>fo</a:t>
            </a:r>
            <a:r>
              <a:rPr lang="en-US" dirty="0"/>
              <a:t> 90%</a:t>
            </a:r>
          </a:p>
          <a:p>
            <a:r>
              <a:rPr lang="en-US" dirty="0"/>
              <a:t>   = 1.96 for 95%</a:t>
            </a:r>
          </a:p>
          <a:p>
            <a:r>
              <a:rPr lang="en-US" dirty="0"/>
              <a:t>   = 2.58 for 99%</a:t>
            </a:r>
          </a:p>
        </p:txBody>
      </p:sp>
      <p:sp>
        <p:nvSpPr>
          <p:cNvPr id="8" name="TextBox 7">
            <a:extLst>
              <a:ext uri="{FF2B5EF4-FFF2-40B4-BE49-F238E27FC236}">
                <a16:creationId xmlns:a16="http://schemas.microsoft.com/office/drawing/2014/main" id="{DD7BE569-6142-2F4B-A48F-81F10B4AF50B}"/>
              </a:ext>
            </a:extLst>
          </p:cNvPr>
          <p:cNvSpPr txBox="1"/>
          <p:nvPr/>
        </p:nvSpPr>
        <p:spPr>
          <a:xfrm>
            <a:off x="220338" y="2321413"/>
            <a:ext cx="10609244" cy="646331"/>
          </a:xfrm>
          <a:prstGeom prst="rect">
            <a:avLst/>
          </a:prstGeom>
          <a:noFill/>
        </p:spPr>
        <p:txBody>
          <a:bodyPr wrap="square" rtlCol="0">
            <a:spAutoFit/>
          </a:bodyPr>
          <a:lstStyle/>
          <a:p>
            <a:r>
              <a:rPr lang="en-US" dirty="0"/>
              <a:t>natural choice for things we go and measure in biological entities and we are interested in what the “true” mean value of the population is </a:t>
            </a:r>
          </a:p>
        </p:txBody>
      </p:sp>
      <p:sp>
        <p:nvSpPr>
          <p:cNvPr id="9" name="TextBox 8">
            <a:extLst>
              <a:ext uri="{FF2B5EF4-FFF2-40B4-BE49-F238E27FC236}">
                <a16:creationId xmlns:a16="http://schemas.microsoft.com/office/drawing/2014/main" id="{6D40724D-F31F-C84E-9ED0-C5BD18CEB995}"/>
              </a:ext>
            </a:extLst>
          </p:cNvPr>
          <p:cNvSpPr txBox="1"/>
          <p:nvPr/>
        </p:nvSpPr>
        <p:spPr>
          <a:xfrm>
            <a:off x="220338" y="3264657"/>
            <a:ext cx="10157552" cy="1200329"/>
          </a:xfrm>
          <a:prstGeom prst="rect">
            <a:avLst/>
          </a:prstGeom>
          <a:noFill/>
        </p:spPr>
        <p:txBody>
          <a:bodyPr wrap="square" rtlCol="0">
            <a:spAutoFit/>
          </a:bodyPr>
          <a:lstStyle/>
          <a:p>
            <a:r>
              <a:rPr lang="en-US" dirty="0"/>
              <a:t>Credible intervals are often used in Bayesian approaches. In these methods we often run an MCMC which yields an arbitrarily large number of estimates of our parameter of interest. It is not sensible to talk about the CI of a parameter estimate like this because it can always be narrowed to a point estimate with sufficient sample size.</a:t>
            </a:r>
          </a:p>
        </p:txBody>
      </p:sp>
    </p:spTree>
    <p:extLst>
      <p:ext uri="{BB962C8B-B14F-4D97-AF65-F5344CB8AC3E}">
        <p14:creationId xmlns:p14="http://schemas.microsoft.com/office/powerpoint/2010/main" val="3603284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Confidence Interval vs Credible Interval</a:t>
            </a:r>
          </a:p>
        </p:txBody>
      </p:sp>
      <p:pic>
        <p:nvPicPr>
          <p:cNvPr id="13" name="Picture 12">
            <a:extLst>
              <a:ext uri="{FF2B5EF4-FFF2-40B4-BE49-F238E27FC236}">
                <a16:creationId xmlns:a16="http://schemas.microsoft.com/office/drawing/2014/main" id="{4B939C4A-6553-1B4A-B683-64C5630CCA8C}"/>
              </a:ext>
            </a:extLst>
          </p:cNvPr>
          <p:cNvPicPr>
            <a:picLocks noChangeAspect="1"/>
          </p:cNvPicPr>
          <p:nvPr/>
        </p:nvPicPr>
        <p:blipFill>
          <a:blip r:embed="rId2"/>
          <a:stretch>
            <a:fillRect/>
          </a:stretch>
        </p:blipFill>
        <p:spPr>
          <a:xfrm>
            <a:off x="4655859" y="1441832"/>
            <a:ext cx="4094194" cy="3233450"/>
          </a:xfrm>
          <a:prstGeom prst="rect">
            <a:avLst/>
          </a:prstGeom>
        </p:spPr>
      </p:pic>
      <p:sp>
        <p:nvSpPr>
          <p:cNvPr id="3" name="TextBox 2">
            <a:extLst>
              <a:ext uri="{FF2B5EF4-FFF2-40B4-BE49-F238E27FC236}">
                <a16:creationId xmlns:a16="http://schemas.microsoft.com/office/drawing/2014/main" id="{9C7CDEB1-F035-CB48-B60E-52095AFECFA4}"/>
              </a:ext>
            </a:extLst>
          </p:cNvPr>
          <p:cNvSpPr txBox="1"/>
          <p:nvPr/>
        </p:nvSpPr>
        <p:spPr>
          <a:xfrm>
            <a:off x="8945697" y="2368114"/>
            <a:ext cx="2753382" cy="1477328"/>
          </a:xfrm>
          <a:prstGeom prst="rect">
            <a:avLst/>
          </a:prstGeom>
          <a:noFill/>
        </p:spPr>
        <p:txBody>
          <a:bodyPr wrap="none" rtlCol="0">
            <a:spAutoFit/>
          </a:bodyPr>
          <a:lstStyle/>
          <a:p>
            <a:r>
              <a:rPr lang="en-US" dirty="0"/>
              <a:t>Frequentist 95% CI</a:t>
            </a:r>
          </a:p>
          <a:p>
            <a:r>
              <a:rPr lang="en-US" dirty="0"/>
              <a:t>0.149-0.150</a:t>
            </a:r>
          </a:p>
          <a:p>
            <a:endParaRPr lang="en-US" dirty="0"/>
          </a:p>
          <a:p>
            <a:r>
              <a:rPr lang="en-US" dirty="0"/>
              <a:t>95% HPD (credible interval)</a:t>
            </a:r>
          </a:p>
          <a:p>
            <a:r>
              <a:rPr lang="en-US" dirty="0"/>
              <a:t>0.06-0.26</a:t>
            </a:r>
          </a:p>
        </p:txBody>
      </p:sp>
      <p:grpSp>
        <p:nvGrpSpPr>
          <p:cNvPr id="4" name="Group 3">
            <a:extLst>
              <a:ext uri="{FF2B5EF4-FFF2-40B4-BE49-F238E27FC236}">
                <a16:creationId xmlns:a16="http://schemas.microsoft.com/office/drawing/2014/main" id="{9BD1551E-AC62-FF41-AD84-FEA344EF698B}"/>
              </a:ext>
            </a:extLst>
          </p:cNvPr>
          <p:cNvGrpSpPr/>
          <p:nvPr/>
        </p:nvGrpSpPr>
        <p:grpSpPr>
          <a:xfrm>
            <a:off x="222152" y="1478981"/>
            <a:ext cx="4212859" cy="3658232"/>
            <a:chOff x="222152" y="1478981"/>
            <a:chExt cx="4212859" cy="3658232"/>
          </a:xfrm>
        </p:grpSpPr>
        <p:pic>
          <p:nvPicPr>
            <p:cNvPr id="10" name="Picture 9">
              <a:extLst>
                <a:ext uri="{FF2B5EF4-FFF2-40B4-BE49-F238E27FC236}">
                  <a16:creationId xmlns:a16="http://schemas.microsoft.com/office/drawing/2014/main" id="{25752B8F-C7EE-4846-A487-0110B171D074}"/>
                </a:ext>
              </a:extLst>
            </p:cNvPr>
            <p:cNvPicPr>
              <a:picLocks noChangeAspect="1"/>
            </p:cNvPicPr>
            <p:nvPr/>
          </p:nvPicPr>
          <p:blipFill>
            <a:blip r:embed="rId3"/>
            <a:stretch>
              <a:fillRect/>
            </a:stretch>
          </p:blipFill>
          <p:spPr>
            <a:xfrm>
              <a:off x="310170" y="3170893"/>
              <a:ext cx="4099637" cy="1504389"/>
            </a:xfrm>
            <a:prstGeom prst="rect">
              <a:avLst/>
            </a:prstGeom>
          </p:spPr>
        </p:pic>
        <p:sp>
          <p:nvSpPr>
            <p:cNvPr id="11" name="TextBox 10">
              <a:extLst>
                <a:ext uri="{FF2B5EF4-FFF2-40B4-BE49-F238E27FC236}">
                  <a16:creationId xmlns:a16="http://schemas.microsoft.com/office/drawing/2014/main" id="{505EEBF6-6F50-D442-A31D-7CC3E26BD10A}"/>
                </a:ext>
              </a:extLst>
            </p:cNvPr>
            <p:cNvSpPr txBox="1"/>
            <p:nvPr/>
          </p:nvSpPr>
          <p:spPr>
            <a:xfrm>
              <a:off x="310170" y="4767881"/>
              <a:ext cx="1330557" cy="369332"/>
            </a:xfrm>
            <a:prstGeom prst="rect">
              <a:avLst/>
            </a:prstGeom>
            <a:noFill/>
          </p:spPr>
          <p:txBody>
            <a:bodyPr wrap="none" rtlCol="0">
              <a:spAutoFit/>
            </a:bodyPr>
            <a:lstStyle/>
            <a:p>
              <a:r>
                <a:rPr lang="en-US" dirty="0"/>
                <a:t>10,000 rows</a:t>
              </a:r>
            </a:p>
          </p:txBody>
        </p:sp>
        <p:pic>
          <p:nvPicPr>
            <p:cNvPr id="12" name="Picture 11">
              <a:extLst>
                <a:ext uri="{FF2B5EF4-FFF2-40B4-BE49-F238E27FC236}">
                  <a16:creationId xmlns:a16="http://schemas.microsoft.com/office/drawing/2014/main" id="{C83EC3D0-62A7-2A40-AF69-D90F25D88E47}"/>
                </a:ext>
              </a:extLst>
            </p:cNvPr>
            <p:cNvPicPr>
              <a:picLocks noChangeAspect="1"/>
            </p:cNvPicPr>
            <p:nvPr/>
          </p:nvPicPr>
          <p:blipFill>
            <a:blip r:embed="rId4"/>
            <a:stretch>
              <a:fillRect/>
            </a:stretch>
          </p:blipFill>
          <p:spPr>
            <a:xfrm>
              <a:off x="222152" y="1478981"/>
              <a:ext cx="4212859" cy="1220152"/>
            </a:xfrm>
            <a:prstGeom prst="rect">
              <a:avLst/>
            </a:prstGeom>
            <a:ln w="28575">
              <a:solidFill>
                <a:schemeClr val="tx1"/>
              </a:solidFill>
            </a:ln>
          </p:spPr>
        </p:pic>
      </p:grpSp>
    </p:spTree>
    <p:extLst>
      <p:ext uri="{BB962C8B-B14F-4D97-AF65-F5344CB8AC3E}">
        <p14:creationId xmlns:p14="http://schemas.microsoft.com/office/powerpoint/2010/main" val="2608107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Some Experimental Design Considerations </a:t>
            </a:r>
          </a:p>
        </p:txBody>
      </p:sp>
      <p:sp>
        <p:nvSpPr>
          <p:cNvPr id="4" name="Rectangle 3"/>
          <p:cNvSpPr/>
          <p:nvPr/>
        </p:nvSpPr>
        <p:spPr>
          <a:xfrm>
            <a:off x="195431" y="1149294"/>
            <a:ext cx="11801138" cy="5262979"/>
          </a:xfrm>
          <a:prstGeom prst="rect">
            <a:avLst/>
          </a:prstGeom>
        </p:spPr>
        <p:txBody>
          <a:bodyPr wrap="square">
            <a:spAutoFit/>
          </a:bodyPr>
          <a:lstStyle/>
          <a:p>
            <a:r>
              <a:rPr lang="en-US" sz="2400" b="1" dirty="0"/>
              <a:t>Why do I need a control? </a:t>
            </a:r>
          </a:p>
          <a:p>
            <a:pPr lvl="1"/>
            <a:r>
              <a:rPr lang="en-US" sz="2400" dirty="0"/>
              <a:t>To interpret an experiment, we need to compare the experimental subjects to the correct reference group. </a:t>
            </a:r>
          </a:p>
          <a:p>
            <a:pPr lvl="1"/>
            <a:r>
              <a:rPr lang="en-US" sz="2400" dirty="0"/>
              <a:t>What about observational studies? </a:t>
            </a:r>
          </a:p>
          <a:p>
            <a:pPr lvl="1"/>
            <a:endParaRPr lang="en-US" sz="2400" dirty="0"/>
          </a:p>
          <a:p>
            <a:r>
              <a:rPr lang="en-US" sz="2400" b="1" dirty="0"/>
              <a:t>What is an appropriate control? </a:t>
            </a:r>
          </a:p>
          <a:p>
            <a:pPr lvl="1"/>
            <a:r>
              <a:rPr lang="en-US" sz="2400" dirty="0"/>
              <a:t>Ideal controls are identical to the experimental population, except for the one parameter being manipulated </a:t>
            </a:r>
          </a:p>
          <a:p>
            <a:pPr lvl="1"/>
            <a:r>
              <a:rPr lang="en-US" sz="2400" dirty="0"/>
              <a:t>The control population should be similar in all other respects to the experimental population </a:t>
            </a:r>
          </a:p>
          <a:p>
            <a:pPr lvl="1"/>
            <a:r>
              <a:rPr lang="en-US" sz="2400" dirty="0"/>
              <a:t>The control population should experience sham manipulations that simulate any manipulations applied to the experimental population </a:t>
            </a:r>
          </a:p>
          <a:p>
            <a:pPr lvl="1"/>
            <a:endParaRPr lang="en-US" sz="2400" dirty="0"/>
          </a:p>
          <a:p>
            <a:r>
              <a:rPr lang="en-US" sz="2400" b="1" dirty="0"/>
              <a:t>Sometimes you might need multiple different controls. </a:t>
            </a:r>
          </a:p>
        </p:txBody>
      </p:sp>
    </p:spTree>
    <p:extLst>
      <p:ext uri="{BB962C8B-B14F-4D97-AF65-F5344CB8AC3E}">
        <p14:creationId xmlns:p14="http://schemas.microsoft.com/office/powerpoint/2010/main" val="2087825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Avoiding Experimenter Bias </a:t>
            </a:r>
          </a:p>
        </p:txBody>
      </p:sp>
      <p:sp>
        <p:nvSpPr>
          <p:cNvPr id="4" name="Rectangle 3"/>
          <p:cNvSpPr/>
          <p:nvPr/>
        </p:nvSpPr>
        <p:spPr>
          <a:xfrm>
            <a:off x="195431" y="1149294"/>
            <a:ext cx="11801138" cy="1938992"/>
          </a:xfrm>
          <a:prstGeom prst="rect">
            <a:avLst/>
          </a:prstGeom>
        </p:spPr>
        <p:txBody>
          <a:bodyPr wrap="square">
            <a:spAutoFit/>
          </a:bodyPr>
          <a:lstStyle/>
          <a:p>
            <a:r>
              <a:rPr lang="en-US" sz="2400" b="1" dirty="0"/>
              <a:t>Experimenter bias is real </a:t>
            </a:r>
          </a:p>
          <a:p>
            <a:pPr lvl="1"/>
            <a:r>
              <a:rPr lang="en-US" sz="2400" dirty="0"/>
              <a:t>The results of your study can be influenced by your expectations </a:t>
            </a:r>
          </a:p>
          <a:p>
            <a:pPr lvl="1"/>
            <a:endParaRPr lang="en-US" sz="2400" dirty="0"/>
          </a:p>
          <a:p>
            <a:r>
              <a:rPr lang="en-US" sz="2400" b="1" dirty="0"/>
              <a:t>Randomization is key</a:t>
            </a:r>
          </a:p>
          <a:p>
            <a:endParaRPr lang="en-US" sz="2400" b="1" dirty="0"/>
          </a:p>
        </p:txBody>
      </p:sp>
      <p:sp>
        <p:nvSpPr>
          <p:cNvPr id="5" name="TextBox 4">
            <a:extLst>
              <a:ext uri="{FF2B5EF4-FFF2-40B4-BE49-F238E27FC236}">
                <a16:creationId xmlns:a16="http://schemas.microsoft.com/office/drawing/2014/main" id="{A68A29CB-5AC9-DC01-34A6-D411F6B4C67B}"/>
              </a:ext>
            </a:extLst>
          </p:cNvPr>
          <p:cNvSpPr txBox="1"/>
          <p:nvPr/>
        </p:nvSpPr>
        <p:spPr>
          <a:xfrm>
            <a:off x="1853004" y="3429000"/>
            <a:ext cx="7495390" cy="1754326"/>
          </a:xfrm>
          <a:prstGeom prst="rect">
            <a:avLst/>
          </a:prstGeom>
          <a:noFill/>
        </p:spPr>
        <p:txBody>
          <a:bodyPr wrap="square">
            <a:spAutoFit/>
          </a:bodyPr>
          <a:lstStyle/>
          <a:p>
            <a:r>
              <a:rPr lang="en-US" sz="3600" dirty="0">
                <a:latin typeface="Courier" pitchFamily="2" charset="0"/>
              </a:rPr>
              <a:t>1) HHHHHTHHHHHHHTTTTTHTT</a:t>
            </a:r>
          </a:p>
          <a:p>
            <a:r>
              <a:rPr lang="en-US" sz="3600" dirty="0">
                <a:latin typeface="Courier" pitchFamily="2" charset="0"/>
              </a:rPr>
              <a:t>2) THTHTHHTHTTHHTHTHHTTH</a:t>
            </a:r>
          </a:p>
          <a:p>
            <a:r>
              <a:rPr lang="en-US" sz="3600" dirty="0">
                <a:latin typeface="Courier" pitchFamily="2" charset="0"/>
              </a:rPr>
              <a:t>3) HTHTHTHTHTTHTHHTTHHTH</a:t>
            </a:r>
          </a:p>
        </p:txBody>
      </p:sp>
    </p:spTree>
    <p:extLst>
      <p:ext uri="{BB962C8B-B14F-4D97-AF65-F5344CB8AC3E}">
        <p14:creationId xmlns:p14="http://schemas.microsoft.com/office/powerpoint/2010/main" val="62600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Avoiding Experimenter Bias </a:t>
            </a:r>
          </a:p>
        </p:txBody>
      </p:sp>
      <p:sp>
        <p:nvSpPr>
          <p:cNvPr id="4" name="Rectangle 3"/>
          <p:cNvSpPr/>
          <p:nvPr/>
        </p:nvSpPr>
        <p:spPr>
          <a:xfrm>
            <a:off x="195431" y="1149294"/>
            <a:ext cx="11801138" cy="3046988"/>
          </a:xfrm>
          <a:prstGeom prst="rect">
            <a:avLst/>
          </a:prstGeom>
        </p:spPr>
        <p:txBody>
          <a:bodyPr wrap="square">
            <a:spAutoFit/>
          </a:bodyPr>
          <a:lstStyle/>
          <a:p>
            <a:r>
              <a:rPr lang="en-US" sz="2400" b="1" dirty="0"/>
              <a:t>Experimenter bias is real </a:t>
            </a:r>
          </a:p>
          <a:p>
            <a:pPr lvl="1"/>
            <a:r>
              <a:rPr lang="en-US" sz="2400" dirty="0"/>
              <a:t>The results of your study can be influenced by your expectations </a:t>
            </a:r>
          </a:p>
          <a:p>
            <a:pPr lvl="1"/>
            <a:endParaRPr lang="en-US" sz="2400" dirty="0"/>
          </a:p>
          <a:p>
            <a:r>
              <a:rPr lang="en-US" sz="2400" b="1" dirty="0"/>
              <a:t>Randomization is key</a:t>
            </a:r>
          </a:p>
          <a:p>
            <a:pPr lvl="1"/>
            <a:r>
              <a:rPr lang="en-US" sz="2400" dirty="0"/>
              <a:t>Randomize assignment of subjects to controls and treatments (</a:t>
            </a:r>
            <a:r>
              <a:rPr lang="en-US" sz="2400" b="1" dirty="0"/>
              <a:t>use R or </a:t>
            </a:r>
            <a:r>
              <a:rPr lang="en-US" sz="2400" b="1" dirty="0" err="1"/>
              <a:t>random.org</a:t>
            </a:r>
            <a:r>
              <a:rPr lang="en-US" sz="2400" dirty="0"/>
              <a:t>).  </a:t>
            </a:r>
          </a:p>
          <a:p>
            <a:pPr lvl="1"/>
            <a:endParaRPr lang="en-US" sz="2400" dirty="0"/>
          </a:p>
          <a:p>
            <a:pPr lvl="1"/>
            <a:r>
              <a:rPr lang="en-US" sz="2400" dirty="0"/>
              <a:t>Humans are bad at recognizing and creating randomness. </a:t>
            </a:r>
          </a:p>
          <a:p>
            <a:endParaRPr lang="en-US" sz="2400" b="1" dirty="0"/>
          </a:p>
        </p:txBody>
      </p:sp>
    </p:spTree>
    <p:extLst>
      <p:ext uri="{BB962C8B-B14F-4D97-AF65-F5344CB8AC3E}">
        <p14:creationId xmlns:p14="http://schemas.microsoft.com/office/powerpoint/2010/main" val="447820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Steps in making a great figure</a:t>
            </a:r>
          </a:p>
        </p:txBody>
      </p:sp>
      <p:sp>
        <p:nvSpPr>
          <p:cNvPr id="3" name="TextBox 2">
            <a:extLst>
              <a:ext uri="{FF2B5EF4-FFF2-40B4-BE49-F238E27FC236}">
                <a16:creationId xmlns:a16="http://schemas.microsoft.com/office/drawing/2014/main" id="{D38E59ED-791A-6D49-9A8A-856195DF3A10}"/>
              </a:ext>
            </a:extLst>
          </p:cNvPr>
          <p:cNvSpPr txBox="1"/>
          <p:nvPr/>
        </p:nvSpPr>
        <p:spPr>
          <a:xfrm>
            <a:off x="215398" y="1326528"/>
            <a:ext cx="5807268" cy="1938992"/>
          </a:xfrm>
          <a:prstGeom prst="rect">
            <a:avLst/>
          </a:prstGeom>
          <a:noFill/>
        </p:spPr>
        <p:txBody>
          <a:bodyPr wrap="square" rtlCol="0">
            <a:spAutoFit/>
          </a:bodyPr>
          <a:lstStyle/>
          <a:p>
            <a:pPr marL="342900" indent="-342900">
              <a:buAutoNum type="arabicParenR"/>
            </a:pPr>
            <a:r>
              <a:rPr lang="en-US" sz="2000" dirty="0"/>
              <a:t>Figure out the purpose of the figure. Usually you will have a sentence in the paper or a point you want to make in a talk.</a:t>
            </a:r>
          </a:p>
          <a:p>
            <a:pPr marL="342900" indent="-342900">
              <a:buAutoNum type="arabicParenR"/>
            </a:pPr>
            <a:endParaRPr lang="en-US" sz="2000" dirty="0"/>
          </a:p>
          <a:p>
            <a:pPr marL="342900" indent="-342900">
              <a:buAutoNum type="arabicParenR"/>
            </a:pPr>
            <a:endParaRPr lang="en-US" sz="2000" dirty="0"/>
          </a:p>
          <a:p>
            <a:endParaRPr lang="en-US" sz="2000" i="1" dirty="0">
              <a:latin typeface="Garamond" panose="02020404030301010803" pitchFamily="18" charset="0"/>
            </a:endParaRPr>
          </a:p>
        </p:txBody>
      </p:sp>
    </p:spTree>
    <p:extLst>
      <p:ext uri="{BB962C8B-B14F-4D97-AF65-F5344CB8AC3E}">
        <p14:creationId xmlns:p14="http://schemas.microsoft.com/office/powerpoint/2010/main" val="326953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Avoiding Experimenter Bias </a:t>
            </a:r>
          </a:p>
        </p:txBody>
      </p:sp>
      <p:sp>
        <p:nvSpPr>
          <p:cNvPr id="4" name="Rectangle 3"/>
          <p:cNvSpPr/>
          <p:nvPr/>
        </p:nvSpPr>
        <p:spPr>
          <a:xfrm>
            <a:off x="195431" y="1149294"/>
            <a:ext cx="11801138" cy="3046988"/>
          </a:xfrm>
          <a:prstGeom prst="rect">
            <a:avLst/>
          </a:prstGeom>
        </p:spPr>
        <p:txBody>
          <a:bodyPr wrap="square">
            <a:spAutoFit/>
          </a:bodyPr>
          <a:lstStyle/>
          <a:p>
            <a:r>
              <a:rPr lang="en-US" sz="2400" b="1" dirty="0"/>
              <a:t>Use a blind or double-blind experimental design </a:t>
            </a:r>
          </a:p>
          <a:p>
            <a:pPr lvl="1"/>
            <a:r>
              <a:rPr lang="en-US" sz="2400" dirty="0"/>
              <a:t>Blind: the subject doesn’t know whether it’s an experimental or control subject</a:t>
            </a:r>
          </a:p>
          <a:p>
            <a:pPr lvl="1"/>
            <a:r>
              <a:rPr lang="en-US" sz="2400" dirty="0"/>
              <a:t>Double-blind: neither the researcher nor subject know which subjects are experimental versus control</a:t>
            </a:r>
          </a:p>
          <a:p>
            <a:pPr lvl="1"/>
            <a:endParaRPr lang="en-US" sz="2400" dirty="0"/>
          </a:p>
          <a:p>
            <a:pPr lvl="1"/>
            <a:r>
              <a:rPr lang="en-US" sz="2400" dirty="0"/>
              <a:t>What is a more common connotation of blinding?</a:t>
            </a:r>
          </a:p>
          <a:p>
            <a:pPr lvl="1"/>
            <a:endParaRPr lang="en-US" sz="2400" dirty="0"/>
          </a:p>
          <a:p>
            <a:r>
              <a:rPr lang="en-US" sz="2400" b="1" dirty="0"/>
              <a:t>How can you apply this to your research? </a:t>
            </a:r>
          </a:p>
        </p:txBody>
      </p:sp>
    </p:spTree>
    <p:extLst>
      <p:ext uri="{BB962C8B-B14F-4D97-AF65-F5344CB8AC3E}">
        <p14:creationId xmlns:p14="http://schemas.microsoft.com/office/powerpoint/2010/main" val="2929788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Confounding Variables </a:t>
            </a:r>
          </a:p>
        </p:txBody>
      </p:sp>
      <p:sp>
        <p:nvSpPr>
          <p:cNvPr id="4" name="Rectangle 3"/>
          <p:cNvSpPr/>
          <p:nvPr/>
        </p:nvSpPr>
        <p:spPr>
          <a:xfrm>
            <a:off x="195431" y="467957"/>
            <a:ext cx="11801138" cy="3416320"/>
          </a:xfrm>
          <a:prstGeom prst="rect">
            <a:avLst/>
          </a:prstGeom>
        </p:spPr>
        <p:txBody>
          <a:bodyPr wrap="square">
            <a:spAutoFit/>
          </a:bodyPr>
          <a:lstStyle/>
          <a:p>
            <a:br>
              <a:rPr lang="en-US" sz="2400" dirty="0"/>
            </a:br>
            <a:endParaRPr lang="en-US" sz="2400" dirty="0"/>
          </a:p>
          <a:p>
            <a:pPr marL="457200" indent="-457200">
              <a:lnSpc>
                <a:spcPct val="150000"/>
              </a:lnSpc>
              <a:buFont typeface="+mj-lt"/>
              <a:buAutoNum type="arabicPeriod"/>
            </a:pPr>
            <a:r>
              <a:rPr lang="en-US" sz="2800" dirty="0"/>
              <a:t>A difference between groups that the experimenter fails to account for </a:t>
            </a:r>
          </a:p>
          <a:p>
            <a:pPr marL="457200" indent="-457200">
              <a:lnSpc>
                <a:spcPct val="150000"/>
              </a:lnSpc>
              <a:buFont typeface="+mj-lt"/>
              <a:buAutoNum type="arabicPeriod"/>
            </a:pPr>
            <a:r>
              <a:rPr lang="en-US" sz="2800" dirty="0"/>
              <a:t>A hidden variable that creates an apparent causal relationship that isn’t real </a:t>
            </a:r>
          </a:p>
          <a:p>
            <a:pPr marL="457200" indent="-457200">
              <a:lnSpc>
                <a:spcPct val="150000"/>
              </a:lnSpc>
              <a:buFont typeface="+mj-lt"/>
              <a:buAutoNum type="arabicPeriod"/>
            </a:pPr>
            <a:r>
              <a:rPr lang="en-US" sz="2800" b="1" dirty="0"/>
              <a:t>An experiment with confounded variables can be impossible to interpret and impossible to fix </a:t>
            </a:r>
            <a:endParaRPr lang="en-US" sz="2800" dirty="0"/>
          </a:p>
        </p:txBody>
      </p:sp>
    </p:spTree>
    <p:extLst>
      <p:ext uri="{BB962C8B-B14F-4D97-AF65-F5344CB8AC3E}">
        <p14:creationId xmlns:p14="http://schemas.microsoft.com/office/powerpoint/2010/main" val="77252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Confounding Variables </a:t>
            </a:r>
          </a:p>
        </p:txBody>
      </p:sp>
      <p:pic>
        <p:nvPicPr>
          <p:cNvPr id="5" name="Picture 4">
            <a:extLst>
              <a:ext uri="{FF2B5EF4-FFF2-40B4-BE49-F238E27FC236}">
                <a16:creationId xmlns:a16="http://schemas.microsoft.com/office/drawing/2014/main" id="{7B08F494-3715-1615-CF25-E9821684C555}"/>
              </a:ext>
            </a:extLst>
          </p:cNvPr>
          <p:cNvPicPr>
            <a:picLocks noChangeAspect="1"/>
          </p:cNvPicPr>
          <p:nvPr/>
        </p:nvPicPr>
        <p:blipFill rotWithShape="1">
          <a:blip r:embed="rId2"/>
          <a:srcRect l="8233" t="22246" r="10426" b="9071"/>
          <a:stretch/>
        </p:blipFill>
        <p:spPr>
          <a:xfrm>
            <a:off x="1046922" y="2451652"/>
            <a:ext cx="9833113" cy="3273287"/>
          </a:xfrm>
          <a:prstGeom prst="rect">
            <a:avLst/>
          </a:prstGeom>
        </p:spPr>
      </p:pic>
    </p:spTree>
    <p:extLst>
      <p:ext uri="{BB962C8B-B14F-4D97-AF65-F5344CB8AC3E}">
        <p14:creationId xmlns:p14="http://schemas.microsoft.com/office/powerpoint/2010/main" val="19001740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Confounding Variables </a:t>
            </a:r>
          </a:p>
        </p:txBody>
      </p:sp>
      <p:pic>
        <p:nvPicPr>
          <p:cNvPr id="5" name="Picture 4">
            <a:extLst>
              <a:ext uri="{FF2B5EF4-FFF2-40B4-BE49-F238E27FC236}">
                <a16:creationId xmlns:a16="http://schemas.microsoft.com/office/drawing/2014/main" id="{7B08F494-3715-1615-CF25-E9821684C555}"/>
              </a:ext>
            </a:extLst>
          </p:cNvPr>
          <p:cNvPicPr>
            <a:picLocks noChangeAspect="1"/>
          </p:cNvPicPr>
          <p:nvPr/>
        </p:nvPicPr>
        <p:blipFill>
          <a:blip r:embed="rId2"/>
          <a:stretch>
            <a:fillRect/>
          </a:stretch>
        </p:blipFill>
        <p:spPr>
          <a:xfrm>
            <a:off x="51636" y="1391480"/>
            <a:ext cx="12088728" cy="4765748"/>
          </a:xfrm>
          <a:prstGeom prst="rect">
            <a:avLst/>
          </a:prstGeom>
        </p:spPr>
      </p:pic>
    </p:spTree>
    <p:extLst>
      <p:ext uri="{BB962C8B-B14F-4D97-AF65-F5344CB8AC3E}">
        <p14:creationId xmlns:p14="http://schemas.microsoft.com/office/powerpoint/2010/main" val="9407066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Confounding Example </a:t>
            </a:r>
          </a:p>
        </p:txBody>
      </p:sp>
      <p:sp>
        <p:nvSpPr>
          <p:cNvPr id="4" name="Rectangle 3"/>
          <p:cNvSpPr/>
          <p:nvPr/>
        </p:nvSpPr>
        <p:spPr>
          <a:xfrm>
            <a:off x="909415" y="1161821"/>
            <a:ext cx="10664635" cy="3208571"/>
          </a:xfrm>
          <a:prstGeom prst="rect">
            <a:avLst/>
          </a:prstGeom>
        </p:spPr>
        <p:txBody>
          <a:bodyPr wrap="square">
            <a:spAutoFit/>
          </a:bodyPr>
          <a:lstStyle/>
          <a:p>
            <a:r>
              <a:rPr lang="en-US" sz="3200" b="1" dirty="0"/>
              <a:t>Study type			</a:t>
            </a:r>
          </a:p>
          <a:p>
            <a:endParaRPr lang="en-US" sz="1050" dirty="0"/>
          </a:p>
          <a:p>
            <a:r>
              <a:rPr lang="en-US" sz="3200" dirty="0"/>
              <a:t>Gene expression level		</a:t>
            </a:r>
          </a:p>
          <a:p>
            <a:r>
              <a:rPr lang="en-US" sz="3200" dirty="0"/>
              <a:t>Diversification		</a:t>
            </a:r>
          </a:p>
          <a:p>
            <a:r>
              <a:rPr lang="en-US" sz="3200" dirty="0"/>
              <a:t>Lung cancer and coffee</a:t>
            </a:r>
          </a:p>
          <a:p>
            <a:r>
              <a:rPr lang="en-US" sz="3200" dirty="0"/>
              <a:t>Behavior</a:t>
            </a:r>
          </a:p>
          <a:p>
            <a:r>
              <a:rPr lang="en-US" sz="3200" dirty="0"/>
              <a:t>Effective population size</a:t>
            </a:r>
            <a:endParaRPr lang="en-US" sz="2400" dirty="0"/>
          </a:p>
        </p:txBody>
      </p:sp>
      <p:sp>
        <p:nvSpPr>
          <p:cNvPr id="3" name="Rectangle 2"/>
          <p:cNvSpPr/>
          <p:nvPr/>
        </p:nvSpPr>
        <p:spPr>
          <a:xfrm>
            <a:off x="5988627" y="1161821"/>
            <a:ext cx="6096000" cy="3208571"/>
          </a:xfrm>
          <a:prstGeom prst="rect">
            <a:avLst/>
          </a:prstGeom>
        </p:spPr>
        <p:txBody>
          <a:bodyPr>
            <a:spAutoFit/>
          </a:bodyPr>
          <a:lstStyle/>
          <a:p>
            <a:r>
              <a:rPr lang="en-US" sz="3200" b="1" dirty="0"/>
              <a:t>Confounding variable</a:t>
            </a:r>
          </a:p>
          <a:p>
            <a:endParaRPr lang="en-US" sz="1050" b="1" dirty="0"/>
          </a:p>
          <a:p>
            <a:r>
              <a:rPr lang="en-US" sz="3200" dirty="0"/>
              <a:t>Tissue used</a:t>
            </a:r>
          </a:p>
          <a:p>
            <a:r>
              <a:rPr lang="en-US" sz="3200" dirty="0"/>
              <a:t>unobserved traits</a:t>
            </a:r>
          </a:p>
          <a:p>
            <a:r>
              <a:rPr lang="en-US" sz="3200" dirty="0"/>
              <a:t>coffee smoking correlation</a:t>
            </a:r>
          </a:p>
          <a:p>
            <a:r>
              <a:rPr lang="en-US" sz="3200" dirty="0"/>
              <a:t>maternal effects</a:t>
            </a:r>
          </a:p>
          <a:p>
            <a:r>
              <a:rPr lang="en-US" sz="3200" dirty="0"/>
              <a:t>breeding system</a:t>
            </a:r>
          </a:p>
        </p:txBody>
      </p:sp>
    </p:spTree>
    <p:extLst>
      <p:ext uri="{BB962C8B-B14F-4D97-AF65-F5344CB8AC3E}">
        <p14:creationId xmlns:p14="http://schemas.microsoft.com/office/powerpoint/2010/main" val="1912853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Redesign the procedure</a:t>
            </a:r>
          </a:p>
        </p:txBody>
      </p:sp>
      <p:sp>
        <p:nvSpPr>
          <p:cNvPr id="4" name="Rectangle 3"/>
          <p:cNvSpPr/>
          <p:nvPr/>
        </p:nvSpPr>
        <p:spPr>
          <a:xfrm>
            <a:off x="237995" y="1161821"/>
            <a:ext cx="9431106" cy="4401205"/>
          </a:xfrm>
          <a:prstGeom prst="rect">
            <a:avLst/>
          </a:prstGeom>
        </p:spPr>
        <p:txBody>
          <a:bodyPr wrap="square">
            <a:spAutoFit/>
          </a:bodyPr>
          <a:lstStyle/>
          <a:p>
            <a:pPr marL="457200" indent="-457200">
              <a:buFont typeface="Arial" charset="0"/>
              <a:buChar char="•"/>
            </a:pPr>
            <a:r>
              <a:rPr lang="en-US" sz="3200" dirty="0"/>
              <a:t>Collect 750 beetles from a population cage.</a:t>
            </a:r>
          </a:p>
          <a:p>
            <a:pPr marL="457200" indent="-457200">
              <a:buFont typeface="Arial" charset="0"/>
              <a:buChar char="•"/>
            </a:pPr>
            <a:r>
              <a:rPr lang="en-US" sz="3200" dirty="0"/>
              <a:t>Create 30 new vials with 25 beetles each.</a:t>
            </a:r>
          </a:p>
          <a:p>
            <a:pPr marL="457200" indent="-457200">
              <a:buFont typeface="Arial" charset="0"/>
              <a:buChar char="•"/>
            </a:pPr>
            <a:r>
              <a:rPr lang="en-US" sz="3200" dirty="0"/>
              <a:t>Make the first 15 of these control vials and use food media A.</a:t>
            </a:r>
          </a:p>
          <a:p>
            <a:pPr marL="457200" indent="-457200">
              <a:buFont typeface="Arial" charset="0"/>
              <a:buChar char="•"/>
            </a:pPr>
            <a:r>
              <a:rPr lang="en-US" sz="3200" dirty="0"/>
              <a:t>Make the next 15 of these experiment vials and use food media B.</a:t>
            </a:r>
          </a:p>
          <a:p>
            <a:pPr marL="457200" indent="-457200">
              <a:buFont typeface="Arial" charset="0"/>
              <a:buChar char="•"/>
            </a:pPr>
            <a:r>
              <a:rPr lang="en-US" sz="3200" dirty="0"/>
              <a:t>Place in a rack as shown and place in the incubator.</a:t>
            </a:r>
          </a:p>
          <a:p>
            <a:pPr marL="457200" indent="-457200">
              <a:buFont typeface="Arial" charset="0"/>
              <a:buChar char="•"/>
            </a:pPr>
            <a:r>
              <a:rPr lang="en-US" sz="3200" dirty="0"/>
              <a:t>Measure growth at day 15.</a:t>
            </a:r>
          </a:p>
          <a:p>
            <a:endParaRPr lang="en-US"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28526" y="1507974"/>
            <a:ext cx="1782387" cy="4734298"/>
          </a:xfrm>
          <a:prstGeom prst="rect">
            <a:avLst/>
          </a:prstGeom>
        </p:spPr>
      </p:pic>
      <p:sp>
        <p:nvSpPr>
          <p:cNvPr id="5" name="Rectangle 4"/>
          <p:cNvSpPr/>
          <p:nvPr/>
        </p:nvSpPr>
        <p:spPr>
          <a:xfrm rot="5400000">
            <a:off x="9475930" y="1453850"/>
            <a:ext cx="2701794" cy="1894994"/>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928527" y="1002213"/>
            <a:ext cx="1782386" cy="584775"/>
          </a:xfrm>
          <a:prstGeom prst="rect">
            <a:avLst/>
          </a:prstGeom>
          <a:noFill/>
        </p:spPr>
        <p:txBody>
          <a:bodyPr wrap="square" rtlCol="0">
            <a:spAutoFit/>
          </a:bodyPr>
          <a:lstStyle/>
          <a:p>
            <a:pPr algn="ctr"/>
            <a:r>
              <a:rPr lang="en-US" sz="3200"/>
              <a:t>Media A</a:t>
            </a:r>
          </a:p>
        </p:txBody>
      </p:sp>
      <p:sp>
        <p:nvSpPr>
          <p:cNvPr id="7" name="Rectangle 6"/>
          <p:cNvSpPr/>
          <p:nvPr/>
        </p:nvSpPr>
        <p:spPr>
          <a:xfrm rot="5400000">
            <a:off x="9382521" y="4252298"/>
            <a:ext cx="2895101" cy="1894994"/>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928526" y="6143447"/>
            <a:ext cx="1782387" cy="584775"/>
          </a:xfrm>
          <a:prstGeom prst="rect">
            <a:avLst/>
          </a:prstGeom>
          <a:noFill/>
        </p:spPr>
        <p:txBody>
          <a:bodyPr wrap="square" rtlCol="0">
            <a:spAutoFit/>
          </a:bodyPr>
          <a:lstStyle/>
          <a:p>
            <a:pPr algn="ctr"/>
            <a:r>
              <a:rPr lang="en-US" sz="3200" dirty="0"/>
              <a:t>Media B</a:t>
            </a:r>
          </a:p>
        </p:txBody>
      </p:sp>
    </p:spTree>
    <p:extLst>
      <p:ext uri="{BB962C8B-B14F-4D97-AF65-F5344CB8AC3E}">
        <p14:creationId xmlns:p14="http://schemas.microsoft.com/office/powerpoint/2010/main" val="1396540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Steps in making a great figure</a:t>
            </a:r>
          </a:p>
        </p:txBody>
      </p:sp>
      <p:sp>
        <p:nvSpPr>
          <p:cNvPr id="3" name="TextBox 2">
            <a:extLst>
              <a:ext uri="{FF2B5EF4-FFF2-40B4-BE49-F238E27FC236}">
                <a16:creationId xmlns:a16="http://schemas.microsoft.com/office/drawing/2014/main" id="{D38E59ED-791A-6D49-9A8A-856195DF3A10}"/>
              </a:ext>
            </a:extLst>
          </p:cNvPr>
          <p:cNvSpPr txBox="1"/>
          <p:nvPr/>
        </p:nvSpPr>
        <p:spPr>
          <a:xfrm>
            <a:off x="215398" y="1326528"/>
            <a:ext cx="5807268" cy="1938992"/>
          </a:xfrm>
          <a:prstGeom prst="rect">
            <a:avLst/>
          </a:prstGeom>
          <a:noFill/>
        </p:spPr>
        <p:txBody>
          <a:bodyPr wrap="square" rtlCol="0">
            <a:spAutoFit/>
          </a:bodyPr>
          <a:lstStyle/>
          <a:p>
            <a:pPr marL="342900" indent="-342900">
              <a:buAutoNum type="arabicParenR"/>
            </a:pPr>
            <a:r>
              <a:rPr lang="en-US" sz="2000" dirty="0"/>
              <a:t>Figure out the purpose of the figure. Usually you will have a sentence in the paper or a point you want to make in a talk.</a:t>
            </a:r>
          </a:p>
          <a:p>
            <a:pPr marL="342900" indent="-342900">
              <a:buAutoNum type="arabicParenR"/>
            </a:pPr>
            <a:endParaRPr lang="en-US" sz="2000" dirty="0"/>
          </a:p>
          <a:p>
            <a:pPr marL="342900" indent="-342900">
              <a:buAutoNum type="arabicParenR"/>
            </a:pPr>
            <a:endParaRPr lang="en-US" sz="2000" dirty="0"/>
          </a:p>
          <a:p>
            <a:endParaRPr lang="en-US" sz="2000" i="1" dirty="0">
              <a:latin typeface="Garamond" panose="02020404030301010803" pitchFamily="18" charset="0"/>
            </a:endParaRPr>
          </a:p>
        </p:txBody>
      </p:sp>
      <p:sp>
        <p:nvSpPr>
          <p:cNvPr id="4" name="Rectangle 3">
            <a:extLst>
              <a:ext uri="{FF2B5EF4-FFF2-40B4-BE49-F238E27FC236}">
                <a16:creationId xmlns:a16="http://schemas.microsoft.com/office/drawing/2014/main" id="{9B1A4A1B-879C-E84C-AF8C-C43AD6265B42}"/>
              </a:ext>
            </a:extLst>
          </p:cNvPr>
          <p:cNvSpPr/>
          <p:nvPr/>
        </p:nvSpPr>
        <p:spPr>
          <a:xfrm>
            <a:off x="5880602" y="1326528"/>
            <a:ext cx="6096000" cy="923330"/>
          </a:xfrm>
          <a:prstGeom prst="rect">
            <a:avLst/>
          </a:prstGeom>
        </p:spPr>
        <p:txBody>
          <a:bodyPr>
            <a:spAutoFit/>
          </a:bodyPr>
          <a:lstStyle/>
          <a:p>
            <a:r>
              <a:rPr lang="en-US" i="1" dirty="0">
                <a:latin typeface="Garamond" panose="02020404030301010803" pitchFamily="18" charset="0"/>
              </a:rPr>
              <a:t>Haploid chromosome number ranged from 7-50 across sample Polyneoptera species and an XO sex chromosome system was reconstructed as the most probable ancestral state for most orders.</a:t>
            </a:r>
          </a:p>
        </p:txBody>
      </p:sp>
    </p:spTree>
    <p:extLst>
      <p:ext uri="{BB962C8B-B14F-4D97-AF65-F5344CB8AC3E}">
        <p14:creationId xmlns:p14="http://schemas.microsoft.com/office/powerpoint/2010/main" val="1132496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Steps in making a great figure</a:t>
            </a:r>
          </a:p>
        </p:txBody>
      </p:sp>
      <p:sp>
        <p:nvSpPr>
          <p:cNvPr id="3" name="TextBox 2">
            <a:extLst>
              <a:ext uri="{FF2B5EF4-FFF2-40B4-BE49-F238E27FC236}">
                <a16:creationId xmlns:a16="http://schemas.microsoft.com/office/drawing/2014/main" id="{D38E59ED-791A-6D49-9A8A-856195DF3A10}"/>
              </a:ext>
            </a:extLst>
          </p:cNvPr>
          <p:cNvSpPr txBox="1"/>
          <p:nvPr/>
        </p:nvSpPr>
        <p:spPr>
          <a:xfrm>
            <a:off x="215398" y="1326528"/>
            <a:ext cx="5807268" cy="3170099"/>
          </a:xfrm>
          <a:prstGeom prst="rect">
            <a:avLst/>
          </a:prstGeom>
          <a:noFill/>
        </p:spPr>
        <p:txBody>
          <a:bodyPr wrap="square" rtlCol="0">
            <a:spAutoFit/>
          </a:bodyPr>
          <a:lstStyle/>
          <a:p>
            <a:pPr marL="342900" indent="-342900">
              <a:buAutoNum type="arabicParenR"/>
            </a:pPr>
            <a:r>
              <a:rPr lang="en-US" sz="2000" dirty="0"/>
              <a:t>Figure out the purpose of the figure. Usually you will have a sentence in the paper or a point you want to make in a talk.</a:t>
            </a:r>
          </a:p>
          <a:p>
            <a:pPr marL="342900" indent="-342900">
              <a:buAutoNum type="arabicParenR"/>
            </a:pPr>
            <a:endParaRPr lang="en-US" sz="2000" dirty="0"/>
          </a:p>
          <a:p>
            <a:pPr marL="342900" indent="-342900">
              <a:buAutoNum type="arabicParenR"/>
            </a:pPr>
            <a:r>
              <a:rPr lang="en-US" sz="2000" dirty="0"/>
              <a:t>Make a list of the data that will need to be included. Is it continuous, discrete, or more complex.</a:t>
            </a:r>
          </a:p>
          <a:p>
            <a:pPr marL="342900" indent="-342900">
              <a:buAutoNum type="arabicParenR"/>
            </a:pPr>
            <a:endParaRPr lang="en-US" sz="2000" dirty="0"/>
          </a:p>
          <a:p>
            <a:pPr marL="342900" indent="-342900">
              <a:buAutoNum type="arabicParenR"/>
            </a:pPr>
            <a:endParaRPr lang="en-US" sz="2000" dirty="0"/>
          </a:p>
          <a:p>
            <a:endParaRPr lang="en-US" sz="2000" i="1" dirty="0">
              <a:latin typeface="Garamond" panose="02020404030301010803" pitchFamily="18" charset="0"/>
            </a:endParaRPr>
          </a:p>
        </p:txBody>
      </p:sp>
      <p:sp>
        <p:nvSpPr>
          <p:cNvPr id="4" name="Rectangle 3">
            <a:extLst>
              <a:ext uri="{FF2B5EF4-FFF2-40B4-BE49-F238E27FC236}">
                <a16:creationId xmlns:a16="http://schemas.microsoft.com/office/drawing/2014/main" id="{9B1A4A1B-879C-E84C-AF8C-C43AD6265B42}"/>
              </a:ext>
            </a:extLst>
          </p:cNvPr>
          <p:cNvSpPr/>
          <p:nvPr/>
        </p:nvSpPr>
        <p:spPr>
          <a:xfrm>
            <a:off x="5880602" y="1326528"/>
            <a:ext cx="6096000" cy="923330"/>
          </a:xfrm>
          <a:prstGeom prst="rect">
            <a:avLst/>
          </a:prstGeom>
        </p:spPr>
        <p:txBody>
          <a:bodyPr>
            <a:spAutoFit/>
          </a:bodyPr>
          <a:lstStyle/>
          <a:p>
            <a:r>
              <a:rPr lang="en-US" i="1" dirty="0">
                <a:latin typeface="Garamond" panose="02020404030301010803" pitchFamily="18" charset="0"/>
              </a:rPr>
              <a:t>Haploid chromosome number ranged from 7-50 across sample Polyneoptera species and an XO sex chromosome system was reconstructed as the most probable ancestral state for most orders.</a:t>
            </a:r>
          </a:p>
        </p:txBody>
      </p:sp>
    </p:spTree>
    <p:extLst>
      <p:ext uri="{BB962C8B-B14F-4D97-AF65-F5344CB8AC3E}">
        <p14:creationId xmlns:p14="http://schemas.microsoft.com/office/powerpoint/2010/main" val="848959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Steps in making a great figure</a:t>
            </a:r>
          </a:p>
        </p:txBody>
      </p:sp>
      <p:sp>
        <p:nvSpPr>
          <p:cNvPr id="3" name="TextBox 2">
            <a:extLst>
              <a:ext uri="{FF2B5EF4-FFF2-40B4-BE49-F238E27FC236}">
                <a16:creationId xmlns:a16="http://schemas.microsoft.com/office/drawing/2014/main" id="{D38E59ED-791A-6D49-9A8A-856195DF3A10}"/>
              </a:ext>
            </a:extLst>
          </p:cNvPr>
          <p:cNvSpPr txBox="1"/>
          <p:nvPr/>
        </p:nvSpPr>
        <p:spPr>
          <a:xfrm>
            <a:off x="215398" y="1326528"/>
            <a:ext cx="5807268" cy="3170099"/>
          </a:xfrm>
          <a:prstGeom prst="rect">
            <a:avLst/>
          </a:prstGeom>
          <a:noFill/>
        </p:spPr>
        <p:txBody>
          <a:bodyPr wrap="square" rtlCol="0">
            <a:spAutoFit/>
          </a:bodyPr>
          <a:lstStyle/>
          <a:p>
            <a:pPr marL="342900" indent="-342900">
              <a:buAutoNum type="arabicParenR"/>
            </a:pPr>
            <a:r>
              <a:rPr lang="en-US" sz="2000" dirty="0"/>
              <a:t>Figure out the purpose of the figure. Usually you will have a sentence in the paper or a point you want to make in a talk.</a:t>
            </a:r>
          </a:p>
          <a:p>
            <a:pPr marL="342900" indent="-342900">
              <a:buAutoNum type="arabicParenR"/>
            </a:pPr>
            <a:endParaRPr lang="en-US" sz="2000" dirty="0"/>
          </a:p>
          <a:p>
            <a:pPr marL="342900" indent="-342900">
              <a:buAutoNum type="arabicParenR"/>
            </a:pPr>
            <a:r>
              <a:rPr lang="en-US" sz="2000" dirty="0"/>
              <a:t>Make a list of the data that will need to be included. Is it continuous, discrete, or more complex.</a:t>
            </a:r>
          </a:p>
          <a:p>
            <a:pPr marL="342900" indent="-342900">
              <a:buAutoNum type="arabicParenR"/>
            </a:pPr>
            <a:endParaRPr lang="en-US" sz="2000" dirty="0"/>
          </a:p>
          <a:p>
            <a:pPr marL="342900" indent="-342900">
              <a:buAutoNum type="arabicParenR"/>
            </a:pPr>
            <a:endParaRPr lang="en-US" sz="2000" dirty="0"/>
          </a:p>
          <a:p>
            <a:endParaRPr lang="en-US" sz="2000" i="1" dirty="0">
              <a:latin typeface="Garamond" panose="02020404030301010803" pitchFamily="18" charset="0"/>
            </a:endParaRPr>
          </a:p>
        </p:txBody>
      </p:sp>
      <p:sp>
        <p:nvSpPr>
          <p:cNvPr id="4" name="Rectangle 3">
            <a:extLst>
              <a:ext uri="{FF2B5EF4-FFF2-40B4-BE49-F238E27FC236}">
                <a16:creationId xmlns:a16="http://schemas.microsoft.com/office/drawing/2014/main" id="{9B1A4A1B-879C-E84C-AF8C-C43AD6265B42}"/>
              </a:ext>
            </a:extLst>
          </p:cNvPr>
          <p:cNvSpPr/>
          <p:nvPr/>
        </p:nvSpPr>
        <p:spPr>
          <a:xfrm>
            <a:off x="5880602" y="1326528"/>
            <a:ext cx="6096000" cy="923330"/>
          </a:xfrm>
          <a:prstGeom prst="rect">
            <a:avLst/>
          </a:prstGeom>
        </p:spPr>
        <p:txBody>
          <a:bodyPr>
            <a:spAutoFit/>
          </a:bodyPr>
          <a:lstStyle/>
          <a:p>
            <a:r>
              <a:rPr lang="en-US" i="1" dirty="0">
                <a:latin typeface="Garamond" panose="02020404030301010803" pitchFamily="18" charset="0"/>
              </a:rPr>
              <a:t>Haploid chromosome number ranged from 7-50 across sample Polyneoptera species and an XO sex chromosome system was reconstructed as the most probable ancestral state for most orders.</a:t>
            </a:r>
          </a:p>
        </p:txBody>
      </p:sp>
      <p:pic>
        <p:nvPicPr>
          <p:cNvPr id="5" name="Picture 4">
            <a:extLst>
              <a:ext uri="{FF2B5EF4-FFF2-40B4-BE49-F238E27FC236}">
                <a16:creationId xmlns:a16="http://schemas.microsoft.com/office/drawing/2014/main" id="{38607428-6E32-954E-8E13-03976A38BDA3}"/>
              </a:ext>
            </a:extLst>
          </p:cNvPr>
          <p:cNvPicPr>
            <a:picLocks noChangeAspect="1"/>
          </p:cNvPicPr>
          <p:nvPr/>
        </p:nvPicPr>
        <p:blipFill>
          <a:blip r:embed="rId2"/>
          <a:stretch>
            <a:fillRect/>
          </a:stretch>
        </p:blipFill>
        <p:spPr>
          <a:xfrm>
            <a:off x="6702804" y="2641177"/>
            <a:ext cx="4467121" cy="2927671"/>
          </a:xfrm>
          <a:prstGeom prst="rect">
            <a:avLst/>
          </a:prstGeom>
        </p:spPr>
      </p:pic>
    </p:spTree>
    <p:extLst>
      <p:ext uri="{BB962C8B-B14F-4D97-AF65-F5344CB8AC3E}">
        <p14:creationId xmlns:p14="http://schemas.microsoft.com/office/powerpoint/2010/main" val="4010454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Steps in making a great figure</a:t>
            </a:r>
          </a:p>
        </p:txBody>
      </p:sp>
      <p:sp>
        <p:nvSpPr>
          <p:cNvPr id="3" name="TextBox 2">
            <a:extLst>
              <a:ext uri="{FF2B5EF4-FFF2-40B4-BE49-F238E27FC236}">
                <a16:creationId xmlns:a16="http://schemas.microsoft.com/office/drawing/2014/main" id="{D38E59ED-791A-6D49-9A8A-856195DF3A10}"/>
              </a:ext>
            </a:extLst>
          </p:cNvPr>
          <p:cNvSpPr txBox="1"/>
          <p:nvPr/>
        </p:nvSpPr>
        <p:spPr>
          <a:xfrm>
            <a:off x="215398" y="1326528"/>
            <a:ext cx="5807268" cy="4708981"/>
          </a:xfrm>
          <a:prstGeom prst="rect">
            <a:avLst/>
          </a:prstGeom>
          <a:noFill/>
        </p:spPr>
        <p:txBody>
          <a:bodyPr wrap="square" rtlCol="0">
            <a:spAutoFit/>
          </a:bodyPr>
          <a:lstStyle/>
          <a:p>
            <a:pPr marL="342900" indent="-342900">
              <a:buAutoNum type="arabicParenR"/>
            </a:pPr>
            <a:r>
              <a:rPr lang="en-US" sz="2000" dirty="0"/>
              <a:t>Figure out the purpose of the figure. Usually you will have a sentence in the paper or a point you want to make in a talk.</a:t>
            </a:r>
          </a:p>
          <a:p>
            <a:pPr marL="342900" indent="-342900">
              <a:buAutoNum type="arabicParenR"/>
            </a:pPr>
            <a:endParaRPr lang="en-US" sz="2000" dirty="0"/>
          </a:p>
          <a:p>
            <a:pPr marL="342900" indent="-342900">
              <a:buAutoNum type="arabicParenR"/>
            </a:pPr>
            <a:r>
              <a:rPr lang="en-US" sz="2000" dirty="0"/>
              <a:t>Make a list of the data that will need to be included. Is it continuous, discrete, or more complex.</a:t>
            </a:r>
          </a:p>
          <a:p>
            <a:pPr marL="342900" indent="-342900">
              <a:buAutoNum type="arabicParenR"/>
            </a:pPr>
            <a:endParaRPr lang="en-US" sz="2000" dirty="0"/>
          </a:p>
          <a:p>
            <a:pPr marL="342900" indent="-342900">
              <a:buAutoNum type="arabicParenR"/>
            </a:pPr>
            <a:r>
              <a:rPr lang="en-US" sz="2000" dirty="0"/>
              <a:t>Sketch out what you think it will look like. Don’t waste time figuring out how to make the perfect plot in your tool until you have settled on a best approach. Check out other papers and the graph gallery for ideas.</a:t>
            </a:r>
          </a:p>
          <a:p>
            <a:pPr marL="342900" indent="-342900">
              <a:buAutoNum type="arabicParenR"/>
            </a:pPr>
            <a:endParaRPr lang="en-US" sz="2000" dirty="0"/>
          </a:p>
          <a:p>
            <a:endParaRPr lang="en-US" sz="2000" i="1" dirty="0">
              <a:latin typeface="Garamond" panose="02020404030301010803" pitchFamily="18" charset="0"/>
            </a:endParaRPr>
          </a:p>
        </p:txBody>
      </p:sp>
      <p:sp>
        <p:nvSpPr>
          <p:cNvPr id="4" name="Rectangle 3">
            <a:extLst>
              <a:ext uri="{FF2B5EF4-FFF2-40B4-BE49-F238E27FC236}">
                <a16:creationId xmlns:a16="http://schemas.microsoft.com/office/drawing/2014/main" id="{9B1A4A1B-879C-E84C-AF8C-C43AD6265B42}"/>
              </a:ext>
            </a:extLst>
          </p:cNvPr>
          <p:cNvSpPr/>
          <p:nvPr/>
        </p:nvSpPr>
        <p:spPr>
          <a:xfrm>
            <a:off x="5880602" y="1326528"/>
            <a:ext cx="6096000" cy="923330"/>
          </a:xfrm>
          <a:prstGeom prst="rect">
            <a:avLst/>
          </a:prstGeom>
        </p:spPr>
        <p:txBody>
          <a:bodyPr>
            <a:spAutoFit/>
          </a:bodyPr>
          <a:lstStyle/>
          <a:p>
            <a:r>
              <a:rPr lang="en-US" i="1" dirty="0">
                <a:latin typeface="Garamond" panose="02020404030301010803" pitchFamily="18" charset="0"/>
              </a:rPr>
              <a:t>Haploid chromosome number ranged from 7-50 across sample Polyneoptera species and an XO sex chromosome system was reconstructed as the most probable ancestral state for most orders.</a:t>
            </a:r>
          </a:p>
        </p:txBody>
      </p:sp>
    </p:spTree>
    <p:extLst>
      <p:ext uri="{BB962C8B-B14F-4D97-AF65-F5344CB8AC3E}">
        <p14:creationId xmlns:p14="http://schemas.microsoft.com/office/powerpoint/2010/main" val="2086011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Steps in making a great figure</a:t>
            </a:r>
          </a:p>
        </p:txBody>
      </p:sp>
      <p:sp>
        <p:nvSpPr>
          <p:cNvPr id="3" name="TextBox 2">
            <a:extLst>
              <a:ext uri="{FF2B5EF4-FFF2-40B4-BE49-F238E27FC236}">
                <a16:creationId xmlns:a16="http://schemas.microsoft.com/office/drawing/2014/main" id="{D38E59ED-791A-6D49-9A8A-856195DF3A10}"/>
              </a:ext>
            </a:extLst>
          </p:cNvPr>
          <p:cNvSpPr txBox="1"/>
          <p:nvPr/>
        </p:nvSpPr>
        <p:spPr>
          <a:xfrm>
            <a:off x="215398" y="1326528"/>
            <a:ext cx="5807268" cy="4708981"/>
          </a:xfrm>
          <a:prstGeom prst="rect">
            <a:avLst/>
          </a:prstGeom>
          <a:noFill/>
        </p:spPr>
        <p:txBody>
          <a:bodyPr wrap="square" rtlCol="0">
            <a:spAutoFit/>
          </a:bodyPr>
          <a:lstStyle/>
          <a:p>
            <a:pPr marL="342900" indent="-342900">
              <a:buAutoNum type="arabicParenR"/>
            </a:pPr>
            <a:r>
              <a:rPr lang="en-US" sz="2000" dirty="0"/>
              <a:t>Figure out the purpose of the figure. Usually you will have a sentence in the paper or a point you want to make in a talk.</a:t>
            </a:r>
          </a:p>
          <a:p>
            <a:pPr marL="342900" indent="-342900">
              <a:buAutoNum type="arabicParenR"/>
            </a:pPr>
            <a:endParaRPr lang="en-US" sz="2000" dirty="0"/>
          </a:p>
          <a:p>
            <a:pPr marL="342900" indent="-342900">
              <a:buAutoNum type="arabicParenR"/>
            </a:pPr>
            <a:r>
              <a:rPr lang="en-US" sz="2000" dirty="0"/>
              <a:t>Make a list of the data that will need to be included. Is it continuous, discrete, or more complex.</a:t>
            </a:r>
          </a:p>
          <a:p>
            <a:pPr marL="342900" indent="-342900">
              <a:buAutoNum type="arabicParenR"/>
            </a:pPr>
            <a:endParaRPr lang="en-US" sz="2000" dirty="0"/>
          </a:p>
          <a:p>
            <a:pPr marL="342900" indent="-342900">
              <a:buAutoNum type="arabicParenR"/>
            </a:pPr>
            <a:r>
              <a:rPr lang="en-US" sz="2000" dirty="0"/>
              <a:t>Sketch out what you think it will look like. Don’t waste time figuring out how to make the perfect plot in your tool until you have settled on a best approach. Check out other papers and the graph gallery for ideas.</a:t>
            </a:r>
          </a:p>
          <a:p>
            <a:pPr marL="342900" indent="-342900">
              <a:buAutoNum type="arabicParenR"/>
            </a:pPr>
            <a:endParaRPr lang="en-US" sz="2000" dirty="0"/>
          </a:p>
          <a:p>
            <a:endParaRPr lang="en-US" sz="2000" i="1" dirty="0">
              <a:latin typeface="Garamond" panose="02020404030301010803" pitchFamily="18" charset="0"/>
            </a:endParaRPr>
          </a:p>
        </p:txBody>
      </p:sp>
      <p:sp>
        <p:nvSpPr>
          <p:cNvPr id="4" name="Rectangle 3">
            <a:extLst>
              <a:ext uri="{FF2B5EF4-FFF2-40B4-BE49-F238E27FC236}">
                <a16:creationId xmlns:a16="http://schemas.microsoft.com/office/drawing/2014/main" id="{9B1A4A1B-879C-E84C-AF8C-C43AD6265B42}"/>
              </a:ext>
            </a:extLst>
          </p:cNvPr>
          <p:cNvSpPr/>
          <p:nvPr/>
        </p:nvSpPr>
        <p:spPr>
          <a:xfrm>
            <a:off x="5880602" y="1326528"/>
            <a:ext cx="6096000" cy="923330"/>
          </a:xfrm>
          <a:prstGeom prst="rect">
            <a:avLst/>
          </a:prstGeom>
        </p:spPr>
        <p:txBody>
          <a:bodyPr>
            <a:spAutoFit/>
          </a:bodyPr>
          <a:lstStyle/>
          <a:p>
            <a:r>
              <a:rPr lang="en-US" i="1" dirty="0">
                <a:latin typeface="Garamond" panose="02020404030301010803" pitchFamily="18" charset="0"/>
              </a:rPr>
              <a:t>Haploid chromosome number ranged from 7-50 across sample Polyneoptera species and an XO sex chromosome system was reconstructed as the most probable ancestral state for most orders.</a:t>
            </a:r>
          </a:p>
        </p:txBody>
      </p:sp>
      <p:pic>
        <p:nvPicPr>
          <p:cNvPr id="6" name="Picture 5">
            <a:extLst>
              <a:ext uri="{FF2B5EF4-FFF2-40B4-BE49-F238E27FC236}">
                <a16:creationId xmlns:a16="http://schemas.microsoft.com/office/drawing/2014/main" id="{84230036-9686-9A46-81FE-445271AEA88E}"/>
              </a:ext>
            </a:extLst>
          </p:cNvPr>
          <p:cNvPicPr>
            <a:picLocks noChangeAspect="1"/>
          </p:cNvPicPr>
          <p:nvPr/>
        </p:nvPicPr>
        <p:blipFill>
          <a:blip r:embed="rId2"/>
          <a:stretch>
            <a:fillRect/>
          </a:stretch>
        </p:blipFill>
        <p:spPr>
          <a:xfrm>
            <a:off x="6810579" y="2500924"/>
            <a:ext cx="4236046" cy="3534585"/>
          </a:xfrm>
          <a:prstGeom prst="rect">
            <a:avLst/>
          </a:prstGeom>
        </p:spPr>
      </p:pic>
    </p:spTree>
    <p:extLst>
      <p:ext uri="{BB962C8B-B14F-4D97-AF65-F5344CB8AC3E}">
        <p14:creationId xmlns:p14="http://schemas.microsoft.com/office/powerpoint/2010/main" val="476468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Steps in making a great figure</a:t>
            </a:r>
          </a:p>
        </p:txBody>
      </p:sp>
      <p:sp>
        <p:nvSpPr>
          <p:cNvPr id="3" name="TextBox 2">
            <a:extLst>
              <a:ext uri="{FF2B5EF4-FFF2-40B4-BE49-F238E27FC236}">
                <a16:creationId xmlns:a16="http://schemas.microsoft.com/office/drawing/2014/main" id="{D38E59ED-791A-6D49-9A8A-856195DF3A10}"/>
              </a:ext>
            </a:extLst>
          </p:cNvPr>
          <p:cNvSpPr txBox="1"/>
          <p:nvPr/>
        </p:nvSpPr>
        <p:spPr>
          <a:xfrm>
            <a:off x="215398" y="1326528"/>
            <a:ext cx="5807268" cy="4708981"/>
          </a:xfrm>
          <a:prstGeom prst="rect">
            <a:avLst/>
          </a:prstGeom>
          <a:noFill/>
        </p:spPr>
        <p:txBody>
          <a:bodyPr wrap="square" rtlCol="0">
            <a:spAutoFit/>
          </a:bodyPr>
          <a:lstStyle/>
          <a:p>
            <a:pPr marL="342900" indent="-342900">
              <a:buAutoNum type="arabicParenR"/>
            </a:pPr>
            <a:r>
              <a:rPr lang="en-US" sz="2000" dirty="0"/>
              <a:t>Figure out the purpose of the figure. Usually you will have a sentence in the paper or a point you want to make in a talk.</a:t>
            </a:r>
          </a:p>
          <a:p>
            <a:pPr marL="342900" indent="-342900">
              <a:buAutoNum type="arabicParenR"/>
            </a:pPr>
            <a:endParaRPr lang="en-US" sz="2000" dirty="0"/>
          </a:p>
          <a:p>
            <a:pPr marL="342900" indent="-342900">
              <a:buAutoNum type="arabicParenR"/>
            </a:pPr>
            <a:r>
              <a:rPr lang="en-US" sz="2000" dirty="0"/>
              <a:t>Make a list of the data that will need to be included. Is it continuous, discrete, or more complex.</a:t>
            </a:r>
          </a:p>
          <a:p>
            <a:pPr marL="342900" indent="-342900">
              <a:buAutoNum type="arabicParenR"/>
            </a:pPr>
            <a:endParaRPr lang="en-US" sz="2000" dirty="0"/>
          </a:p>
          <a:p>
            <a:pPr marL="342900" indent="-342900">
              <a:buAutoNum type="arabicParenR"/>
            </a:pPr>
            <a:r>
              <a:rPr lang="en-US" sz="2000" dirty="0"/>
              <a:t>Sketch out what you think it will look like. Don’t waste time figuring out how to make the perfect plot in your tool until you have settled on a best approach. Check out other papers and the graph gallery for ideas.</a:t>
            </a:r>
          </a:p>
          <a:p>
            <a:pPr marL="342900" indent="-342900">
              <a:buAutoNum type="arabicParenR"/>
            </a:pPr>
            <a:endParaRPr lang="en-US" sz="2000" dirty="0"/>
          </a:p>
          <a:p>
            <a:endParaRPr lang="en-US" sz="2000" i="1" dirty="0">
              <a:latin typeface="Garamond" panose="02020404030301010803" pitchFamily="18" charset="0"/>
            </a:endParaRPr>
          </a:p>
        </p:txBody>
      </p:sp>
      <p:sp>
        <p:nvSpPr>
          <p:cNvPr id="4" name="Rectangle 3">
            <a:extLst>
              <a:ext uri="{FF2B5EF4-FFF2-40B4-BE49-F238E27FC236}">
                <a16:creationId xmlns:a16="http://schemas.microsoft.com/office/drawing/2014/main" id="{9B1A4A1B-879C-E84C-AF8C-C43AD6265B42}"/>
              </a:ext>
            </a:extLst>
          </p:cNvPr>
          <p:cNvSpPr/>
          <p:nvPr/>
        </p:nvSpPr>
        <p:spPr>
          <a:xfrm>
            <a:off x="5880602" y="1326528"/>
            <a:ext cx="6096000" cy="923330"/>
          </a:xfrm>
          <a:prstGeom prst="rect">
            <a:avLst/>
          </a:prstGeom>
        </p:spPr>
        <p:txBody>
          <a:bodyPr>
            <a:spAutoFit/>
          </a:bodyPr>
          <a:lstStyle/>
          <a:p>
            <a:r>
              <a:rPr lang="en-US" i="1" dirty="0">
                <a:latin typeface="Garamond" panose="02020404030301010803" pitchFamily="18" charset="0"/>
              </a:rPr>
              <a:t>Haploid chromosome number ranged from 7-50 across sample Polyneoptera species and an XO sex chromosome system was reconstructed as the most probable ancestral state for most orders.</a:t>
            </a:r>
          </a:p>
        </p:txBody>
      </p:sp>
      <p:pic>
        <p:nvPicPr>
          <p:cNvPr id="6" name="Picture 5">
            <a:extLst>
              <a:ext uri="{FF2B5EF4-FFF2-40B4-BE49-F238E27FC236}">
                <a16:creationId xmlns:a16="http://schemas.microsoft.com/office/drawing/2014/main" id="{84230036-9686-9A46-81FE-445271AEA88E}"/>
              </a:ext>
            </a:extLst>
          </p:cNvPr>
          <p:cNvPicPr>
            <a:picLocks noChangeAspect="1"/>
          </p:cNvPicPr>
          <p:nvPr/>
        </p:nvPicPr>
        <p:blipFill>
          <a:blip r:embed="rId2"/>
          <a:stretch>
            <a:fillRect/>
          </a:stretch>
        </p:blipFill>
        <p:spPr>
          <a:xfrm>
            <a:off x="6810579" y="2500924"/>
            <a:ext cx="4236046" cy="3534585"/>
          </a:xfrm>
          <a:prstGeom prst="rect">
            <a:avLst/>
          </a:prstGeom>
        </p:spPr>
      </p:pic>
      <p:pic>
        <p:nvPicPr>
          <p:cNvPr id="7" name="Picture 6">
            <a:extLst>
              <a:ext uri="{FF2B5EF4-FFF2-40B4-BE49-F238E27FC236}">
                <a16:creationId xmlns:a16="http://schemas.microsoft.com/office/drawing/2014/main" id="{CB49E1D2-C128-1744-9E1C-024889ECD76A}"/>
              </a:ext>
            </a:extLst>
          </p:cNvPr>
          <p:cNvPicPr>
            <a:picLocks noChangeAspect="1"/>
          </p:cNvPicPr>
          <p:nvPr/>
        </p:nvPicPr>
        <p:blipFill>
          <a:blip r:embed="rId3"/>
          <a:stretch>
            <a:fillRect/>
          </a:stretch>
        </p:blipFill>
        <p:spPr>
          <a:xfrm>
            <a:off x="5728008" y="2375390"/>
            <a:ext cx="6082796" cy="3785652"/>
          </a:xfrm>
          <a:prstGeom prst="rect">
            <a:avLst/>
          </a:prstGeom>
        </p:spPr>
      </p:pic>
    </p:spTree>
    <p:extLst>
      <p:ext uri="{BB962C8B-B14F-4D97-AF65-F5344CB8AC3E}">
        <p14:creationId xmlns:p14="http://schemas.microsoft.com/office/powerpoint/2010/main" val="844347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Steps in making a great figure</a:t>
            </a:r>
          </a:p>
        </p:txBody>
      </p:sp>
      <p:sp>
        <p:nvSpPr>
          <p:cNvPr id="3" name="TextBox 2">
            <a:extLst>
              <a:ext uri="{FF2B5EF4-FFF2-40B4-BE49-F238E27FC236}">
                <a16:creationId xmlns:a16="http://schemas.microsoft.com/office/drawing/2014/main" id="{D38E59ED-791A-6D49-9A8A-856195DF3A10}"/>
              </a:ext>
            </a:extLst>
          </p:cNvPr>
          <p:cNvSpPr txBox="1"/>
          <p:nvPr/>
        </p:nvSpPr>
        <p:spPr>
          <a:xfrm>
            <a:off x="215398" y="1326528"/>
            <a:ext cx="5807268" cy="4708981"/>
          </a:xfrm>
          <a:prstGeom prst="rect">
            <a:avLst/>
          </a:prstGeom>
          <a:noFill/>
        </p:spPr>
        <p:txBody>
          <a:bodyPr wrap="square" rtlCol="0">
            <a:spAutoFit/>
          </a:bodyPr>
          <a:lstStyle/>
          <a:p>
            <a:pPr marL="342900" indent="-342900">
              <a:buAutoNum type="arabicParenR"/>
            </a:pPr>
            <a:r>
              <a:rPr lang="en-US" sz="2000" dirty="0"/>
              <a:t>Figure out the purpose of the figure. Usually you will have a sentence in the paper or a point you want to make in a talk.</a:t>
            </a:r>
          </a:p>
          <a:p>
            <a:pPr marL="342900" indent="-342900">
              <a:buAutoNum type="arabicParenR"/>
            </a:pPr>
            <a:endParaRPr lang="en-US" sz="2000" dirty="0"/>
          </a:p>
          <a:p>
            <a:pPr marL="342900" indent="-342900">
              <a:buAutoNum type="arabicParenR"/>
            </a:pPr>
            <a:r>
              <a:rPr lang="en-US" sz="2000" dirty="0"/>
              <a:t>Make a list of the data that will need to be included. Is it continuous, discrete, or more complex.</a:t>
            </a:r>
          </a:p>
          <a:p>
            <a:pPr marL="342900" indent="-342900">
              <a:buAutoNum type="arabicParenR"/>
            </a:pPr>
            <a:endParaRPr lang="en-US" sz="2000" dirty="0"/>
          </a:p>
          <a:p>
            <a:pPr marL="342900" indent="-342900">
              <a:buAutoNum type="arabicParenR"/>
            </a:pPr>
            <a:r>
              <a:rPr lang="en-US" sz="2000" dirty="0"/>
              <a:t>Sketch out what you think it will look like. Don’t waste time figuring out how to make the perfect plot in your tool until you have settled on a best approach. Check out other papers and the graph gallery for ideas.</a:t>
            </a:r>
          </a:p>
          <a:p>
            <a:pPr marL="342900" indent="-342900">
              <a:buAutoNum type="arabicParenR"/>
            </a:pPr>
            <a:endParaRPr lang="en-US" sz="2000" dirty="0"/>
          </a:p>
          <a:p>
            <a:endParaRPr lang="en-US" sz="2000" i="1" dirty="0">
              <a:latin typeface="Garamond" panose="02020404030301010803" pitchFamily="18" charset="0"/>
            </a:endParaRPr>
          </a:p>
        </p:txBody>
      </p:sp>
      <p:sp>
        <p:nvSpPr>
          <p:cNvPr id="4" name="Rectangle 3">
            <a:extLst>
              <a:ext uri="{FF2B5EF4-FFF2-40B4-BE49-F238E27FC236}">
                <a16:creationId xmlns:a16="http://schemas.microsoft.com/office/drawing/2014/main" id="{9B1A4A1B-879C-E84C-AF8C-C43AD6265B42}"/>
              </a:ext>
            </a:extLst>
          </p:cNvPr>
          <p:cNvSpPr/>
          <p:nvPr/>
        </p:nvSpPr>
        <p:spPr>
          <a:xfrm>
            <a:off x="5880602" y="1326528"/>
            <a:ext cx="6096000" cy="923330"/>
          </a:xfrm>
          <a:prstGeom prst="rect">
            <a:avLst/>
          </a:prstGeom>
        </p:spPr>
        <p:txBody>
          <a:bodyPr>
            <a:spAutoFit/>
          </a:bodyPr>
          <a:lstStyle/>
          <a:p>
            <a:r>
              <a:rPr lang="en-US" i="1" dirty="0">
                <a:latin typeface="Garamond" panose="02020404030301010803" pitchFamily="18" charset="0"/>
              </a:rPr>
              <a:t>Haploid chromosome number ranged from 7-50 across sample Polyneoptera species and an XO sex chromosome system was reconstructed as the most probable ancestral state for most orders.</a:t>
            </a:r>
          </a:p>
        </p:txBody>
      </p:sp>
      <p:pic>
        <p:nvPicPr>
          <p:cNvPr id="8" name="Picture 2" descr="Figure 1. ">
            <a:extLst>
              <a:ext uri="{FF2B5EF4-FFF2-40B4-BE49-F238E27FC236}">
                <a16:creationId xmlns:a16="http://schemas.microsoft.com/office/drawing/2014/main" id="{C8981D5F-00F7-C149-9D24-7A314DDC39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5024" y="2249858"/>
            <a:ext cx="4850842" cy="4639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50801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25325</TotalTime>
  <Words>1727</Words>
  <Application>Microsoft Macintosh PowerPoint</Application>
  <PresentationFormat>Widescreen</PresentationFormat>
  <Paragraphs>165</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Cambria Math</vt:lpstr>
      <vt:lpstr>Courier</vt:lpstr>
      <vt:lpstr>Garamond</vt:lpstr>
      <vt:lpstr>Office Theme</vt:lpstr>
      <vt:lpstr>Statistical Principles Biology 683  Heath Blackmon</vt:lpstr>
      <vt:lpstr>Steps in making a great figure</vt:lpstr>
      <vt:lpstr>Steps in making a great figure</vt:lpstr>
      <vt:lpstr>Steps in making a great figure</vt:lpstr>
      <vt:lpstr>Steps in making a great figure</vt:lpstr>
      <vt:lpstr>Steps in making a great figure</vt:lpstr>
      <vt:lpstr>Steps in making a great figure</vt:lpstr>
      <vt:lpstr>Steps in making a great figure</vt:lpstr>
      <vt:lpstr>Steps in making a great figure</vt:lpstr>
      <vt:lpstr>LIVE CODING</vt:lpstr>
      <vt:lpstr>Central limit theorem</vt:lpstr>
      <vt:lpstr>Central limit theorem</vt:lpstr>
      <vt:lpstr>Central limit theorem</vt:lpstr>
      <vt:lpstr>Estimating with uncertainty</vt:lpstr>
      <vt:lpstr>Confidence Interval vs Credible Interval</vt:lpstr>
      <vt:lpstr>Confidence Interval vs Credible Interval</vt:lpstr>
      <vt:lpstr>Some Experimental Design Considerations </vt:lpstr>
      <vt:lpstr>Avoiding Experimenter Bias </vt:lpstr>
      <vt:lpstr>Avoiding Experimenter Bias </vt:lpstr>
      <vt:lpstr>Avoiding Experimenter Bias </vt:lpstr>
      <vt:lpstr>Confounding Variables </vt:lpstr>
      <vt:lpstr>Confounding Variables </vt:lpstr>
      <vt:lpstr>Confounding Variables </vt:lpstr>
      <vt:lpstr>Confounding Example </vt:lpstr>
      <vt:lpstr>Redesign the procedure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and Bayes Theorem Biology 683  Lecture 3   Heath Blackmon</dc:title>
  <dc:creator>Heath Blackmon</dc:creator>
  <cp:lastModifiedBy>Blackmon, Heath L</cp:lastModifiedBy>
  <cp:revision>64</cp:revision>
  <cp:lastPrinted>2018-01-03T19:12:41Z</cp:lastPrinted>
  <dcterms:created xsi:type="dcterms:W3CDTF">2018-01-03T17:15:04Z</dcterms:created>
  <dcterms:modified xsi:type="dcterms:W3CDTF">2025-09-18T15:21:46Z</dcterms:modified>
</cp:coreProperties>
</file>