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6" r:id="rId2"/>
    <p:sldId id="258" r:id="rId3"/>
    <p:sldId id="259"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312" r:id="rId26"/>
    <p:sldId id="298" r:id="rId27"/>
    <p:sldId id="299" r:id="rId28"/>
    <p:sldId id="300" r:id="rId29"/>
    <p:sldId id="301" r:id="rId30"/>
    <p:sldId id="302" r:id="rId31"/>
    <p:sldId id="303" r:id="rId32"/>
    <p:sldId id="304" r:id="rId33"/>
    <p:sldId id="306" r:id="rId34"/>
    <p:sldId id="307" r:id="rId35"/>
    <p:sldId id="308" r:id="rId36"/>
    <p:sldId id="309" r:id="rId37"/>
    <p:sldId id="305" r:id="rId38"/>
    <p:sldId id="311" r:id="rId39"/>
    <p:sldId id="27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314"/>
    <p:restoredTop sz="93998"/>
  </p:normalViewPr>
  <p:slideViewPr>
    <p:cSldViewPr snapToGrid="0" snapToObjects="1">
      <p:cViewPr varScale="1">
        <p:scale>
          <a:sx n="84" d="100"/>
          <a:sy n="84" d="100"/>
        </p:scale>
        <p:origin x="184" y="1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E2479D-E2A6-6F47-86D9-53E4CB6E8DB6}" type="datetimeFigureOut">
              <a:rPr lang="en-US" smtClean="0"/>
              <a:t>2/4/20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D77B6C-192B-4A44-91F9-A9BE91FCC077}" type="slidenum">
              <a:rPr lang="en-US" smtClean="0"/>
              <a:t>‹#›</a:t>
            </a:fld>
            <a:endParaRPr lang="en-US"/>
          </a:p>
        </p:txBody>
      </p:sp>
    </p:spTree>
    <p:extLst>
      <p:ext uri="{BB962C8B-B14F-4D97-AF65-F5344CB8AC3E}">
        <p14:creationId xmlns:p14="http://schemas.microsoft.com/office/powerpoint/2010/main" val="1224941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D77B6C-192B-4A44-91F9-A9BE91FCC077}" type="slidenum">
              <a:rPr lang="en-US" smtClean="0"/>
              <a:t>31</a:t>
            </a:fld>
            <a:endParaRPr lang="en-US"/>
          </a:p>
        </p:txBody>
      </p:sp>
    </p:spTree>
    <p:extLst>
      <p:ext uri="{BB962C8B-B14F-4D97-AF65-F5344CB8AC3E}">
        <p14:creationId xmlns:p14="http://schemas.microsoft.com/office/powerpoint/2010/main" val="1809096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B908699-CE29-634D-83B5-1061B2BD35A6}" type="datetimeFigureOut">
              <a:rPr lang="en-US" smtClean="0"/>
              <a:t>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475246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870288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217417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972074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908699-CE29-634D-83B5-1061B2BD35A6}" type="datetimeFigureOut">
              <a:rPr lang="en-US" smtClean="0"/>
              <a:t>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74248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908699-CE29-634D-83B5-1061B2BD35A6}" type="datetimeFigureOut">
              <a:rPr lang="en-US" smtClean="0"/>
              <a:t>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782633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908699-CE29-634D-83B5-1061B2BD35A6}" type="datetimeFigureOut">
              <a:rPr lang="en-US" smtClean="0"/>
              <a:t>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377795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908699-CE29-634D-83B5-1061B2BD35A6}" type="datetimeFigureOut">
              <a:rPr lang="en-US" smtClean="0"/>
              <a:t>2/4/20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650400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908699-CE29-634D-83B5-1061B2BD35A6}" type="datetimeFigureOut">
              <a:rPr lang="en-US" smtClean="0"/>
              <a:t>2/4/20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3816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14399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658654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08699-CE29-634D-83B5-1061B2BD35A6}" type="datetimeFigureOut">
              <a:rPr lang="en-US" smtClean="0"/>
              <a:t>2/4/20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F2244-9A50-AE4D-AE61-8B44ECB34D6B}" type="slidenum">
              <a:rPr lang="en-US" smtClean="0"/>
              <a:t>‹#›</a:t>
            </a:fld>
            <a:endParaRPr lang="en-US"/>
          </a:p>
        </p:txBody>
      </p:sp>
    </p:spTree>
    <p:extLst>
      <p:ext uri="{BB962C8B-B14F-4D97-AF65-F5344CB8AC3E}">
        <p14:creationId xmlns:p14="http://schemas.microsoft.com/office/powerpoint/2010/main" val="790049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92885" y="1122363"/>
            <a:ext cx="10499463" cy="4277976"/>
          </a:xfrm>
        </p:spPr>
        <p:txBody>
          <a:bodyPr>
            <a:normAutofit/>
          </a:bodyPr>
          <a:lstStyle/>
          <a:p>
            <a:pPr algn="l"/>
            <a:r>
              <a:rPr lang="en-US" dirty="0"/>
              <a:t>Hypothesis Testing</a:t>
            </a:r>
            <a:br>
              <a:rPr lang="en-US" dirty="0"/>
            </a:br>
            <a:r>
              <a:rPr lang="en-US" sz="4000" dirty="0"/>
              <a:t>Biology 683</a:t>
            </a:r>
            <a:br>
              <a:rPr lang="en-US" sz="4000" dirty="0"/>
            </a:br>
            <a:br>
              <a:rPr lang="en-US" sz="4000" dirty="0"/>
            </a:br>
            <a:r>
              <a:rPr lang="en-US" sz="4000" dirty="0"/>
              <a:t>Lecture 4</a:t>
            </a:r>
            <a:br>
              <a:rPr lang="en-US" sz="4000" dirty="0"/>
            </a:br>
            <a:br>
              <a:rPr lang="en-US" sz="4000" dirty="0"/>
            </a:br>
            <a:br>
              <a:rPr lang="en-US" sz="4000" dirty="0"/>
            </a:br>
            <a:r>
              <a:rPr lang="en-US" sz="2800" dirty="0"/>
              <a:t>Heath Blackmon</a:t>
            </a:r>
          </a:p>
        </p:txBody>
      </p:sp>
      <p:pic>
        <p:nvPicPr>
          <p:cNvPr id="3" name="Picture 2">
            <a:extLst>
              <a:ext uri="{FF2B5EF4-FFF2-40B4-BE49-F238E27FC236}">
                <a16:creationId xmlns:a16="http://schemas.microsoft.com/office/drawing/2014/main" id="{E120C28B-B540-AF42-9938-173DEDB6B9CA}"/>
              </a:ext>
            </a:extLst>
          </p:cNvPr>
          <p:cNvPicPr>
            <a:picLocks noChangeAspect="1"/>
          </p:cNvPicPr>
          <p:nvPr/>
        </p:nvPicPr>
        <p:blipFill>
          <a:blip r:embed="rId2"/>
          <a:stretch>
            <a:fillRect/>
          </a:stretch>
        </p:blipFill>
        <p:spPr>
          <a:xfrm>
            <a:off x="7811146" y="355815"/>
            <a:ext cx="3897070" cy="5896436"/>
          </a:xfrm>
          <a:prstGeom prst="rect">
            <a:avLst/>
          </a:prstGeom>
        </p:spPr>
      </p:pic>
    </p:spTree>
    <p:extLst>
      <p:ext uri="{BB962C8B-B14F-4D97-AF65-F5344CB8AC3E}">
        <p14:creationId xmlns:p14="http://schemas.microsoft.com/office/powerpoint/2010/main" val="2064310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err="1">
                <a:solidFill>
                  <a:schemeClr val="bg1"/>
                </a:solidFill>
              </a:rPr>
              <a:t>Pseudoreplication</a:t>
            </a:r>
            <a:r>
              <a:rPr lang="en-US" b="1" dirty="0">
                <a:solidFill>
                  <a:schemeClr val="bg1"/>
                </a:solidFill>
              </a:rPr>
              <a:t> </a:t>
            </a:r>
          </a:p>
        </p:txBody>
      </p:sp>
      <p:sp>
        <p:nvSpPr>
          <p:cNvPr id="4" name="Rectangle 3"/>
          <p:cNvSpPr/>
          <p:nvPr/>
        </p:nvSpPr>
        <p:spPr>
          <a:xfrm>
            <a:off x="237995" y="1161821"/>
            <a:ext cx="11786991" cy="4708981"/>
          </a:xfrm>
          <a:prstGeom prst="rect">
            <a:avLst/>
          </a:prstGeom>
        </p:spPr>
        <p:txBody>
          <a:bodyPr wrap="square">
            <a:spAutoFit/>
          </a:bodyPr>
          <a:lstStyle/>
          <a:p>
            <a:r>
              <a:rPr lang="en-US" sz="3200" dirty="0"/>
              <a:t>Occurs when measured subjects are not independent draws from the population </a:t>
            </a:r>
          </a:p>
          <a:p>
            <a:endParaRPr lang="en-US" sz="2000" dirty="0"/>
          </a:p>
          <a:p>
            <a:pPr marL="457200" indent="-457200">
              <a:buFont typeface="+mj-lt"/>
              <a:buAutoNum type="arabicPeriod"/>
            </a:pPr>
            <a:r>
              <a:rPr lang="en-US" sz="2400" dirty="0"/>
              <a:t>10 rats are studied and tested on three consecutive days, resulting in 15 observations for the control group and 15 observations for the treatment groups</a:t>
            </a:r>
          </a:p>
          <a:p>
            <a:pPr marL="457200" indent="-457200">
              <a:buFont typeface="+mj-lt"/>
              <a:buAutoNum type="arabicPeriod"/>
            </a:pPr>
            <a:r>
              <a:rPr lang="en-US" sz="2400" dirty="0"/>
              <a:t>The experiment is conducted in two tanks: tank 1 has hormone added, tank 2 is the control tank. 10 fish are tested per tank. </a:t>
            </a:r>
          </a:p>
          <a:p>
            <a:pPr marL="457200" indent="-457200">
              <a:buFont typeface="+mj-lt"/>
              <a:buAutoNum type="arabicPeriod"/>
            </a:pPr>
            <a:r>
              <a:rPr lang="en-US" sz="2400" dirty="0"/>
              <a:t>We are testing for the effects of mating system on genome size. We use 5 outbreeding insects and 5 inbreeding species of beetles. </a:t>
            </a:r>
          </a:p>
          <a:p>
            <a:pPr marL="457200" indent="-457200">
              <a:buFont typeface="+mj-lt"/>
              <a:buAutoNum type="arabicPeriod"/>
            </a:pPr>
            <a:r>
              <a:rPr lang="en-US" sz="2400" dirty="0"/>
              <a:t>Beetles are segregated by sex into two vials, with 10 individuals per vial. I draw a male and female at random and test them, returning them to the vials at the end. I perform a total of 40 such tests. What’s the problem? </a:t>
            </a:r>
          </a:p>
        </p:txBody>
      </p:sp>
    </p:spTree>
    <p:extLst>
      <p:ext uri="{BB962C8B-B14F-4D97-AF65-F5344CB8AC3E}">
        <p14:creationId xmlns:p14="http://schemas.microsoft.com/office/powerpoint/2010/main" val="186604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Biological and Technical Replicates </a:t>
            </a:r>
          </a:p>
        </p:txBody>
      </p:sp>
      <p:sp>
        <p:nvSpPr>
          <p:cNvPr id="4" name="Rectangle 3"/>
          <p:cNvSpPr/>
          <p:nvPr/>
        </p:nvSpPr>
        <p:spPr>
          <a:xfrm>
            <a:off x="237995" y="1161821"/>
            <a:ext cx="11786991" cy="5078313"/>
          </a:xfrm>
          <a:prstGeom prst="rect">
            <a:avLst/>
          </a:prstGeom>
        </p:spPr>
        <p:txBody>
          <a:bodyPr wrap="square">
            <a:spAutoFit/>
          </a:bodyPr>
          <a:lstStyle/>
          <a:p>
            <a:pPr marL="514350" indent="-514350">
              <a:buFont typeface="Arial" charset="0"/>
              <a:buChar char="•"/>
            </a:pPr>
            <a:r>
              <a:rPr lang="en-US" sz="3600" dirty="0"/>
              <a:t>A biological replicate involves a new, independent test subject</a:t>
            </a:r>
          </a:p>
          <a:p>
            <a:pPr marL="514350" indent="-514350">
              <a:buFont typeface="Arial" charset="0"/>
              <a:buChar char="•"/>
            </a:pPr>
            <a:endParaRPr lang="en-US" sz="3600" dirty="0"/>
          </a:p>
          <a:p>
            <a:pPr marL="514350" indent="-514350">
              <a:buFont typeface="Arial" charset="0"/>
              <a:buChar char="•"/>
            </a:pPr>
            <a:r>
              <a:rPr lang="en-US" sz="3600" dirty="0"/>
              <a:t>A technical replicate involves repeating the same procedure on a new sample from the same subject</a:t>
            </a:r>
          </a:p>
          <a:p>
            <a:pPr marL="514350" indent="-514350">
              <a:buFont typeface="Arial" charset="0"/>
              <a:buChar char="•"/>
            </a:pPr>
            <a:endParaRPr lang="en-US" sz="3600" dirty="0"/>
          </a:p>
          <a:p>
            <a:pPr marL="514350" indent="-514350">
              <a:buFont typeface="Arial" charset="0"/>
              <a:buChar char="•"/>
            </a:pPr>
            <a:r>
              <a:rPr lang="en-US" sz="3600" dirty="0"/>
              <a:t>Technical replicates do not contribute to your estimates of population-level parameters, but they can increase the precision of measurements on individuals</a:t>
            </a:r>
          </a:p>
        </p:txBody>
      </p:sp>
    </p:spTree>
    <p:extLst>
      <p:ext uri="{BB962C8B-B14F-4D97-AF65-F5344CB8AC3E}">
        <p14:creationId xmlns:p14="http://schemas.microsoft.com/office/powerpoint/2010/main" val="1585961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Which kind of replication</a:t>
            </a:r>
          </a:p>
        </p:txBody>
      </p:sp>
      <p:sp>
        <p:nvSpPr>
          <p:cNvPr id="4" name="Rectangle 3"/>
          <p:cNvSpPr/>
          <p:nvPr/>
        </p:nvSpPr>
        <p:spPr>
          <a:xfrm>
            <a:off x="237995" y="1161821"/>
            <a:ext cx="11786991" cy="3970318"/>
          </a:xfrm>
          <a:prstGeom prst="rect">
            <a:avLst/>
          </a:prstGeom>
        </p:spPr>
        <p:txBody>
          <a:bodyPr wrap="square">
            <a:spAutoFit/>
          </a:bodyPr>
          <a:lstStyle/>
          <a:p>
            <a:pPr marL="514350" indent="-514350">
              <a:buFont typeface="Arial" charset="0"/>
              <a:buChar char="•"/>
            </a:pPr>
            <a:r>
              <a:rPr lang="en-US" sz="3600" dirty="0"/>
              <a:t>In general, biological replicates are superior to technical replicates, because biological replicates increase power. </a:t>
            </a:r>
          </a:p>
          <a:p>
            <a:pPr marL="514350" indent="-514350">
              <a:buFont typeface="Arial" charset="0"/>
              <a:buChar char="•"/>
            </a:pPr>
            <a:endParaRPr lang="en-US" sz="3600" dirty="0"/>
          </a:p>
          <a:p>
            <a:pPr marL="514350" indent="-514350">
              <a:buFont typeface="Arial" charset="0"/>
              <a:buChar char="•"/>
            </a:pPr>
            <a:r>
              <a:rPr lang="en-US" sz="3600" dirty="0"/>
              <a:t>Technical replicates are useful when the technique in question sometimes produces extremely inaccurate results, which must be pruned from the dataset. An example is qPCR, where occasional extreme outliers are common. </a:t>
            </a:r>
          </a:p>
        </p:txBody>
      </p:sp>
    </p:spTree>
    <p:extLst>
      <p:ext uri="{BB962C8B-B14F-4D97-AF65-F5344CB8AC3E}">
        <p14:creationId xmlns:p14="http://schemas.microsoft.com/office/powerpoint/2010/main" val="632372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Best Practices </a:t>
            </a:r>
          </a:p>
        </p:txBody>
      </p:sp>
      <p:sp>
        <p:nvSpPr>
          <p:cNvPr id="4" name="Rectangle 3"/>
          <p:cNvSpPr/>
          <p:nvPr/>
        </p:nvSpPr>
        <p:spPr>
          <a:xfrm>
            <a:off x="237995" y="1161821"/>
            <a:ext cx="11786991" cy="4832092"/>
          </a:xfrm>
          <a:prstGeom prst="rect">
            <a:avLst/>
          </a:prstGeom>
        </p:spPr>
        <p:txBody>
          <a:bodyPr wrap="square">
            <a:spAutoFit/>
          </a:bodyPr>
          <a:lstStyle/>
          <a:p>
            <a:pPr marL="457200" indent="-457200">
              <a:buFont typeface="Arial" charset="0"/>
              <a:buChar char="•"/>
            </a:pPr>
            <a:r>
              <a:rPr lang="en-US" sz="2800" dirty="0"/>
              <a:t>Ensure as much as possible that controls and experimental individuals are from identical populations (except for the factor of interest) </a:t>
            </a:r>
          </a:p>
          <a:p>
            <a:pPr marL="457200" indent="-457200">
              <a:buFont typeface="Arial" charset="0"/>
              <a:buChar char="•"/>
            </a:pPr>
            <a:endParaRPr lang="en-US" sz="2800" dirty="0"/>
          </a:p>
          <a:p>
            <a:pPr marL="457200" indent="-457200">
              <a:buFont typeface="Arial" charset="0"/>
              <a:buChar char="•"/>
            </a:pPr>
            <a:r>
              <a:rPr lang="en-US" sz="2800" dirty="0"/>
              <a:t>Treat your controls as similarly as possible to the experimental subjects (sham injections, placebos, etc.) </a:t>
            </a:r>
          </a:p>
          <a:p>
            <a:pPr marL="457200" indent="-457200">
              <a:buFont typeface="Arial" charset="0"/>
              <a:buChar char="•"/>
            </a:pPr>
            <a:endParaRPr lang="en-US" sz="2800" dirty="0"/>
          </a:p>
          <a:p>
            <a:pPr marL="457200" indent="-457200">
              <a:buFont typeface="Arial" charset="0"/>
              <a:buChar char="•"/>
            </a:pPr>
            <a:r>
              <a:rPr lang="en-US" sz="2800" dirty="0"/>
              <a:t>Conduct your control manipulations in parallel with your experimental manipulations </a:t>
            </a:r>
          </a:p>
          <a:p>
            <a:pPr marL="457200" indent="-457200">
              <a:buFont typeface="Arial" charset="0"/>
              <a:buChar char="•"/>
            </a:pPr>
            <a:endParaRPr lang="en-US" sz="2800" dirty="0"/>
          </a:p>
          <a:p>
            <a:pPr marL="457200" indent="-457200">
              <a:buFont typeface="Arial" charset="0"/>
              <a:buChar char="•"/>
            </a:pPr>
            <a:r>
              <a:rPr lang="en-US" sz="2800" dirty="0"/>
              <a:t>Think about all possible confounding variables and establish a plan to eliminate or correct for them before you start! </a:t>
            </a:r>
          </a:p>
        </p:txBody>
      </p:sp>
    </p:spTree>
    <p:extLst>
      <p:ext uri="{BB962C8B-B14F-4D97-AF65-F5344CB8AC3E}">
        <p14:creationId xmlns:p14="http://schemas.microsoft.com/office/powerpoint/2010/main" val="193881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Everything I do is an Experiment </a:t>
            </a:r>
          </a:p>
        </p:txBody>
      </p:sp>
      <p:sp>
        <p:nvSpPr>
          <p:cNvPr id="4" name="Rectangle 3"/>
          <p:cNvSpPr/>
          <p:nvPr/>
        </p:nvSpPr>
        <p:spPr>
          <a:xfrm>
            <a:off x="237995" y="1161821"/>
            <a:ext cx="11786991" cy="4585871"/>
          </a:xfrm>
          <a:prstGeom prst="rect">
            <a:avLst/>
          </a:prstGeom>
        </p:spPr>
        <p:txBody>
          <a:bodyPr wrap="square">
            <a:spAutoFit/>
          </a:bodyPr>
          <a:lstStyle/>
          <a:p>
            <a:r>
              <a:rPr lang="en-US" sz="2800" dirty="0"/>
              <a:t>You should approach everything you do in the lab from the perspective of an experiment </a:t>
            </a:r>
          </a:p>
          <a:p>
            <a:endParaRPr lang="en-US" sz="1600" dirty="0"/>
          </a:p>
          <a:p>
            <a:r>
              <a:rPr lang="en-US" sz="2800" dirty="0"/>
              <a:t>Always do the appropriate controls for PCR, transformations, etc. </a:t>
            </a:r>
          </a:p>
          <a:p>
            <a:endParaRPr lang="en-US" sz="1600" dirty="0"/>
          </a:p>
          <a:p>
            <a:r>
              <a:rPr lang="en-US" sz="2800" dirty="0"/>
              <a:t>Troubleshooting is experimenting </a:t>
            </a:r>
          </a:p>
          <a:p>
            <a:endParaRPr lang="en-US" sz="1600" dirty="0"/>
          </a:p>
          <a:p>
            <a:r>
              <a:rPr lang="en-US" sz="2800" dirty="0"/>
              <a:t>Think about how you will describe the experiment before you embark on it </a:t>
            </a:r>
          </a:p>
          <a:p>
            <a:endParaRPr lang="en-US" sz="1600" dirty="0"/>
          </a:p>
          <a:p>
            <a:r>
              <a:rPr lang="en-US" sz="2800" dirty="0"/>
              <a:t>You will see that simplicity is extremely valuable </a:t>
            </a:r>
          </a:p>
          <a:p>
            <a:endParaRPr lang="en-US" sz="1600" dirty="0"/>
          </a:p>
          <a:p>
            <a:r>
              <a:rPr lang="en-US" sz="2800" dirty="0"/>
              <a:t>Think about the analysis you will do before you get started </a:t>
            </a:r>
          </a:p>
          <a:p>
            <a:endParaRPr lang="en-US" sz="1600" dirty="0"/>
          </a:p>
        </p:txBody>
      </p:sp>
    </p:spTree>
    <p:extLst>
      <p:ext uri="{BB962C8B-B14F-4D97-AF65-F5344CB8AC3E}">
        <p14:creationId xmlns:p14="http://schemas.microsoft.com/office/powerpoint/2010/main" val="1444517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The Null Hypothesis </a:t>
            </a:r>
          </a:p>
        </p:txBody>
      </p:sp>
      <mc:AlternateContent xmlns:mc="http://schemas.openxmlformats.org/markup-compatibility/2006" xmlns:a14="http://schemas.microsoft.com/office/drawing/2010/main">
        <mc:Choice Requires="a14">
          <p:sp>
            <p:nvSpPr>
              <p:cNvPr id="4" name="Rectangle 3"/>
              <p:cNvSpPr/>
              <p:nvPr/>
            </p:nvSpPr>
            <p:spPr>
              <a:xfrm>
                <a:off x="237995" y="1161821"/>
                <a:ext cx="11786991" cy="5693866"/>
              </a:xfrm>
              <a:prstGeom prst="rect">
                <a:avLst/>
              </a:prstGeom>
            </p:spPr>
            <p:txBody>
              <a:bodyPr wrap="square">
                <a:spAutoFit/>
              </a:bodyPr>
              <a:lstStyle/>
              <a:p>
                <a:r>
                  <a:rPr lang="en-US" sz="2800" dirty="0"/>
                  <a:t>To analyze your data, you will need a statistical hypothesis to go with your scientific hypothesis </a:t>
                </a:r>
              </a:p>
              <a:p>
                <a:endParaRPr lang="en-US" sz="2800" dirty="0"/>
              </a:p>
              <a:p>
                <a:r>
                  <a:rPr lang="en-US" sz="2800" dirty="0"/>
                  <a:t>A statistical hypothesis is most easily constructed as a null hypothesis </a:t>
                </a:r>
              </a:p>
              <a:p>
                <a:endParaRPr lang="en-US" sz="2800" dirty="0"/>
              </a:p>
              <a:p>
                <a:r>
                  <a:rPr lang="en-US" sz="2800" dirty="0"/>
                  <a:t>A null hypothesis posits that the factor of interest has no effect</a:t>
                </a:r>
              </a:p>
              <a:p>
                <a:endParaRPr lang="en-US" sz="2800" dirty="0"/>
              </a:p>
              <a:p>
                <a:pPr lvl="1"/>
                <a:r>
                  <a:rPr lang="en-US" sz="2800" dirty="0"/>
                  <a:t>Frequentist test we will be looking at p-value </a:t>
                </a:r>
                <a14:m>
                  <m:oMath xmlns:m="http://schemas.openxmlformats.org/officeDocument/2006/math">
                    <m:r>
                      <m:rPr>
                        <m:sty m:val="p"/>
                      </m:rPr>
                      <a:rPr lang="en-US" sz="2800" b="0" i="0" smtClean="0">
                        <a:latin typeface="Cambria Math" charset="0"/>
                      </a:rPr>
                      <m:t>Pr</m:t>
                    </m:r>
                    <m:r>
                      <a:rPr lang="en-US" sz="2800" b="0" i="1" smtClean="0">
                        <a:latin typeface="Cambria Math" charset="0"/>
                      </a:rPr>
                      <m:t>⁡(</m:t>
                    </m:r>
                    <m:r>
                      <a:rPr lang="en-US" sz="2800" b="0" i="1" smtClean="0">
                        <a:latin typeface="Cambria Math" charset="0"/>
                      </a:rPr>
                      <m:t>𝑑𝑎𝑡𝑎</m:t>
                    </m:r>
                    <m:r>
                      <a:rPr lang="en-US" sz="2800" b="0" i="1" smtClean="0">
                        <a:latin typeface="Cambria Math" charset="0"/>
                      </a:rPr>
                      <m:t>|</m:t>
                    </m:r>
                    <m:r>
                      <a:rPr lang="en-US" sz="2800" b="0" i="1" smtClean="0">
                        <a:latin typeface="Cambria Math" charset="0"/>
                      </a:rPr>
                      <m:t>𝑛𝑢𝑙𝑙</m:t>
                    </m:r>
                    <m:r>
                      <a:rPr lang="en-US" sz="2800" b="0" i="1" smtClean="0">
                        <a:latin typeface="Cambria Math" charset="0"/>
                      </a:rPr>
                      <m:t>)</m:t>
                    </m:r>
                  </m:oMath>
                </a14:m>
                <a:endParaRPr lang="en-US" sz="2800" dirty="0"/>
              </a:p>
              <a:p>
                <a:pPr lvl="1"/>
                <a:endParaRPr lang="en-US" sz="2800" dirty="0"/>
              </a:p>
              <a:p>
                <a:pPr lvl="1"/>
                <a:r>
                  <a:rPr lang="en-US" sz="2800" dirty="0"/>
                  <a:t>Bayesian approach tells us if the posterior estimate of the parameter of interest overlap in our two treatments.</a:t>
                </a:r>
              </a:p>
              <a:p>
                <a:pPr lvl="1"/>
                <a:endParaRPr lang="en-US" sz="2800" dirty="0"/>
              </a:p>
              <a:p>
                <a:pPr lvl="1"/>
                <a:endParaRPr lang="en-US" sz="2800" dirty="0"/>
              </a:p>
            </p:txBody>
          </p:sp>
        </mc:Choice>
        <mc:Fallback xmlns="">
          <p:sp>
            <p:nvSpPr>
              <p:cNvPr id="4" name="Rectangle 3"/>
              <p:cNvSpPr>
                <a:spLocks noRot="1" noChangeAspect="1" noMove="1" noResize="1" noEditPoints="1" noAdjustHandles="1" noChangeArrowheads="1" noChangeShapeType="1" noTextEdit="1"/>
              </p:cNvSpPr>
              <p:nvPr/>
            </p:nvSpPr>
            <p:spPr>
              <a:xfrm>
                <a:off x="237995" y="1161821"/>
                <a:ext cx="11786991" cy="5693866"/>
              </a:xfrm>
              <a:prstGeom prst="rect">
                <a:avLst/>
              </a:prstGeom>
              <a:blipFill rotWithShape="0">
                <a:blip r:embed="rId2"/>
                <a:stretch>
                  <a:fillRect l="-1034" t="-1071"/>
                </a:stretch>
              </a:blipFill>
            </p:spPr>
            <p:txBody>
              <a:bodyPr/>
              <a:lstStyle/>
              <a:p>
                <a:r>
                  <a:rPr lang="en-US">
                    <a:noFill/>
                  </a:rPr>
                  <a:t> </a:t>
                </a:r>
              </a:p>
            </p:txBody>
          </p:sp>
        </mc:Fallback>
      </mc:AlternateContent>
    </p:spTree>
    <p:extLst>
      <p:ext uri="{BB962C8B-B14F-4D97-AF65-F5344CB8AC3E}">
        <p14:creationId xmlns:p14="http://schemas.microsoft.com/office/powerpoint/2010/main" val="189247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Examples of Null Hypotheses </a:t>
            </a:r>
          </a:p>
        </p:txBody>
      </p:sp>
      <p:sp>
        <p:nvSpPr>
          <p:cNvPr id="4" name="Rectangle 3"/>
          <p:cNvSpPr/>
          <p:nvPr/>
        </p:nvSpPr>
        <p:spPr>
          <a:xfrm>
            <a:off x="237995" y="1161821"/>
            <a:ext cx="11786991" cy="3970318"/>
          </a:xfrm>
          <a:prstGeom prst="rect">
            <a:avLst/>
          </a:prstGeom>
        </p:spPr>
        <p:txBody>
          <a:bodyPr wrap="square">
            <a:spAutoFit/>
          </a:bodyPr>
          <a:lstStyle/>
          <a:p>
            <a:r>
              <a:rPr lang="en-US" sz="2800" dirty="0"/>
              <a:t>Fertilizer has no effect on the growth rate of oak trees.</a:t>
            </a:r>
          </a:p>
          <a:p>
            <a:endParaRPr lang="en-US" sz="2800" dirty="0"/>
          </a:p>
          <a:p>
            <a:r>
              <a:rPr lang="en-US" sz="2800" dirty="0"/>
              <a:t>Blocking olfactory cues has no effect on mate choice in swordtail fishes.</a:t>
            </a:r>
          </a:p>
          <a:p>
            <a:r>
              <a:rPr lang="en-US" sz="2800" dirty="0"/>
              <a:t> </a:t>
            </a:r>
          </a:p>
          <a:p>
            <a:r>
              <a:rPr lang="en-US" sz="2800" dirty="0"/>
              <a:t>Rates of genome evolution are the same in two populations.</a:t>
            </a:r>
          </a:p>
          <a:p>
            <a:endParaRPr lang="en-US" sz="2800" dirty="0"/>
          </a:p>
          <a:p>
            <a:r>
              <a:rPr lang="en-US" sz="2800" dirty="0"/>
              <a:t>Mutations in the 5’ UTR of msl-2 have no effect on translation. </a:t>
            </a:r>
          </a:p>
          <a:p>
            <a:pPr lvl="1"/>
            <a:endParaRPr lang="en-US" sz="2800" dirty="0"/>
          </a:p>
          <a:p>
            <a:pPr lvl="1"/>
            <a:endParaRPr lang="en-US" sz="2800" dirty="0"/>
          </a:p>
        </p:txBody>
      </p:sp>
    </p:spTree>
    <p:extLst>
      <p:ext uri="{BB962C8B-B14F-4D97-AF65-F5344CB8AC3E}">
        <p14:creationId xmlns:p14="http://schemas.microsoft.com/office/powerpoint/2010/main" val="840624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Rejecting the Null </a:t>
            </a:r>
          </a:p>
        </p:txBody>
      </p:sp>
      <p:sp>
        <p:nvSpPr>
          <p:cNvPr id="4" name="Rectangle 3"/>
          <p:cNvSpPr/>
          <p:nvPr/>
        </p:nvSpPr>
        <p:spPr>
          <a:xfrm>
            <a:off x="237995" y="1161821"/>
            <a:ext cx="11786991" cy="4401205"/>
          </a:xfrm>
          <a:prstGeom prst="rect">
            <a:avLst/>
          </a:prstGeom>
        </p:spPr>
        <p:txBody>
          <a:bodyPr wrap="square">
            <a:spAutoFit/>
          </a:bodyPr>
          <a:lstStyle/>
          <a:p>
            <a:pPr marL="457200" indent="-457200">
              <a:buFont typeface="Arial" charset="0"/>
              <a:buChar char="•"/>
            </a:pPr>
            <a:r>
              <a:rPr lang="en-US" sz="2800" dirty="0"/>
              <a:t>Your statistical test will attempt to reject the null hypothesis </a:t>
            </a:r>
          </a:p>
          <a:p>
            <a:pPr marL="457200" indent="-457200">
              <a:buFont typeface="Arial" charset="0"/>
              <a:buChar char="•"/>
            </a:pPr>
            <a:endParaRPr lang="en-US" sz="2800" dirty="0"/>
          </a:p>
          <a:p>
            <a:pPr marL="457200" indent="-457200">
              <a:buFont typeface="Arial" charset="0"/>
              <a:buChar char="•"/>
            </a:pPr>
            <a:r>
              <a:rPr lang="en-US" sz="2800" dirty="0"/>
              <a:t>If you reject the null, then one of the alternative hypotheses must be true </a:t>
            </a:r>
            <a:r>
              <a:rPr lang="mr-IN" sz="2800" dirty="0"/>
              <a:t>–</a:t>
            </a:r>
            <a:r>
              <a:rPr lang="en-US" sz="2800" dirty="0"/>
              <a:t> though not necessarily the one you think is coolest! </a:t>
            </a:r>
          </a:p>
          <a:p>
            <a:pPr marL="457200" indent="-457200">
              <a:buFont typeface="Arial" charset="0"/>
              <a:buChar char="•"/>
            </a:pPr>
            <a:endParaRPr lang="en-US" sz="2800" dirty="0"/>
          </a:p>
          <a:p>
            <a:pPr marL="457200" indent="-457200">
              <a:buFont typeface="Arial" charset="0"/>
              <a:buChar char="•"/>
            </a:pPr>
            <a:r>
              <a:rPr lang="en-US" sz="2800" dirty="0"/>
              <a:t>You cannot </a:t>
            </a:r>
            <a:r>
              <a:rPr lang="en-US" sz="2800" b="1" u="sng" dirty="0"/>
              <a:t>prove</a:t>
            </a:r>
            <a:r>
              <a:rPr lang="en-US" sz="2800" dirty="0"/>
              <a:t> a hypothesis, but </a:t>
            </a:r>
          </a:p>
          <a:p>
            <a:pPr marL="914400" lvl="1" indent="-457200">
              <a:buFont typeface="Arial" charset="0"/>
              <a:buChar char="•"/>
            </a:pPr>
            <a:r>
              <a:rPr lang="en-US" sz="2800" dirty="0"/>
              <a:t>As frequentist you can find support for an alternative by rejecting the null.</a:t>
            </a:r>
          </a:p>
          <a:p>
            <a:pPr marL="914400" lvl="1" indent="-457200">
              <a:buFont typeface="Arial" charset="0"/>
              <a:buChar char="•"/>
            </a:pPr>
            <a:r>
              <a:rPr lang="en-US" sz="2800" dirty="0"/>
              <a:t>As Bayesian you can compare support for two competing hypotheses. </a:t>
            </a:r>
          </a:p>
          <a:p>
            <a:pPr lvl="1"/>
            <a:endParaRPr lang="en-US" sz="2800" dirty="0"/>
          </a:p>
          <a:p>
            <a:pPr lvl="1"/>
            <a:endParaRPr lang="en-US" sz="2800" dirty="0"/>
          </a:p>
        </p:txBody>
      </p:sp>
    </p:spTree>
    <p:extLst>
      <p:ext uri="{BB962C8B-B14F-4D97-AF65-F5344CB8AC3E}">
        <p14:creationId xmlns:p14="http://schemas.microsoft.com/office/powerpoint/2010/main" val="99873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Type I versus Type II Error</a:t>
            </a:r>
          </a:p>
        </p:txBody>
      </p:sp>
      <p:sp>
        <p:nvSpPr>
          <p:cNvPr id="4" name="Rectangle 3"/>
          <p:cNvSpPr/>
          <p:nvPr/>
        </p:nvSpPr>
        <p:spPr>
          <a:xfrm>
            <a:off x="237995" y="1161821"/>
            <a:ext cx="11786991" cy="4401205"/>
          </a:xfrm>
          <a:prstGeom prst="rect">
            <a:avLst/>
          </a:prstGeom>
        </p:spPr>
        <p:txBody>
          <a:bodyPr wrap="square">
            <a:spAutoFit/>
          </a:bodyPr>
          <a:lstStyle/>
          <a:p>
            <a:r>
              <a:rPr lang="en-US" sz="2800" dirty="0"/>
              <a:t>Type I error refers to rejecting a true null hypothesis </a:t>
            </a:r>
          </a:p>
          <a:p>
            <a:endParaRPr lang="en-US" sz="2800" dirty="0"/>
          </a:p>
          <a:p>
            <a:r>
              <a:rPr lang="en-US" sz="2800" dirty="0"/>
              <a:t>Type II error refers to failing to reject a false null hypothesis </a:t>
            </a:r>
          </a:p>
          <a:p>
            <a:endParaRPr lang="en-US" sz="2800" dirty="0"/>
          </a:p>
          <a:p>
            <a:r>
              <a:rPr lang="en-US" sz="2800" dirty="0"/>
              <a:t>Power is a description of our probability of rejecting a false null hypothesis </a:t>
            </a:r>
          </a:p>
          <a:p>
            <a:endParaRPr lang="en-US" sz="2800" dirty="0"/>
          </a:p>
          <a:p>
            <a:r>
              <a:rPr lang="en-US" sz="2800" dirty="0"/>
              <a:t>We usually set up statistical tests to avoid Type I errors, at the expense of possibly committing Type II errors </a:t>
            </a:r>
          </a:p>
          <a:p>
            <a:pPr lvl="1"/>
            <a:endParaRPr lang="en-US" sz="2800" dirty="0"/>
          </a:p>
          <a:p>
            <a:pPr lvl="1"/>
            <a:endParaRPr lang="en-US" sz="2800" dirty="0"/>
          </a:p>
        </p:txBody>
      </p:sp>
      <p:sp>
        <p:nvSpPr>
          <p:cNvPr id="3" name="TextBox 2"/>
          <p:cNvSpPr txBox="1"/>
          <p:nvPr/>
        </p:nvSpPr>
        <p:spPr>
          <a:xfrm>
            <a:off x="576197" y="5204157"/>
            <a:ext cx="6726477" cy="1077218"/>
          </a:xfrm>
          <a:prstGeom prst="rect">
            <a:avLst/>
          </a:prstGeom>
          <a:noFill/>
        </p:spPr>
        <p:txBody>
          <a:bodyPr wrap="square" rtlCol="0">
            <a:spAutoFit/>
          </a:bodyPr>
          <a:lstStyle/>
          <a:p>
            <a:r>
              <a:rPr lang="en-US" sz="3200" b="1" dirty="0">
                <a:solidFill>
                  <a:srgbClr val="C00000"/>
                </a:solidFill>
              </a:rPr>
              <a:t>Type I error = FALSE POSITIVE</a:t>
            </a:r>
          </a:p>
          <a:p>
            <a:r>
              <a:rPr lang="en-US" sz="3200" b="1" dirty="0">
                <a:solidFill>
                  <a:srgbClr val="C00000"/>
                </a:solidFill>
              </a:rPr>
              <a:t>1 </a:t>
            </a:r>
            <a:r>
              <a:rPr lang="mr-IN" sz="3200" b="1" dirty="0">
                <a:solidFill>
                  <a:srgbClr val="C00000"/>
                </a:solidFill>
              </a:rPr>
              <a:t>–</a:t>
            </a:r>
            <a:r>
              <a:rPr lang="en-US" sz="3200" b="1" dirty="0">
                <a:solidFill>
                  <a:srgbClr val="C00000"/>
                </a:solidFill>
              </a:rPr>
              <a:t> Type 2 error = POWER</a:t>
            </a:r>
          </a:p>
        </p:txBody>
      </p:sp>
    </p:spTree>
    <p:extLst>
      <p:ext uri="{BB962C8B-B14F-4D97-AF65-F5344CB8AC3E}">
        <p14:creationId xmlns:p14="http://schemas.microsoft.com/office/powerpoint/2010/main" val="1967365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Analyzing Proportions </a:t>
            </a:r>
          </a:p>
        </p:txBody>
      </p:sp>
      <p:sp>
        <p:nvSpPr>
          <p:cNvPr id="4" name="Rectangle 3"/>
          <p:cNvSpPr/>
          <p:nvPr/>
        </p:nvSpPr>
        <p:spPr>
          <a:xfrm>
            <a:off x="237995" y="1161821"/>
            <a:ext cx="11786991" cy="4401205"/>
          </a:xfrm>
          <a:prstGeom prst="rect">
            <a:avLst/>
          </a:prstGeom>
        </p:spPr>
        <p:txBody>
          <a:bodyPr wrap="square">
            <a:spAutoFit/>
          </a:bodyPr>
          <a:lstStyle/>
          <a:p>
            <a:r>
              <a:rPr lang="en-US" sz="2800" dirty="0"/>
              <a:t>Several chapters in the book deal with this topic </a:t>
            </a:r>
          </a:p>
          <a:p>
            <a:endParaRPr lang="en-US" sz="2800" dirty="0"/>
          </a:p>
          <a:p>
            <a:r>
              <a:rPr lang="en-US" sz="2800" dirty="0"/>
              <a:t>The experiment boils down to this: </a:t>
            </a:r>
          </a:p>
          <a:p>
            <a:pPr marL="914400" lvl="1" indent="-457200">
              <a:buFont typeface="Arial" charset="0"/>
              <a:buChar char="•"/>
            </a:pPr>
            <a:r>
              <a:rPr lang="en-US" sz="2800" dirty="0"/>
              <a:t>I have identified two groups </a:t>
            </a:r>
          </a:p>
          <a:p>
            <a:pPr marL="914400" lvl="1" indent="-457200">
              <a:buFont typeface="Arial" charset="0"/>
              <a:buChar char="•"/>
            </a:pPr>
            <a:r>
              <a:rPr lang="en-US" sz="2800" dirty="0"/>
              <a:t>The groups differ with respect to one factor </a:t>
            </a:r>
          </a:p>
          <a:p>
            <a:pPr marL="914400" lvl="1" indent="-457200">
              <a:buFont typeface="Arial" charset="0"/>
              <a:buChar char="•"/>
            </a:pPr>
            <a:r>
              <a:rPr lang="en-US" sz="2800" dirty="0"/>
              <a:t>I am interested in the frequency of occurrence of something else as a function of this factor </a:t>
            </a:r>
          </a:p>
          <a:p>
            <a:pPr marL="914400" lvl="1" indent="-457200">
              <a:buFont typeface="Arial" charset="0"/>
              <a:buChar char="•"/>
            </a:pPr>
            <a:endParaRPr lang="en-US" sz="2800" dirty="0"/>
          </a:p>
          <a:p>
            <a:r>
              <a:rPr lang="en-US" sz="2800" dirty="0"/>
              <a:t>When would this type of problem come up in the biological sciences? </a:t>
            </a:r>
          </a:p>
          <a:p>
            <a:pPr lvl="1"/>
            <a:endParaRPr lang="en-US" sz="2800" dirty="0"/>
          </a:p>
        </p:txBody>
      </p:sp>
    </p:spTree>
    <p:extLst>
      <p:ext uri="{BB962C8B-B14F-4D97-AF65-F5344CB8AC3E}">
        <p14:creationId xmlns:p14="http://schemas.microsoft.com/office/powerpoint/2010/main" val="955805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Last week</a:t>
            </a:r>
          </a:p>
        </p:txBody>
      </p:sp>
      <p:sp>
        <p:nvSpPr>
          <p:cNvPr id="4" name="Rectangle 3"/>
          <p:cNvSpPr/>
          <p:nvPr/>
        </p:nvSpPr>
        <p:spPr>
          <a:xfrm>
            <a:off x="258184" y="1762460"/>
            <a:ext cx="11665592" cy="3170099"/>
          </a:xfrm>
          <a:prstGeom prst="rect">
            <a:avLst/>
          </a:prstGeom>
        </p:spPr>
        <p:txBody>
          <a:bodyPr wrap="square">
            <a:spAutoFit/>
          </a:bodyPr>
          <a:lstStyle/>
          <a:p>
            <a:r>
              <a:rPr lang="en-US" sz="4000" dirty="0"/>
              <a:t>Homework: Filenames!!!</a:t>
            </a:r>
          </a:p>
          <a:p>
            <a:r>
              <a:rPr lang="en-US" sz="4000" dirty="0" err="1">
                <a:solidFill>
                  <a:srgbClr val="FF0000"/>
                </a:solidFill>
              </a:rPr>
              <a:t>lastname-hw.xxx</a:t>
            </a:r>
            <a:endParaRPr lang="en-US" sz="4000" dirty="0">
              <a:solidFill>
                <a:srgbClr val="FF0000"/>
              </a:solidFill>
            </a:endParaRPr>
          </a:p>
          <a:p>
            <a:endParaRPr lang="en-US" sz="4000" dirty="0"/>
          </a:p>
          <a:p>
            <a:r>
              <a:rPr lang="en-US" sz="4000" dirty="0"/>
              <a:t>Describe a difference between a Bayesian and frequentist approach to statistics.</a:t>
            </a:r>
            <a:endParaRPr lang="en-US" sz="2800" dirty="0"/>
          </a:p>
        </p:txBody>
      </p:sp>
    </p:spTree>
    <p:extLst>
      <p:ext uri="{BB962C8B-B14F-4D97-AF65-F5344CB8AC3E}">
        <p14:creationId xmlns:p14="http://schemas.microsoft.com/office/powerpoint/2010/main" val="617954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Analyzing Proportions </a:t>
            </a:r>
          </a:p>
        </p:txBody>
      </p:sp>
      <p:sp>
        <p:nvSpPr>
          <p:cNvPr id="4" name="Rectangle 3"/>
          <p:cNvSpPr/>
          <p:nvPr/>
        </p:nvSpPr>
        <p:spPr>
          <a:xfrm>
            <a:off x="237995" y="1161821"/>
            <a:ext cx="11786991" cy="4832092"/>
          </a:xfrm>
          <a:prstGeom prst="rect">
            <a:avLst/>
          </a:prstGeom>
        </p:spPr>
        <p:txBody>
          <a:bodyPr wrap="square">
            <a:spAutoFit/>
          </a:bodyPr>
          <a:lstStyle/>
          <a:p>
            <a:pPr marL="457200" indent="-457200">
              <a:buFont typeface="Arial" charset="0"/>
              <a:buChar char="•"/>
            </a:pPr>
            <a:r>
              <a:rPr lang="en-US" sz="2800" dirty="0"/>
              <a:t>Epidemiological Studies </a:t>
            </a:r>
          </a:p>
          <a:p>
            <a:pPr marL="457200" indent="-457200">
              <a:buFont typeface="Arial" charset="0"/>
              <a:buChar char="•"/>
            </a:pPr>
            <a:endParaRPr lang="en-US" sz="2800" dirty="0"/>
          </a:p>
          <a:p>
            <a:pPr lvl="1"/>
            <a:r>
              <a:rPr lang="en-US" sz="2800" dirty="0"/>
              <a:t>Does </a:t>
            </a:r>
            <a:r>
              <a:rPr lang="en-US" sz="2800" dirty="0" err="1"/>
              <a:t>Zika</a:t>
            </a:r>
            <a:r>
              <a:rPr lang="en-US" sz="2800" dirty="0"/>
              <a:t> virus cause Guillain-Barre syndrome? </a:t>
            </a:r>
          </a:p>
          <a:p>
            <a:pPr lvl="2"/>
            <a:r>
              <a:rPr lang="en-US" sz="2800" dirty="0"/>
              <a:t>Compare proportion of </a:t>
            </a:r>
            <a:r>
              <a:rPr lang="en-US" sz="2800" dirty="0" err="1"/>
              <a:t>Zika</a:t>
            </a:r>
            <a:r>
              <a:rPr lang="en-US" sz="2800" dirty="0"/>
              <a:t> infected people with Guillain-Barre to the proportion of uninfected people with Guillain-Barre</a:t>
            </a:r>
          </a:p>
          <a:p>
            <a:pPr lvl="2"/>
            <a:r>
              <a:rPr lang="en-US" sz="2800" dirty="0"/>
              <a:t> </a:t>
            </a:r>
          </a:p>
          <a:p>
            <a:pPr lvl="1"/>
            <a:r>
              <a:rPr lang="en-US" sz="2800" dirty="0"/>
              <a:t>Eating at Chipotle causes </a:t>
            </a:r>
            <a:r>
              <a:rPr lang="en-US" sz="2800" i="1" dirty="0"/>
              <a:t>E. coli </a:t>
            </a:r>
            <a:r>
              <a:rPr lang="en-US" sz="2800" dirty="0"/>
              <a:t>infections. </a:t>
            </a:r>
          </a:p>
          <a:p>
            <a:pPr lvl="1"/>
            <a:endParaRPr lang="en-US" sz="2800" dirty="0"/>
          </a:p>
          <a:p>
            <a:pPr lvl="1"/>
            <a:r>
              <a:rPr lang="en-US" sz="2800" dirty="0"/>
              <a:t>Does </a:t>
            </a:r>
            <a:r>
              <a:rPr lang="en-US" sz="2800" i="1" dirty="0"/>
              <a:t>Helicobacter pylori </a:t>
            </a:r>
            <a:r>
              <a:rPr lang="en-US" sz="2800" dirty="0"/>
              <a:t>cause stomach cancer? </a:t>
            </a:r>
          </a:p>
          <a:p>
            <a:r>
              <a:rPr lang="en-US" sz="2800" dirty="0"/>
              <a:t> </a:t>
            </a:r>
          </a:p>
          <a:p>
            <a:pPr lvl="1"/>
            <a:endParaRPr lang="en-US" sz="2800" dirty="0"/>
          </a:p>
        </p:txBody>
      </p:sp>
    </p:spTree>
    <p:extLst>
      <p:ext uri="{BB962C8B-B14F-4D97-AF65-F5344CB8AC3E}">
        <p14:creationId xmlns:p14="http://schemas.microsoft.com/office/powerpoint/2010/main" val="1909610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4" name="Rectangle 3"/>
          <p:cNvSpPr/>
          <p:nvPr/>
        </p:nvSpPr>
        <p:spPr>
          <a:xfrm>
            <a:off x="237995" y="1161821"/>
            <a:ext cx="11786991" cy="4401205"/>
          </a:xfrm>
          <a:prstGeom prst="rect">
            <a:avLst/>
          </a:prstGeom>
        </p:spPr>
        <p:txBody>
          <a:bodyPr wrap="square">
            <a:spAutoFit/>
          </a:bodyPr>
          <a:lstStyle/>
          <a:p>
            <a:r>
              <a:rPr lang="en-US" sz="2800" dirty="0"/>
              <a:t>An exact test to determine whether or not the observed proportion adheres to the expected proportion under the null hypothesis </a:t>
            </a:r>
          </a:p>
          <a:p>
            <a:endParaRPr lang="en-US" sz="2800" dirty="0"/>
          </a:p>
          <a:p>
            <a:r>
              <a:rPr lang="en-US" sz="2800" dirty="0"/>
              <a:t>Some possible uses: </a:t>
            </a:r>
          </a:p>
          <a:p>
            <a:pPr marL="914400" lvl="1" indent="-457200">
              <a:buFont typeface="Arial" charset="0"/>
              <a:buChar char="•"/>
            </a:pPr>
            <a:r>
              <a:rPr lang="en-US" sz="2800" dirty="0"/>
              <a:t>Are frogs equally likely to be right or left handed? </a:t>
            </a:r>
          </a:p>
          <a:p>
            <a:pPr marL="914400" lvl="1" indent="-457200">
              <a:buFont typeface="Arial" charset="0"/>
              <a:buChar char="•"/>
            </a:pPr>
            <a:r>
              <a:rPr lang="en-US" sz="2800" dirty="0"/>
              <a:t>Is the sex ratio half male and half female? </a:t>
            </a:r>
          </a:p>
          <a:p>
            <a:pPr marL="914400" lvl="1" indent="-457200">
              <a:buFont typeface="Arial" charset="0"/>
              <a:buChar char="•"/>
            </a:pPr>
            <a:r>
              <a:rPr lang="en-US" sz="2800" dirty="0"/>
              <a:t>Are the offspring phenotypes a 3:1 ratio? </a:t>
            </a:r>
          </a:p>
          <a:p>
            <a:pPr marL="914400" lvl="1" indent="-457200">
              <a:buFont typeface="Arial" charset="0"/>
              <a:buChar char="•"/>
            </a:pPr>
            <a:r>
              <a:rPr lang="en-US" sz="2800" dirty="0"/>
              <a:t>Do some beetles win more fights?</a:t>
            </a:r>
          </a:p>
          <a:p>
            <a:pPr lvl="1"/>
            <a:r>
              <a:rPr lang="en-US" sz="2800" dirty="0"/>
              <a:t> </a:t>
            </a:r>
          </a:p>
          <a:p>
            <a:pPr lvl="1"/>
            <a:endParaRPr lang="en-US" sz="2800" dirty="0"/>
          </a:p>
        </p:txBody>
      </p:sp>
    </p:spTree>
    <p:extLst>
      <p:ext uri="{BB962C8B-B14F-4D97-AF65-F5344CB8AC3E}">
        <p14:creationId xmlns:p14="http://schemas.microsoft.com/office/powerpoint/2010/main" val="1970686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4" name="Rectangle 3"/>
          <p:cNvSpPr/>
          <p:nvPr/>
        </p:nvSpPr>
        <p:spPr>
          <a:xfrm>
            <a:off x="237995" y="1161821"/>
            <a:ext cx="11786991" cy="4401205"/>
          </a:xfrm>
          <a:prstGeom prst="rect">
            <a:avLst/>
          </a:prstGeom>
        </p:spPr>
        <p:txBody>
          <a:bodyPr wrap="square">
            <a:spAutoFit/>
          </a:bodyPr>
          <a:lstStyle/>
          <a:p>
            <a:r>
              <a:rPr lang="en-US" sz="2800" dirty="0"/>
              <a:t>As in most statistical tests, a test statistic is compared to a distribution </a:t>
            </a:r>
          </a:p>
          <a:p>
            <a:endParaRPr lang="en-US" sz="2800" dirty="0"/>
          </a:p>
          <a:p>
            <a:r>
              <a:rPr lang="en-US" sz="2800" b="1" dirty="0">
                <a:solidFill>
                  <a:srgbClr val="FF0000"/>
                </a:solidFill>
              </a:rPr>
              <a:t>In this case, the test statistic is just the observed number (number of right-handed toads, number of females in the population, number of fights won) </a:t>
            </a:r>
          </a:p>
          <a:p>
            <a:endParaRPr lang="en-US" sz="2800" b="1" dirty="0">
              <a:solidFill>
                <a:srgbClr val="FF0000"/>
              </a:solidFill>
            </a:endParaRPr>
          </a:p>
          <a:p>
            <a:r>
              <a:rPr lang="en-US" sz="2800" dirty="0"/>
              <a:t>Note that this test is only appropriate when there are two categories of individuals and your hypothesis allows you to provide a probability of the outcomes.</a:t>
            </a:r>
          </a:p>
          <a:p>
            <a:endParaRPr lang="en-US" sz="2800" dirty="0"/>
          </a:p>
          <a:p>
            <a:pPr lvl="1"/>
            <a:endParaRPr lang="en-US" sz="2800" dirty="0"/>
          </a:p>
        </p:txBody>
      </p:sp>
    </p:spTree>
    <p:extLst>
      <p:ext uri="{BB962C8B-B14F-4D97-AF65-F5344CB8AC3E}">
        <p14:creationId xmlns:p14="http://schemas.microsoft.com/office/powerpoint/2010/main" val="443466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4" name="Rectangle 3"/>
          <p:cNvSpPr/>
          <p:nvPr/>
        </p:nvSpPr>
        <p:spPr>
          <a:xfrm>
            <a:off x="237996" y="1161821"/>
            <a:ext cx="5667954" cy="4401205"/>
          </a:xfrm>
          <a:prstGeom prst="rect">
            <a:avLst/>
          </a:prstGeom>
        </p:spPr>
        <p:txBody>
          <a:bodyPr wrap="square">
            <a:spAutoFit/>
          </a:bodyPr>
          <a:lstStyle/>
          <a:p>
            <a:r>
              <a:rPr lang="en-US" sz="2800" dirty="0"/>
              <a:t>With the binomial test our null hypothesis is the probability of one of the two outcomes.  This probability and the number of observations defines the distribution we will compare our observation to.</a:t>
            </a:r>
          </a:p>
          <a:p>
            <a:endParaRPr lang="en-US" sz="2800" b="0" dirty="0">
              <a:ea typeface="Cambria Math" charset="0"/>
              <a:cs typeface="Cambria Math" charset="0"/>
            </a:endParaRPr>
          </a:p>
          <a:p>
            <a:endParaRPr lang="en-US" sz="2800" dirty="0">
              <a:ea typeface="Cambria Math" charset="0"/>
              <a:cs typeface="Cambria Math" charset="0"/>
            </a:endParaRPr>
          </a:p>
          <a:p>
            <a:r>
              <a:rPr lang="en-US" sz="2800" b="0" dirty="0">
                <a:ea typeface="Cambria Math" charset="0"/>
                <a:cs typeface="Cambria Math" charset="0"/>
              </a:rPr>
              <a:t>Distribution when the null is 50% and we have 100 observations</a:t>
            </a:r>
          </a:p>
        </p:txBody>
      </p:sp>
      <p:grpSp>
        <p:nvGrpSpPr>
          <p:cNvPr id="7" name="Group 6"/>
          <p:cNvGrpSpPr/>
          <p:nvPr/>
        </p:nvGrpSpPr>
        <p:grpSpPr>
          <a:xfrm>
            <a:off x="5905949" y="1265168"/>
            <a:ext cx="6286052" cy="5275481"/>
            <a:chOff x="7606256" y="2849557"/>
            <a:chExt cx="4585744" cy="4008443"/>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256" y="3961741"/>
              <a:ext cx="4585744" cy="289625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6256" y="2849557"/>
              <a:ext cx="4585744" cy="1112184"/>
            </a:xfrm>
            <a:prstGeom prst="rect">
              <a:avLst/>
            </a:prstGeom>
          </p:spPr>
        </p:pic>
      </p:grpSp>
    </p:spTree>
    <p:extLst>
      <p:ext uri="{BB962C8B-B14F-4D97-AF65-F5344CB8AC3E}">
        <p14:creationId xmlns:p14="http://schemas.microsoft.com/office/powerpoint/2010/main" val="52941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20" y="1277655"/>
            <a:ext cx="10976761" cy="2677656"/>
          </a:xfrm>
          <a:prstGeom prst="rect">
            <a:avLst/>
          </a:prstGeom>
          <a:noFill/>
        </p:spPr>
        <p:txBody>
          <a:bodyPr wrap="square" rtlCol="0">
            <a:spAutoFit/>
          </a:bodyPr>
          <a:lstStyle/>
          <a:p>
            <a:r>
              <a:rPr lang="en-US" sz="2800" dirty="0"/>
              <a:t>Lets look at an example with sex ratio.  You are hybridizing closely related species (with XY sex chromosomes) so you know Haldane’s rule states that the males might be more rare.  When you survey the offspring you find 23 males out of 65 offspring.  Does this result support Haldane’s rule </a:t>
            </a:r>
            <a:r>
              <a:rPr lang="en-US" sz="2800" dirty="0" err="1"/>
              <a:t>occuring</a:t>
            </a:r>
            <a:r>
              <a:rPr lang="en-US" sz="2800" dirty="0"/>
              <a:t> in your system?</a:t>
            </a:r>
          </a:p>
          <a:p>
            <a:endParaRPr lang="en-US" sz="2800"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b="73113"/>
          <a:stretch/>
        </p:blipFill>
        <p:spPr>
          <a:xfrm>
            <a:off x="250519" y="3635830"/>
            <a:ext cx="9536047" cy="661222"/>
          </a:xfrm>
          <a:prstGeom prst="rect">
            <a:avLst/>
          </a:prstGeom>
        </p:spPr>
      </p:pic>
    </p:spTree>
    <p:extLst>
      <p:ext uri="{BB962C8B-B14F-4D97-AF65-F5344CB8AC3E}">
        <p14:creationId xmlns:p14="http://schemas.microsoft.com/office/powerpoint/2010/main" val="17290871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20" y="1277655"/>
            <a:ext cx="10976761" cy="2677656"/>
          </a:xfrm>
          <a:prstGeom prst="rect">
            <a:avLst/>
          </a:prstGeom>
          <a:noFill/>
        </p:spPr>
        <p:txBody>
          <a:bodyPr wrap="square" rtlCol="0">
            <a:spAutoFit/>
          </a:bodyPr>
          <a:lstStyle/>
          <a:p>
            <a:r>
              <a:rPr lang="en-US" sz="2800" dirty="0"/>
              <a:t>Lets look at an example with sex ratio.  You are hybridizing closely related species (with XY sex chromosomes) so you know Haldane’s rule states that the males might be more rare.  When you survey the offspring you find 23 males out of 65 offspring.  Does this result support Haldane’s rule </a:t>
            </a:r>
            <a:r>
              <a:rPr lang="en-US" sz="2800" dirty="0" err="1"/>
              <a:t>occuring</a:t>
            </a:r>
            <a:r>
              <a:rPr lang="en-US" sz="2800" dirty="0"/>
              <a:t> in your system?</a:t>
            </a:r>
          </a:p>
          <a:p>
            <a:endParaRPr lang="en-US" sz="28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519" y="3635829"/>
            <a:ext cx="9536047" cy="2459297"/>
          </a:xfrm>
          <a:prstGeom prst="rect">
            <a:avLst/>
          </a:prstGeom>
        </p:spPr>
      </p:pic>
    </p:spTree>
    <p:extLst>
      <p:ext uri="{BB962C8B-B14F-4D97-AF65-F5344CB8AC3E}">
        <p14:creationId xmlns:p14="http://schemas.microsoft.com/office/powerpoint/2010/main" val="1797910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20" y="1277655"/>
            <a:ext cx="10976761" cy="523220"/>
          </a:xfrm>
          <a:prstGeom prst="rect">
            <a:avLst/>
          </a:prstGeom>
          <a:noFill/>
        </p:spPr>
        <p:txBody>
          <a:bodyPr wrap="square" rtlCol="0">
            <a:spAutoFit/>
          </a:bodyPr>
          <a:lstStyle/>
          <a:p>
            <a:r>
              <a:rPr lang="en-US" sz="2800" dirty="0" err="1"/>
              <a:t>binom.test</a:t>
            </a:r>
            <a:r>
              <a:rPr lang="en-US" sz="2800" dirty="0"/>
              <a:t> has an argument </a:t>
            </a:r>
            <a:r>
              <a:rPr lang="en-US" sz="2800" dirty="0">
                <a:latin typeface="Andale Mono" charset="0"/>
                <a:ea typeface="Andale Mono" charset="0"/>
                <a:cs typeface="Andale Mono" charset="0"/>
              </a:rPr>
              <a:t>alternative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520" y="1979767"/>
            <a:ext cx="8394700" cy="11811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520" y="3339759"/>
            <a:ext cx="11531600" cy="1320800"/>
          </a:xfrm>
          <a:prstGeom prst="rect">
            <a:avLst/>
          </a:prstGeom>
        </p:spPr>
      </p:pic>
    </p:spTree>
    <p:extLst>
      <p:ext uri="{BB962C8B-B14F-4D97-AF65-F5344CB8AC3E}">
        <p14:creationId xmlns:p14="http://schemas.microsoft.com/office/powerpoint/2010/main" val="611150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19" y="1277655"/>
            <a:ext cx="5736921" cy="4832092"/>
          </a:xfrm>
          <a:prstGeom prst="rect">
            <a:avLst/>
          </a:prstGeom>
          <a:noFill/>
        </p:spPr>
        <p:txBody>
          <a:bodyPr wrap="square" rtlCol="0">
            <a:spAutoFit/>
          </a:bodyPr>
          <a:lstStyle/>
          <a:p>
            <a:r>
              <a:rPr lang="en-US" sz="2800" b="1" dirty="0"/>
              <a:t>Alternative = </a:t>
            </a:r>
            <a:r>
              <a:rPr lang="en-US" sz="2800" b="1" dirty="0" err="1"/>
              <a:t>two.sided</a:t>
            </a:r>
            <a:endParaRPr lang="en-US" sz="2800" b="1" dirty="0"/>
          </a:p>
          <a:p>
            <a:endParaRPr lang="en-US" sz="2800" b="1" dirty="0"/>
          </a:p>
          <a:p>
            <a:r>
              <a:rPr lang="en-US" sz="2800" dirty="0"/>
              <a:t>What is the probability that I would see a skew in the sex ratio this great or greater.  </a:t>
            </a:r>
          </a:p>
          <a:p>
            <a:endParaRPr lang="en-US" sz="2800" dirty="0"/>
          </a:p>
          <a:p>
            <a:r>
              <a:rPr lang="en-US" sz="2800" dirty="0"/>
              <a:t>In this case our observed number of males was -1.2 standard deviations from the mean.  So our p-value is the area under the curves above 1.2SD and below -1.2SD.</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441" y="1277655"/>
            <a:ext cx="4508326" cy="1955535"/>
          </a:xfrm>
          <a:prstGeom prst="rect">
            <a:avLst/>
          </a:prstGeom>
        </p:spPr>
      </p:pic>
      <p:sp>
        <p:nvSpPr>
          <p:cNvPr id="7" name="TextBox 6"/>
          <p:cNvSpPr txBox="1"/>
          <p:nvPr/>
        </p:nvSpPr>
        <p:spPr>
          <a:xfrm>
            <a:off x="6450904" y="3745282"/>
            <a:ext cx="848309" cy="369332"/>
          </a:xfrm>
          <a:prstGeom prst="rect">
            <a:avLst/>
          </a:prstGeom>
          <a:noFill/>
        </p:spPr>
        <p:txBody>
          <a:bodyPr wrap="none" rtlCol="0">
            <a:spAutoFit/>
          </a:bodyPr>
          <a:lstStyle/>
          <a:p>
            <a:r>
              <a:rPr lang="en-US" dirty="0"/>
              <a:t>-1.2 SD</a:t>
            </a:r>
          </a:p>
        </p:txBody>
      </p:sp>
      <p:sp>
        <p:nvSpPr>
          <p:cNvPr id="8" name="TextBox 7"/>
          <p:cNvSpPr txBox="1"/>
          <p:nvPr/>
        </p:nvSpPr>
        <p:spPr>
          <a:xfrm>
            <a:off x="9258822" y="3745282"/>
            <a:ext cx="777777" cy="369332"/>
          </a:xfrm>
          <a:prstGeom prst="rect">
            <a:avLst/>
          </a:prstGeom>
          <a:noFill/>
        </p:spPr>
        <p:txBody>
          <a:bodyPr wrap="none" rtlCol="0">
            <a:spAutoFit/>
          </a:bodyPr>
          <a:lstStyle/>
          <a:p>
            <a:r>
              <a:rPr lang="en-US"/>
              <a:t>1.2 SD</a:t>
            </a:r>
          </a:p>
        </p:txBody>
      </p:sp>
      <p:cxnSp>
        <p:nvCxnSpPr>
          <p:cNvPr id="10" name="Straight Arrow Connector 9"/>
          <p:cNvCxnSpPr>
            <a:stCxn id="8" idx="0"/>
          </p:cNvCxnSpPr>
          <p:nvPr/>
        </p:nvCxnSpPr>
        <p:spPr>
          <a:xfrm flipH="1" flipV="1">
            <a:off x="9043792" y="2880986"/>
            <a:ext cx="603919" cy="86429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0"/>
          </p:cNvCxnSpPr>
          <p:nvPr/>
        </p:nvCxnSpPr>
        <p:spPr>
          <a:xfrm flipV="1">
            <a:off x="6875059" y="2887249"/>
            <a:ext cx="334713" cy="8580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7469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440" y="1277655"/>
            <a:ext cx="4508327" cy="1955535"/>
          </a:xfrm>
          <a:prstGeom prst="rect">
            <a:avLst/>
          </a:prstGeom>
        </p:spPr>
      </p:pic>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19" y="1277655"/>
            <a:ext cx="5736921" cy="3970318"/>
          </a:xfrm>
          <a:prstGeom prst="rect">
            <a:avLst/>
          </a:prstGeom>
          <a:noFill/>
        </p:spPr>
        <p:txBody>
          <a:bodyPr wrap="square" rtlCol="0">
            <a:spAutoFit/>
          </a:bodyPr>
          <a:lstStyle/>
          <a:p>
            <a:r>
              <a:rPr lang="en-US" sz="2800" b="1" dirty="0"/>
              <a:t>Alternative = greater</a:t>
            </a:r>
          </a:p>
          <a:p>
            <a:endParaRPr lang="en-US" sz="2800" b="1" dirty="0"/>
          </a:p>
          <a:p>
            <a:r>
              <a:rPr lang="en-US" sz="2800" dirty="0"/>
              <a:t>What is the probability that I would see a larger number of males.  </a:t>
            </a:r>
          </a:p>
          <a:p>
            <a:endParaRPr lang="en-US" sz="2800" dirty="0"/>
          </a:p>
          <a:p>
            <a:r>
              <a:rPr lang="en-US" sz="2800" dirty="0"/>
              <a:t>In this case our observed number of males was -1.2 standard deviations from the mean.  So our p-value is the area under the curves above -1.2SD.</a:t>
            </a:r>
          </a:p>
        </p:txBody>
      </p:sp>
      <p:sp>
        <p:nvSpPr>
          <p:cNvPr id="7" name="TextBox 6"/>
          <p:cNvSpPr txBox="1"/>
          <p:nvPr/>
        </p:nvSpPr>
        <p:spPr>
          <a:xfrm>
            <a:off x="6450904" y="3745282"/>
            <a:ext cx="848309" cy="369332"/>
          </a:xfrm>
          <a:prstGeom prst="rect">
            <a:avLst/>
          </a:prstGeom>
          <a:noFill/>
        </p:spPr>
        <p:txBody>
          <a:bodyPr wrap="none" rtlCol="0">
            <a:spAutoFit/>
          </a:bodyPr>
          <a:lstStyle/>
          <a:p>
            <a:r>
              <a:rPr lang="en-US" dirty="0"/>
              <a:t>-1.2 SD</a:t>
            </a:r>
          </a:p>
        </p:txBody>
      </p:sp>
      <p:cxnSp>
        <p:nvCxnSpPr>
          <p:cNvPr id="11" name="Straight Arrow Connector 10"/>
          <p:cNvCxnSpPr>
            <a:stCxn id="7" idx="0"/>
          </p:cNvCxnSpPr>
          <p:nvPr/>
        </p:nvCxnSpPr>
        <p:spPr>
          <a:xfrm flipV="1">
            <a:off x="6875059" y="2887249"/>
            <a:ext cx="334713" cy="8580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7294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439" y="1277655"/>
            <a:ext cx="4508327" cy="1955535"/>
          </a:xfrm>
          <a:prstGeom prst="rect">
            <a:avLst/>
          </a:prstGeom>
        </p:spPr>
      </p:pic>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19" y="1277655"/>
            <a:ext cx="5736921" cy="3970318"/>
          </a:xfrm>
          <a:prstGeom prst="rect">
            <a:avLst/>
          </a:prstGeom>
          <a:noFill/>
        </p:spPr>
        <p:txBody>
          <a:bodyPr wrap="square" rtlCol="0">
            <a:spAutoFit/>
          </a:bodyPr>
          <a:lstStyle/>
          <a:p>
            <a:r>
              <a:rPr lang="en-US" sz="2800" b="1" dirty="0"/>
              <a:t>Alternative = less</a:t>
            </a:r>
          </a:p>
          <a:p>
            <a:endParaRPr lang="en-US" sz="2800" b="1" dirty="0"/>
          </a:p>
          <a:p>
            <a:r>
              <a:rPr lang="en-US" sz="2800" dirty="0"/>
              <a:t>What is the probability that I would see this many or fewer males.  </a:t>
            </a:r>
          </a:p>
          <a:p>
            <a:endParaRPr lang="en-US" sz="2800" dirty="0"/>
          </a:p>
          <a:p>
            <a:r>
              <a:rPr lang="en-US" sz="2800" dirty="0"/>
              <a:t>In this case our observed number of males was -1.2 standard deviations from the mean.  So our p-value is the area under the curves below -1.2SD.</a:t>
            </a:r>
          </a:p>
        </p:txBody>
      </p:sp>
      <p:sp>
        <p:nvSpPr>
          <p:cNvPr id="7" name="TextBox 6"/>
          <p:cNvSpPr txBox="1"/>
          <p:nvPr/>
        </p:nvSpPr>
        <p:spPr>
          <a:xfrm>
            <a:off x="6450904" y="3745282"/>
            <a:ext cx="848309" cy="369332"/>
          </a:xfrm>
          <a:prstGeom prst="rect">
            <a:avLst/>
          </a:prstGeom>
          <a:noFill/>
        </p:spPr>
        <p:txBody>
          <a:bodyPr wrap="none" rtlCol="0">
            <a:spAutoFit/>
          </a:bodyPr>
          <a:lstStyle/>
          <a:p>
            <a:r>
              <a:rPr lang="en-US" dirty="0"/>
              <a:t>-1.2 SD</a:t>
            </a:r>
          </a:p>
        </p:txBody>
      </p:sp>
      <p:cxnSp>
        <p:nvCxnSpPr>
          <p:cNvPr id="11" name="Straight Arrow Connector 10"/>
          <p:cNvCxnSpPr>
            <a:stCxn id="7" idx="0"/>
          </p:cNvCxnSpPr>
          <p:nvPr/>
        </p:nvCxnSpPr>
        <p:spPr>
          <a:xfrm flipV="1">
            <a:off x="6875059" y="2887249"/>
            <a:ext cx="334713" cy="8580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8891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Today</a:t>
            </a:r>
          </a:p>
        </p:txBody>
      </p:sp>
      <mc:AlternateContent xmlns:mc="http://schemas.openxmlformats.org/markup-compatibility/2006" xmlns:a14="http://schemas.microsoft.com/office/drawing/2010/main">
        <mc:Choice Requires="a14">
          <p:sp>
            <p:nvSpPr>
              <p:cNvPr id="3" name="Rectangle 2"/>
              <p:cNvSpPr/>
              <p:nvPr/>
            </p:nvSpPr>
            <p:spPr>
              <a:xfrm>
                <a:off x="258184" y="1762460"/>
                <a:ext cx="8595359" cy="3170099"/>
              </a:xfrm>
              <a:prstGeom prst="rect">
                <a:avLst/>
              </a:prstGeom>
            </p:spPr>
            <p:txBody>
              <a:bodyPr wrap="square">
                <a:spAutoFit/>
              </a:bodyPr>
              <a:lstStyle/>
              <a:p>
                <a:pPr marL="742950" indent="-742950">
                  <a:buFont typeface="+mj-lt"/>
                  <a:buAutoNum type="arabicPeriod"/>
                </a:pPr>
                <a:r>
                  <a:rPr lang="en-US" sz="4000" dirty="0"/>
                  <a:t>General experimental considerations</a:t>
                </a:r>
              </a:p>
              <a:p>
                <a:pPr marL="742950" indent="-742950">
                  <a:buFont typeface="+mj-lt"/>
                  <a:buAutoNum type="arabicPeriod"/>
                </a:pPr>
                <a:endParaRPr lang="en-US" sz="4000" dirty="0"/>
              </a:p>
              <a:p>
                <a:pPr marL="742950" indent="-742950">
                  <a:buFont typeface="+mj-lt"/>
                  <a:buAutoNum type="arabicPeriod"/>
                </a:pPr>
                <a:r>
                  <a:rPr lang="en-US" sz="4000" dirty="0"/>
                  <a:t>Binomial test</a:t>
                </a:r>
              </a:p>
              <a:p>
                <a:pPr marL="742950" indent="-742950">
                  <a:buFont typeface="+mj-lt"/>
                  <a:buAutoNum type="arabicPeriod"/>
                </a:pPr>
                <a:endParaRPr lang="en-US" sz="4000" dirty="0"/>
              </a:p>
              <a:p>
                <a:pPr marL="742950" indent="-742950">
                  <a:buFont typeface="+mj-lt"/>
                  <a:buAutoNum type="arabicPeriod"/>
                </a:pPr>
                <a14:m>
                  <m:oMath xmlns:m="http://schemas.openxmlformats.org/officeDocument/2006/math">
                    <m:sSup>
                      <m:sSupPr>
                        <m:ctrlPr>
                          <a:rPr lang="en-US" sz="4000" i="1" smtClean="0">
                            <a:latin typeface="Cambria Math" panose="02040503050406030204" pitchFamily="18" charset="0"/>
                          </a:rPr>
                        </m:ctrlPr>
                      </m:sSupPr>
                      <m:e>
                        <m:r>
                          <m:rPr>
                            <m:sty m:val="p"/>
                          </m:rPr>
                          <a:rPr lang="en-US" sz="4000" i="0" smtClean="0">
                            <a:latin typeface="Cambria Math" charset="0"/>
                            <a:ea typeface="Cambria Math" charset="0"/>
                            <a:cs typeface="Cambria Math" charset="0"/>
                          </a:rPr>
                          <m:t>χ</m:t>
                        </m:r>
                      </m:e>
                      <m:sup>
                        <m:r>
                          <a:rPr lang="en-US" sz="4000" b="0" i="0" smtClean="0">
                            <a:latin typeface="Cambria Math" charset="0"/>
                          </a:rPr>
                          <m:t>2</m:t>
                        </m:r>
                      </m:sup>
                    </m:sSup>
                  </m:oMath>
                </a14:m>
                <a:r>
                  <a:rPr lang="en-US" sz="4000" dirty="0"/>
                  <a:t>  Test</a:t>
                </a:r>
              </a:p>
            </p:txBody>
          </p:sp>
        </mc:Choice>
        <mc:Fallback xmlns="">
          <p:sp>
            <p:nvSpPr>
              <p:cNvPr id="3" name="Rectangle 2"/>
              <p:cNvSpPr>
                <a:spLocks noRot="1" noChangeAspect="1" noMove="1" noResize="1" noEditPoints="1" noAdjustHandles="1" noChangeArrowheads="1" noChangeShapeType="1" noTextEdit="1"/>
              </p:cNvSpPr>
              <p:nvPr/>
            </p:nvSpPr>
            <p:spPr>
              <a:xfrm>
                <a:off x="258184" y="1762460"/>
                <a:ext cx="8595359" cy="3170099"/>
              </a:xfrm>
              <a:prstGeom prst="rect">
                <a:avLst/>
              </a:prstGeom>
              <a:blipFill rotWithShape="0">
                <a:blip r:embed="rId2"/>
                <a:stretch>
                  <a:fillRect l="-2553" t="-3654" r="-1277" b="-7500"/>
                </a:stretch>
              </a:blipFill>
            </p:spPr>
            <p:txBody>
              <a:bodyPr/>
              <a:lstStyle/>
              <a:p>
                <a:r>
                  <a:rPr lang="en-US">
                    <a:noFill/>
                  </a:rPr>
                  <a:t> </a:t>
                </a:r>
              </a:p>
            </p:txBody>
          </p:sp>
        </mc:Fallback>
      </mc:AlternateContent>
    </p:spTree>
    <p:extLst>
      <p:ext uri="{BB962C8B-B14F-4D97-AF65-F5344CB8AC3E}">
        <p14:creationId xmlns:p14="http://schemas.microsoft.com/office/powerpoint/2010/main" val="19027049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Reporting the Results </a:t>
            </a:r>
          </a:p>
        </p:txBody>
      </p:sp>
      <p:sp>
        <p:nvSpPr>
          <p:cNvPr id="5" name="TextBox 4"/>
          <p:cNvSpPr txBox="1"/>
          <p:nvPr/>
        </p:nvSpPr>
        <p:spPr>
          <a:xfrm>
            <a:off x="250519" y="1277655"/>
            <a:ext cx="11574051" cy="4401205"/>
          </a:xfrm>
          <a:prstGeom prst="rect">
            <a:avLst/>
          </a:prstGeom>
          <a:noFill/>
        </p:spPr>
        <p:txBody>
          <a:bodyPr wrap="square" rtlCol="0">
            <a:spAutoFit/>
          </a:bodyPr>
          <a:lstStyle/>
          <a:p>
            <a:r>
              <a:rPr lang="en-US" sz="2800" dirty="0"/>
              <a:t>This populations shows a significant departure from a 1:1 sex ratio (0.35, 95% CI: 0.24-0.48, binomial test, </a:t>
            </a:r>
            <a:r>
              <a:rPr lang="en-US" sz="2800" i="1" dirty="0"/>
              <a:t>n </a:t>
            </a:r>
            <a:r>
              <a:rPr lang="en-US" sz="2800" dirty="0"/>
              <a:t>= 65, </a:t>
            </a:r>
            <a:r>
              <a:rPr lang="en-US" sz="2800" i="1" dirty="0"/>
              <a:t>p </a:t>
            </a:r>
            <a:r>
              <a:rPr lang="en-US" sz="2800" dirty="0"/>
              <a:t>&lt; 0.025). </a:t>
            </a:r>
          </a:p>
          <a:p>
            <a:endParaRPr lang="en-US" sz="2800" dirty="0"/>
          </a:p>
          <a:p>
            <a:r>
              <a:rPr lang="en-US" sz="2800" dirty="0"/>
              <a:t>For very small </a:t>
            </a:r>
            <a:r>
              <a:rPr lang="en-US" sz="2800" i="1" dirty="0"/>
              <a:t>p</a:t>
            </a:r>
            <a:r>
              <a:rPr lang="en-US" sz="2800" dirty="0"/>
              <a:t>-values, we just say that </a:t>
            </a:r>
            <a:r>
              <a:rPr lang="en-US" sz="2800" i="1" dirty="0"/>
              <a:t>p </a:t>
            </a:r>
            <a:r>
              <a:rPr lang="en-US" sz="2800" dirty="0"/>
              <a:t>is very small (&lt; 0.001 or &lt; 0.0001). </a:t>
            </a:r>
          </a:p>
          <a:p>
            <a:endParaRPr lang="en-US" sz="2800" dirty="0"/>
          </a:p>
          <a:p>
            <a:r>
              <a:rPr lang="en-US" sz="2800" dirty="0"/>
              <a:t>Most journals/</a:t>
            </a:r>
            <a:r>
              <a:rPr lang="en-US" sz="2800" dirty="0" err="1"/>
              <a:t>subdisciplines</a:t>
            </a:r>
            <a:r>
              <a:rPr lang="en-US" sz="2800" dirty="0"/>
              <a:t> will have conventions about how certain tests are presented. </a:t>
            </a:r>
          </a:p>
          <a:p>
            <a:endParaRPr lang="en-US" sz="2800" dirty="0"/>
          </a:p>
          <a:p>
            <a:r>
              <a:rPr lang="en-US" sz="2800" dirty="0"/>
              <a:t>Most journals italicize mathematical variables, so </a:t>
            </a:r>
            <a:r>
              <a:rPr lang="en-US" sz="2800" i="1" dirty="0"/>
              <a:t>n </a:t>
            </a:r>
            <a:r>
              <a:rPr lang="en-US" sz="2800" dirty="0"/>
              <a:t>and </a:t>
            </a:r>
            <a:r>
              <a:rPr lang="en-US" sz="2800" i="1" dirty="0"/>
              <a:t>p </a:t>
            </a:r>
            <a:r>
              <a:rPr lang="en-US" sz="2800" dirty="0"/>
              <a:t>would be italicized. They also normally would be lower case. </a:t>
            </a:r>
          </a:p>
        </p:txBody>
      </p:sp>
    </p:spTree>
    <p:extLst>
      <p:ext uri="{BB962C8B-B14F-4D97-AF65-F5344CB8AC3E}">
        <p14:creationId xmlns:p14="http://schemas.microsoft.com/office/powerpoint/2010/main" val="222790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3"/>
                <a:stretch>
                  <a:fillRect t="-7143" b="-18831"/>
                </a:stretch>
              </a:blipFill>
            </p:spPr>
            <p:txBody>
              <a:bodyPr/>
              <a:lstStyle/>
              <a:p>
                <a:r>
                  <a:rPr lang="en-US">
                    <a:noFill/>
                  </a:rPr>
                  <a:t> </a:t>
                </a:r>
              </a:p>
            </p:txBody>
          </p:sp>
        </mc:Fallback>
      </mc:AlternateContent>
      <p:sp>
        <p:nvSpPr>
          <p:cNvPr id="5" name="TextBox 4"/>
          <p:cNvSpPr txBox="1"/>
          <p:nvPr/>
        </p:nvSpPr>
        <p:spPr>
          <a:xfrm>
            <a:off x="302474" y="1308828"/>
            <a:ext cx="11574051" cy="4401205"/>
          </a:xfrm>
          <a:prstGeom prst="rect">
            <a:avLst/>
          </a:prstGeom>
          <a:noFill/>
        </p:spPr>
        <p:txBody>
          <a:bodyPr wrap="square" rtlCol="0">
            <a:spAutoFit/>
          </a:bodyPr>
          <a:lstStyle/>
          <a:p>
            <a:r>
              <a:rPr lang="en-US" sz="2800" dirty="0"/>
              <a:t>This test compares the observed number in each category to expectations based on the null hypothesis (if there are only two categories, it approximates the binomial test with probability of 50%) </a:t>
            </a:r>
          </a:p>
          <a:p>
            <a:endParaRPr lang="en-US" sz="2800" dirty="0"/>
          </a:p>
          <a:p>
            <a:r>
              <a:rPr lang="en-US" sz="2800" dirty="0"/>
              <a:t>It can also be used to test for independence of two variables, and then it is called a contingency χ2-test. </a:t>
            </a:r>
          </a:p>
          <a:p>
            <a:endParaRPr lang="en-US" sz="2800" dirty="0"/>
          </a:p>
          <a:p>
            <a:r>
              <a:rPr lang="en-US" sz="2800" dirty="0"/>
              <a:t>We will use data from the Titanic and </a:t>
            </a:r>
          </a:p>
          <a:p>
            <a:r>
              <a:rPr lang="en-US" sz="2800" dirty="0"/>
              <a:t>see if some females were more likely to </a:t>
            </a:r>
          </a:p>
          <a:p>
            <a:r>
              <a:rPr lang="en-US" sz="2800" dirty="0"/>
              <a:t>survive than others.</a:t>
            </a:r>
          </a:p>
        </p:txBody>
      </p:sp>
      <p:graphicFrame>
        <p:nvGraphicFramePr>
          <p:cNvPr id="4" name="Table 3"/>
          <p:cNvGraphicFramePr>
            <a:graphicFrameLocks noGrp="1"/>
          </p:cNvGraphicFramePr>
          <p:nvPr>
            <p:extLst>
              <p:ext uri="{D42A27DB-BD31-4B8C-83A1-F6EECF244321}">
                <p14:modId xmlns:p14="http://schemas.microsoft.com/office/powerpoint/2010/main" val="1044707714"/>
              </p:ext>
            </p:extLst>
          </p:nvPr>
        </p:nvGraphicFramePr>
        <p:xfrm>
          <a:off x="6190641" y="3955311"/>
          <a:ext cx="5042769" cy="2569201"/>
        </p:xfrm>
        <a:graphic>
          <a:graphicData uri="http://schemas.openxmlformats.org/drawingml/2006/table">
            <a:tbl>
              <a:tblPr firstRow="1" bandRow="1">
                <a:tableStyleId>{5C22544A-7EE6-4342-B048-85BDC9FD1C3A}</a:tableStyleId>
              </a:tblPr>
              <a:tblGrid>
                <a:gridCol w="1680923">
                  <a:extLst>
                    <a:ext uri="{9D8B030D-6E8A-4147-A177-3AD203B41FA5}">
                      <a16:colId xmlns:a16="http://schemas.microsoft.com/office/drawing/2014/main" val="20000"/>
                    </a:ext>
                  </a:extLst>
                </a:gridCol>
                <a:gridCol w="1680923">
                  <a:extLst>
                    <a:ext uri="{9D8B030D-6E8A-4147-A177-3AD203B41FA5}">
                      <a16:colId xmlns:a16="http://schemas.microsoft.com/office/drawing/2014/main" val="20001"/>
                    </a:ext>
                  </a:extLst>
                </a:gridCol>
                <a:gridCol w="1680923">
                  <a:extLst>
                    <a:ext uri="{9D8B030D-6E8A-4147-A177-3AD203B41FA5}">
                      <a16:colId xmlns:a16="http://schemas.microsoft.com/office/drawing/2014/main" val="20002"/>
                    </a:ext>
                  </a:extLst>
                </a:gridCol>
              </a:tblGrid>
              <a:tr h="464829">
                <a:tc gridSpan="3">
                  <a:txBody>
                    <a:bodyPr/>
                    <a:lstStyle/>
                    <a:p>
                      <a:pPr algn="ctr"/>
                      <a:r>
                        <a:rPr lang="en-US" dirty="0"/>
                        <a:t>Female adults on the Titanic</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82062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a:t>To calculate the statistic we just sum up the standardized deviations from the expected values in each category. </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panose="02040503050406030204" pitchFamily="18"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panose="02040503050406030204" pitchFamily="18" charset="0"/>
                                </a:rPr>
                              </m:ctrlPr>
                            </m:fPr>
                            <m:num>
                              <m:sSup>
                                <m:sSupPr>
                                  <m:ctrlPr>
                                    <a:rPr lang="mr-IN" sz="2800" b="0" i="1" smtClean="0">
                                      <a:latin typeface="Cambria Math" panose="02040503050406030204" pitchFamily="18" charset="0"/>
                                    </a:rPr>
                                  </m:ctrlPr>
                                </m:sSupPr>
                                <m:e>
                                  <m:d>
                                    <m:dPr>
                                      <m:ctrlPr>
                                        <a:rPr lang="mr-IN"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spTree>
    <p:extLst>
      <p:ext uri="{BB962C8B-B14F-4D97-AF65-F5344CB8AC3E}">
        <p14:creationId xmlns:p14="http://schemas.microsoft.com/office/powerpoint/2010/main" val="7342222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a:t>To calculate the statistic we just sum up the standardized deviations from the expected values in each category. </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panose="02040503050406030204" pitchFamily="18"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panose="02040503050406030204" pitchFamily="18" charset="0"/>
                                </a:rPr>
                              </m:ctrlPr>
                            </m:fPr>
                            <m:num>
                              <m:sSup>
                                <m:sSupPr>
                                  <m:ctrlPr>
                                    <a:rPr lang="mr-IN" sz="2800" b="0" i="1" smtClean="0">
                                      <a:latin typeface="Cambria Math" panose="02040503050406030204" pitchFamily="18" charset="0"/>
                                    </a:rPr>
                                  </m:ctrlPr>
                                </m:sSupPr>
                                <m:e>
                                  <m:d>
                                    <m:dPr>
                                      <m:ctrlPr>
                                        <a:rPr lang="mr-IN"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graphicFrame>
        <p:nvGraphicFramePr>
          <p:cNvPr id="6" name="Table 5"/>
          <p:cNvGraphicFramePr>
            <a:graphicFrameLocks noGrp="1"/>
          </p:cNvGraphicFramePr>
          <p:nvPr>
            <p:extLst>
              <p:ext uri="{D42A27DB-BD31-4B8C-83A1-F6EECF244321}">
                <p14:modId xmlns:p14="http://schemas.microsoft.com/office/powerpoint/2010/main" val="684301942"/>
              </p:ext>
            </p:extLst>
          </p:nvPr>
        </p:nvGraphicFramePr>
        <p:xfrm>
          <a:off x="250519" y="3532843"/>
          <a:ext cx="5042768" cy="2995086"/>
        </p:xfrm>
        <a:graphic>
          <a:graphicData uri="http://schemas.openxmlformats.org/drawingml/2006/table">
            <a:tbl>
              <a:tblPr firstRow="1" bandRow="1">
                <a:tableStyleId>{5C22544A-7EE6-4342-B048-85BDC9FD1C3A}</a:tableStyleId>
              </a:tblPr>
              <a:tblGrid>
                <a:gridCol w="1260692">
                  <a:extLst>
                    <a:ext uri="{9D8B030D-6E8A-4147-A177-3AD203B41FA5}">
                      <a16:colId xmlns:a16="http://schemas.microsoft.com/office/drawing/2014/main" val="20000"/>
                    </a:ext>
                  </a:extLst>
                </a:gridCol>
                <a:gridCol w="1260692">
                  <a:extLst>
                    <a:ext uri="{9D8B030D-6E8A-4147-A177-3AD203B41FA5}">
                      <a16:colId xmlns:a16="http://schemas.microsoft.com/office/drawing/2014/main" val="20001"/>
                    </a:ext>
                  </a:extLst>
                </a:gridCol>
                <a:gridCol w="1260692">
                  <a:extLst>
                    <a:ext uri="{9D8B030D-6E8A-4147-A177-3AD203B41FA5}">
                      <a16:colId xmlns:a16="http://schemas.microsoft.com/office/drawing/2014/main" val="20002"/>
                    </a:ext>
                  </a:extLst>
                </a:gridCol>
                <a:gridCol w="1260692">
                  <a:extLst>
                    <a:ext uri="{9D8B030D-6E8A-4147-A177-3AD203B41FA5}">
                      <a16:colId xmlns:a16="http://schemas.microsoft.com/office/drawing/2014/main" val="20003"/>
                    </a:ext>
                  </a:extLst>
                </a:gridCol>
              </a:tblGrid>
              <a:tr h="464829">
                <a:tc gridSpan="3">
                  <a:txBody>
                    <a:bodyPr/>
                    <a:lstStyle/>
                    <a:p>
                      <a:pPr algn="ctr"/>
                      <a:r>
                        <a:rPr lang="en-US" dirty="0"/>
                        <a:t>Female adults on the Titanic</a:t>
                      </a:r>
                    </a:p>
                  </a:txBody>
                  <a:tcPr anchor="ctr"/>
                </a:tc>
                <a:tc hMerge="1">
                  <a:txBody>
                    <a:bodyPr/>
                    <a:lstStyle/>
                    <a:p>
                      <a:endParaRPr lang="en-US" dirty="0"/>
                    </a:p>
                  </a:txBody>
                  <a:tcPr/>
                </a:tc>
                <a:tc hMerge="1">
                  <a:txBody>
                    <a:bodyPr/>
                    <a:lstStyle/>
                    <a:p>
                      <a:endParaRPr lang="en-US" dirty="0"/>
                    </a:p>
                  </a:txBody>
                  <a:tcPr/>
                </a:tc>
                <a:tc>
                  <a:txBody>
                    <a:bodyPr/>
                    <a:lstStyle/>
                    <a:p>
                      <a:pPr algn="ctr"/>
                      <a:endParaRPr lang="en-US" dirty="0"/>
                    </a:p>
                  </a:txBody>
                  <a:tcPr anchor="ct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tc>
                  <a:txBody>
                    <a:bodyPr/>
                    <a:lstStyle/>
                    <a:p>
                      <a:pPr algn="ctr"/>
                      <a:r>
                        <a:rPr lang="en-US" dirty="0">
                          <a:solidFill>
                            <a:schemeClr val="tx1">
                              <a:lumMod val="65000"/>
                              <a:lumOff val="35000"/>
                            </a:schemeClr>
                          </a:solidFill>
                        </a:rPr>
                        <a:t>total</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tc>
                  <a:txBody>
                    <a:bodyPr/>
                    <a:lstStyle/>
                    <a:p>
                      <a:pPr algn="ctr"/>
                      <a:r>
                        <a:rPr lang="en-US" dirty="0">
                          <a:solidFill>
                            <a:schemeClr val="tx1">
                              <a:lumMod val="65000"/>
                              <a:lumOff val="35000"/>
                            </a:schemeClr>
                          </a:solidFill>
                        </a:rPr>
                        <a:t>144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tc>
                  <a:txBody>
                    <a:bodyPr/>
                    <a:lstStyle/>
                    <a:p>
                      <a:pPr algn="ctr"/>
                      <a:r>
                        <a:rPr lang="en-US" dirty="0">
                          <a:solidFill>
                            <a:schemeClr val="tx1">
                              <a:lumMod val="65000"/>
                              <a:lumOff val="35000"/>
                            </a:schemeClr>
                          </a:solidFill>
                        </a:rPr>
                        <a:t>93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tc>
                  <a:txBody>
                    <a:bodyPr/>
                    <a:lstStyle/>
                    <a:p>
                      <a:pPr algn="ctr"/>
                      <a:r>
                        <a:rPr lang="en-US" dirty="0">
                          <a:solidFill>
                            <a:schemeClr val="tx1">
                              <a:lumMod val="65000"/>
                              <a:lumOff val="35000"/>
                            </a:schemeClr>
                          </a:solidFill>
                        </a:rPr>
                        <a:t>165</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tc>
                  <a:txBody>
                    <a:bodyPr/>
                    <a:lstStyle/>
                    <a:p>
                      <a:pPr algn="ctr"/>
                      <a:r>
                        <a:rPr lang="en-US" dirty="0">
                          <a:solidFill>
                            <a:schemeClr val="tx1">
                              <a:lumMod val="65000"/>
                              <a:lumOff val="35000"/>
                            </a:schemeClr>
                          </a:solidFill>
                        </a:rPr>
                        <a:t>23</a:t>
                      </a:r>
                    </a:p>
                  </a:txBody>
                  <a:tcPr anchor="ctr"/>
                </a:tc>
                <a:extLst>
                  <a:ext uri="{0D108BD9-81ED-4DB2-BD59-A6C34878D82A}">
                    <a16:rowId xmlns:a16="http://schemas.microsoft.com/office/drawing/2014/main" val="10005"/>
                  </a:ext>
                </a:extLst>
              </a:tr>
              <a:tr h="425885">
                <a:tc>
                  <a:txBody>
                    <a:bodyPr/>
                    <a:lstStyle/>
                    <a:p>
                      <a:pPr algn="ctr"/>
                      <a:r>
                        <a:rPr lang="en-US" dirty="0">
                          <a:solidFill>
                            <a:schemeClr val="tx1">
                              <a:lumMod val="65000"/>
                              <a:lumOff val="35000"/>
                            </a:schemeClr>
                          </a:solidFill>
                        </a:rPr>
                        <a:t>total</a:t>
                      </a:r>
                    </a:p>
                  </a:txBody>
                  <a:tcPr anchor="ctr"/>
                </a:tc>
                <a:tc>
                  <a:txBody>
                    <a:bodyPr/>
                    <a:lstStyle/>
                    <a:p>
                      <a:pPr algn="ctr"/>
                      <a:r>
                        <a:rPr lang="en-US" dirty="0">
                          <a:solidFill>
                            <a:schemeClr val="tx1">
                              <a:lumMod val="65000"/>
                              <a:lumOff val="35000"/>
                            </a:schemeClr>
                          </a:solidFill>
                        </a:rPr>
                        <a:t>74.4%</a:t>
                      </a:r>
                    </a:p>
                  </a:txBody>
                  <a:tcPr anchor="ctr"/>
                </a:tc>
                <a:tc>
                  <a:txBody>
                    <a:bodyPr/>
                    <a:lstStyle/>
                    <a:p>
                      <a:pPr algn="ctr"/>
                      <a:r>
                        <a:rPr lang="en-US" dirty="0">
                          <a:solidFill>
                            <a:schemeClr val="tx1">
                              <a:lumMod val="65000"/>
                              <a:lumOff val="35000"/>
                            </a:schemeClr>
                          </a:solidFill>
                        </a:rPr>
                        <a:t>25.6%</a:t>
                      </a:r>
                    </a:p>
                  </a:txBody>
                  <a:tcPr anchor="ctr"/>
                </a:tc>
                <a:tc>
                  <a:txBody>
                    <a:bodyPr/>
                    <a:lstStyle/>
                    <a:p>
                      <a:pPr algn="ctr"/>
                      <a:endParaRPr lang="en-US"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21745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a:t>To calculate the statistic we just sum up the standardized deviations from the expected values. </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panose="02040503050406030204" pitchFamily="18"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panose="02040503050406030204" pitchFamily="18" charset="0"/>
                                </a:rPr>
                              </m:ctrlPr>
                            </m:fPr>
                            <m:num>
                              <m:sSup>
                                <m:sSupPr>
                                  <m:ctrlPr>
                                    <a:rPr lang="mr-IN" sz="2800" b="0" i="1" smtClean="0">
                                      <a:latin typeface="Cambria Math" panose="02040503050406030204" pitchFamily="18" charset="0"/>
                                    </a:rPr>
                                  </m:ctrlPr>
                                </m:sSupPr>
                                <m:e>
                                  <m:d>
                                    <m:dPr>
                                      <m:ctrlPr>
                                        <a:rPr lang="mr-IN"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graphicFrame>
        <p:nvGraphicFramePr>
          <p:cNvPr id="6" name="Table 5"/>
          <p:cNvGraphicFramePr>
            <a:graphicFrameLocks noGrp="1"/>
          </p:cNvGraphicFramePr>
          <p:nvPr>
            <p:extLst>
              <p:ext uri="{D42A27DB-BD31-4B8C-83A1-F6EECF244321}">
                <p14:modId xmlns:p14="http://schemas.microsoft.com/office/powerpoint/2010/main" val="1408336064"/>
              </p:ext>
            </p:extLst>
          </p:nvPr>
        </p:nvGraphicFramePr>
        <p:xfrm>
          <a:off x="250519" y="3532843"/>
          <a:ext cx="5042768" cy="2995086"/>
        </p:xfrm>
        <a:graphic>
          <a:graphicData uri="http://schemas.openxmlformats.org/drawingml/2006/table">
            <a:tbl>
              <a:tblPr firstRow="1" bandRow="1">
                <a:tableStyleId>{5C22544A-7EE6-4342-B048-85BDC9FD1C3A}</a:tableStyleId>
              </a:tblPr>
              <a:tblGrid>
                <a:gridCol w="1260692">
                  <a:extLst>
                    <a:ext uri="{9D8B030D-6E8A-4147-A177-3AD203B41FA5}">
                      <a16:colId xmlns:a16="http://schemas.microsoft.com/office/drawing/2014/main" val="20000"/>
                    </a:ext>
                  </a:extLst>
                </a:gridCol>
                <a:gridCol w="1260692">
                  <a:extLst>
                    <a:ext uri="{9D8B030D-6E8A-4147-A177-3AD203B41FA5}">
                      <a16:colId xmlns:a16="http://schemas.microsoft.com/office/drawing/2014/main" val="20001"/>
                    </a:ext>
                  </a:extLst>
                </a:gridCol>
                <a:gridCol w="1260692">
                  <a:extLst>
                    <a:ext uri="{9D8B030D-6E8A-4147-A177-3AD203B41FA5}">
                      <a16:colId xmlns:a16="http://schemas.microsoft.com/office/drawing/2014/main" val="20002"/>
                    </a:ext>
                  </a:extLst>
                </a:gridCol>
                <a:gridCol w="1260692">
                  <a:extLst>
                    <a:ext uri="{9D8B030D-6E8A-4147-A177-3AD203B41FA5}">
                      <a16:colId xmlns:a16="http://schemas.microsoft.com/office/drawing/2014/main" val="20003"/>
                    </a:ext>
                  </a:extLst>
                </a:gridCol>
              </a:tblGrid>
              <a:tr h="464829">
                <a:tc gridSpan="3">
                  <a:txBody>
                    <a:bodyPr/>
                    <a:lstStyle/>
                    <a:p>
                      <a:pPr algn="ctr"/>
                      <a:r>
                        <a:rPr lang="en-US" dirty="0"/>
                        <a:t>Female adults on the Titanic</a:t>
                      </a:r>
                    </a:p>
                  </a:txBody>
                  <a:tcPr anchor="ctr"/>
                </a:tc>
                <a:tc hMerge="1">
                  <a:txBody>
                    <a:bodyPr/>
                    <a:lstStyle/>
                    <a:p>
                      <a:endParaRPr lang="en-US" dirty="0"/>
                    </a:p>
                  </a:txBody>
                  <a:tcPr/>
                </a:tc>
                <a:tc hMerge="1">
                  <a:txBody>
                    <a:bodyPr/>
                    <a:lstStyle/>
                    <a:p>
                      <a:endParaRPr lang="en-US" dirty="0"/>
                    </a:p>
                  </a:txBody>
                  <a:tcPr/>
                </a:tc>
                <a:tc>
                  <a:txBody>
                    <a:bodyPr/>
                    <a:lstStyle/>
                    <a:p>
                      <a:pPr algn="ctr"/>
                      <a:endParaRPr lang="en-US" dirty="0"/>
                    </a:p>
                  </a:txBody>
                  <a:tcPr anchor="ct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tc>
                  <a:txBody>
                    <a:bodyPr/>
                    <a:lstStyle/>
                    <a:p>
                      <a:pPr algn="ctr"/>
                      <a:endParaRPr lang="en-US" dirty="0"/>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tc>
                  <a:txBody>
                    <a:bodyPr/>
                    <a:lstStyle/>
                    <a:p>
                      <a:pPr algn="ctr"/>
                      <a:r>
                        <a:rPr lang="en-US" dirty="0">
                          <a:solidFill>
                            <a:schemeClr val="tx1">
                              <a:lumMod val="65000"/>
                              <a:lumOff val="35000"/>
                            </a:schemeClr>
                          </a:solidFill>
                        </a:rPr>
                        <a:t>144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tc>
                  <a:txBody>
                    <a:bodyPr/>
                    <a:lstStyle/>
                    <a:p>
                      <a:pPr algn="ctr"/>
                      <a:r>
                        <a:rPr lang="en-US" dirty="0">
                          <a:solidFill>
                            <a:schemeClr val="tx1">
                              <a:lumMod val="65000"/>
                              <a:lumOff val="35000"/>
                            </a:schemeClr>
                          </a:solidFill>
                        </a:rPr>
                        <a:t>93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tc>
                  <a:txBody>
                    <a:bodyPr/>
                    <a:lstStyle/>
                    <a:p>
                      <a:pPr algn="ctr"/>
                      <a:r>
                        <a:rPr lang="en-US" dirty="0">
                          <a:solidFill>
                            <a:schemeClr val="tx1">
                              <a:lumMod val="65000"/>
                              <a:lumOff val="35000"/>
                            </a:schemeClr>
                          </a:solidFill>
                        </a:rPr>
                        <a:t>165</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tc>
                  <a:txBody>
                    <a:bodyPr/>
                    <a:lstStyle/>
                    <a:p>
                      <a:pPr algn="ctr"/>
                      <a:r>
                        <a:rPr lang="en-US" dirty="0">
                          <a:solidFill>
                            <a:schemeClr val="tx1">
                              <a:lumMod val="65000"/>
                              <a:lumOff val="35000"/>
                            </a:schemeClr>
                          </a:solidFill>
                        </a:rPr>
                        <a:t>23</a:t>
                      </a:r>
                    </a:p>
                  </a:txBody>
                  <a:tcPr anchor="ctr"/>
                </a:tc>
                <a:extLst>
                  <a:ext uri="{0D108BD9-81ED-4DB2-BD59-A6C34878D82A}">
                    <a16:rowId xmlns:a16="http://schemas.microsoft.com/office/drawing/2014/main" val="10005"/>
                  </a:ext>
                </a:extLst>
              </a:tr>
              <a:tr h="425885">
                <a:tc>
                  <a:txBody>
                    <a:bodyPr/>
                    <a:lstStyle/>
                    <a:p>
                      <a:pPr algn="ctr"/>
                      <a:r>
                        <a:rPr lang="en-US" dirty="0"/>
                        <a:t>total</a:t>
                      </a:r>
                    </a:p>
                  </a:txBody>
                  <a:tcPr anchor="ctr"/>
                </a:tc>
                <a:tc>
                  <a:txBody>
                    <a:bodyPr/>
                    <a:lstStyle/>
                    <a:p>
                      <a:pPr algn="ctr"/>
                      <a:r>
                        <a:rPr lang="en-US" dirty="0">
                          <a:solidFill>
                            <a:schemeClr val="tx1">
                              <a:lumMod val="65000"/>
                              <a:lumOff val="35000"/>
                            </a:schemeClr>
                          </a:solidFill>
                        </a:rPr>
                        <a:t>74.4%</a:t>
                      </a:r>
                    </a:p>
                  </a:txBody>
                  <a:tcPr anchor="ctr"/>
                </a:tc>
                <a:tc>
                  <a:txBody>
                    <a:bodyPr/>
                    <a:lstStyle/>
                    <a:p>
                      <a:pPr algn="ctr"/>
                      <a:r>
                        <a:rPr lang="en-US" dirty="0">
                          <a:solidFill>
                            <a:schemeClr val="tx1">
                              <a:lumMod val="65000"/>
                              <a:lumOff val="35000"/>
                            </a:schemeClr>
                          </a:solidFill>
                        </a:rPr>
                        <a:t>25.6%</a:t>
                      </a:r>
                    </a:p>
                  </a:txBody>
                  <a:tcPr anchor="ctr"/>
                </a:tc>
                <a:tc>
                  <a:txBody>
                    <a:bodyPr/>
                    <a:lstStyle/>
                    <a:p>
                      <a:pPr algn="ctr"/>
                      <a:endParaRPr lang="en-US" dirty="0"/>
                    </a:p>
                  </a:txBody>
                  <a:tcPr anchor="ctr"/>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8586883"/>
              </p:ext>
            </p:extLst>
          </p:nvPr>
        </p:nvGraphicFramePr>
        <p:xfrm>
          <a:off x="6781801" y="3532843"/>
          <a:ext cx="5042769" cy="2569201"/>
        </p:xfrm>
        <a:graphic>
          <a:graphicData uri="http://schemas.openxmlformats.org/drawingml/2006/table">
            <a:tbl>
              <a:tblPr firstRow="1" bandRow="1">
                <a:tableStyleId>{5C22544A-7EE6-4342-B048-85BDC9FD1C3A}</a:tableStyleId>
              </a:tblPr>
              <a:tblGrid>
                <a:gridCol w="1680923">
                  <a:extLst>
                    <a:ext uri="{9D8B030D-6E8A-4147-A177-3AD203B41FA5}">
                      <a16:colId xmlns:a16="http://schemas.microsoft.com/office/drawing/2014/main" val="20000"/>
                    </a:ext>
                  </a:extLst>
                </a:gridCol>
                <a:gridCol w="1680923">
                  <a:extLst>
                    <a:ext uri="{9D8B030D-6E8A-4147-A177-3AD203B41FA5}">
                      <a16:colId xmlns:a16="http://schemas.microsoft.com/office/drawing/2014/main" val="20001"/>
                    </a:ext>
                  </a:extLst>
                </a:gridCol>
                <a:gridCol w="1680923">
                  <a:extLst>
                    <a:ext uri="{9D8B030D-6E8A-4147-A177-3AD203B41FA5}">
                      <a16:colId xmlns:a16="http://schemas.microsoft.com/office/drawing/2014/main" val="20002"/>
                    </a:ext>
                  </a:extLst>
                </a:gridCol>
              </a:tblGrid>
              <a:tr h="464829">
                <a:tc gridSpan="3">
                  <a:txBody>
                    <a:bodyPr/>
                    <a:lstStyle/>
                    <a:p>
                      <a:pPr algn="ctr"/>
                      <a:r>
                        <a:rPr lang="en-US" dirty="0"/>
                        <a:t>Expected</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.744 x 144</a:t>
                      </a:r>
                    </a:p>
                  </a:txBody>
                  <a:tcPr anchor="ctr"/>
                </a:tc>
                <a:tc>
                  <a:txBody>
                    <a:bodyPr/>
                    <a:lstStyle/>
                    <a:p>
                      <a:pPr algn="ctr"/>
                      <a:r>
                        <a:rPr lang="en-US" dirty="0"/>
                        <a:t>.256 x 144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.744 x 93</a:t>
                      </a:r>
                    </a:p>
                  </a:txBody>
                  <a:tcPr anchor="ctr"/>
                </a:tc>
                <a:tc>
                  <a:txBody>
                    <a:bodyPr/>
                    <a:lstStyle/>
                    <a:p>
                      <a:pPr algn="ctr"/>
                      <a:r>
                        <a:rPr lang="en-US" dirty="0"/>
                        <a:t>.256 x 93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.744 x 165</a:t>
                      </a:r>
                    </a:p>
                  </a:txBody>
                  <a:tcPr anchor="ctr"/>
                </a:tc>
                <a:tc>
                  <a:txBody>
                    <a:bodyPr/>
                    <a:lstStyle/>
                    <a:p>
                      <a:pPr algn="ctr"/>
                      <a:r>
                        <a:rPr lang="en-US" dirty="0"/>
                        <a:t>.256 x 165</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.744 x 23</a:t>
                      </a:r>
                    </a:p>
                  </a:txBody>
                  <a:tcPr anchor="ctr"/>
                </a:tc>
                <a:tc>
                  <a:txBody>
                    <a:bodyPr/>
                    <a:lstStyle/>
                    <a:p>
                      <a:pPr algn="ctr"/>
                      <a:r>
                        <a:rPr lang="en-US" dirty="0"/>
                        <a:t>.256 x 23</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559567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a:t>To calculate the statistic we just sum up the standardized deviations from the expected values. </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panose="02040503050406030204" pitchFamily="18"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panose="02040503050406030204" pitchFamily="18" charset="0"/>
                                </a:rPr>
                              </m:ctrlPr>
                            </m:fPr>
                            <m:num>
                              <m:sSup>
                                <m:sSupPr>
                                  <m:ctrlPr>
                                    <a:rPr lang="mr-IN" sz="2800" b="0" i="1" smtClean="0">
                                      <a:latin typeface="Cambria Math" panose="02040503050406030204" pitchFamily="18" charset="0"/>
                                    </a:rPr>
                                  </m:ctrlPr>
                                </m:sSupPr>
                                <m:e>
                                  <m:d>
                                    <m:dPr>
                                      <m:ctrlPr>
                                        <a:rPr lang="mr-IN"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graphicFrame>
        <p:nvGraphicFramePr>
          <p:cNvPr id="6" name="Table 5"/>
          <p:cNvGraphicFramePr>
            <a:graphicFrameLocks noGrp="1"/>
          </p:cNvGraphicFramePr>
          <p:nvPr>
            <p:extLst>
              <p:ext uri="{D42A27DB-BD31-4B8C-83A1-F6EECF244321}">
                <p14:modId xmlns:p14="http://schemas.microsoft.com/office/powerpoint/2010/main" val="1408336064"/>
              </p:ext>
            </p:extLst>
          </p:nvPr>
        </p:nvGraphicFramePr>
        <p:xfrm>
          <a:off x="250519" y="3532843"/>
          <a:ext cx="5042768" cy="2995086"/>
        </p:xfrm>
        <a:graphic>
          <a:graphicData uri="http://schemas.openxmlformats.org/drawingml/2006/table">
            <a:tbl>
              <a:tblPr firstRow="1" bandRow="1">
                <a:tableStyleId>{5C22544A-7EE6-4342-B048-85BDC9FD1C3A}</a:tableStyleId>
              </a:tblPr>
              <a:tblGrid>
                <a:gridCol w="1260692">
                  <a:extLst>
                    <a:ext uri="{9D8B030D-6E8A-4147-A177-3AD203B41FA5}">
                      <a16:colId xmlns:a16="http://schemas.microsoft.com/office/drawing/2014/main" val="20000"/>
                    </a:ext>
                  </a:extLst>
                </a:gridCol>
                <a:gridCol w="1260692">
                  <a:extLst>
                    <a:ext uri="{9D8B030D-6E8A-4147-A177-3AD203B41FA5}">
                      <a16:colId xmlns:a16="http://schemas.microsoft.com/office/drawing/2014/main" val="20001"/>
                    </a:ext>
                  </a:extLst>
                </a:gridCol>
                <a:gridCol w="1260692">
                  <a:extLst>
                    <a:ext uri="{9D8B030D-6E8A-4147-A177-3AD203B41FA5}">
                      <a16:colId xmlns:a16="http://schemas.microsoft.com/office/drawing/2014/main" val="20002"/>
                    </a:ext>
                  </a:extLst>
                </a:gridCol>
                <a:gridCol w="1260692">
                  <a:extLst>
                    <a:ext uri="{9D8B030D-6E8A-4147-A177-3AD203B41FA5}">
                      <a16:colId xmlns:a16="http://schemas.microsoft.com/office/drawing/2014/main" val="20003"/>
                    </a:ext>
                  </a:extLst>
                </a:gridCol>
              </a:tblGrid>
              <a:tr h="464829">
                <a:tc gridSpan="3">
                  <a:txBody>
                    <a:bodyPr/>
                    <a:lstStyle/>
                    <a:p>
                      <a:pPr algn="ctr"/>
                      <a:r>
                        <a:rPr lang="en-US" dirty="0"/>
                        <a:t>Female adults on the Titanic</a:t>
                      </a:r>
                    </a:p>
                  </a:txBody>
                  <a:tcPr anchor="ctr"/>
                </a:tc>
                <a:tc hMerge="1">
                  <a:txBody>
                    <a:bodyPr/>
                    <a:lstStyle/>
                    <a:p>
                      <a:endParaRPr lang="en-US" dirty="0"/>
                    </a:p>
                  </a:txBody>
                  <a:tcPr/>
                </a:tc>
                <a:tc hMerge="1">
                  <a:txBody>
                    <a:bodyPr/>
                    <a:lstStyle/>
                    <a:p>
                      <a:endParaRPr lang="en-US" dirty="0"/>
                    </a:p>
                  </a:txBody>
                  <a:tcPr/>
                </a:tc>
                <a:tc>
                  <a:txBody>
                    <a:bodyPr/>
                    <a:lstStyle/>
                    <a:p>
                      <a:pPr algn="ctr"/>
                      <a:endParaRPr lang="en-US" dirty="0"/>
                    </a:p>
                  </a:txBody>
                  <a:tcPr anchor="ct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tc>
                  <a:txBody>
                    <a:bodyPr/>
                    <a:lstStyle/>
                    <a:p>
                      <a:pPr algn="ctr"/>
                      <a:endParaRPr lang="en-US" dirty="0"/>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tc>
                  <a:txBody>
                    <a:bodyPr/>
                    <a:lstStyle/>
                    <a:p>
                      <a:pPr algn="ctr"/>
                      <a:r>
                        <a:rPr lang="en-US" dirty="0">
                          <a:solidFill>
                            <a:schemeClr val="tx1">
                              <a:lumMod val="65000"/>
                              <a:lumOff val="35000"/>
                            </a:schemeClr>
                          </a:solidFill>
                        </a:rPr>
                        <a:t>144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tc>
                  <a:txBody>
                    <a:bodyPr/>
                    <a:lstStyle/>
                    <a:p>
                      <a:pPr algn="ctr"/>
                      <a:r>
                        <a:rPr lang="en-US" dirty="0">
                          <a:solidFill>
                            <a:schemeClr val="tx1">
                              <a:lumMod val="65000"/>
                              <a:lumOff val="35000"/>
                            </a:schemeClr>
                          </a:solidFill>
                        </a:rPr>
                        <a:t>93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tc>
                  <a:txBody>
                    <a:bodyPr/>
                    <a:lstStyle/>
                    <a:p>
                      <a:pPr algn="ctr"/>
                      <a:r>
                        <a:rPr lang="en-US" dirty="0">
                          <a:solidFill>
                            <a:schemeClr val="tx1">
                              <a:lumMod val="65000"/>
                              <a:lumOff val="35000"/>
                            </a:schemeClr>
                          </a:solidFill>
                        </a:rPr>
                        <a:t>165</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tc>
                  <a:txBody>
                    <a:bodyPr/>
                    <a:lstStyle/>
                    <a:p>
                      <a:pPr algn="ctr"/>
                      <a:r>
                        <a:rPr lang="en-US" dirty="0">
                          <a:solidFill>
                            <a:schemeClr val="tx1">
                              <a:lumMod val="65000"/>
                              <a:lumOff val="35000"/>
                            </a:schemeClr>
                          </a:solidFill>
                        </a:rPr>
                        <a:t>23</a:t>
                      </a:r>
                    </a:p>
                  </a:txBody>
                  <a:tcPr anchor="ctr"/>
                </a:tc>
                <a:extLst>
                  <a:ext uri="{0D108BD9-81ED-4DB2-BD59-A6C34878D82A}">
                    <a16:rowId xmlns:a16="http://schemas.microsoft.com/office/drawing/2014/main" val="10005"/>
                  </a:ext>
                </a:extLst>
              </a:tr>
              <a:tr h="425885">
                <a:tc>
                  <a:txBody>
                    <a:bodyPr/>
                    <a:lstStyle/>
                    <a:p>
                      <a:pPr algn="ctr"/>
                      <a:r>
                        <a:rPr lang="en-US" dirty="0"/>
                        <a:t>total</a:t>
                      </a:r>
                    </a:p>
                  </a:txBody>
                  <a:tcPr anchor="ctr"/>
                </a:tc>
                <a:tc>
                  <a:txBody>
                    <a:bodyPr/>
                    <a:lstStyle/>
                    <a:p>
                      <a:pPr algn="ctr"/>
                      <a:r>
                        <a:rPr lang="en-US" dirty="0">
                          <a:solidFill>
                            <a:schemeClr val="tx1">
                              <a:lumMod val="65000"/>
                              <a:lumOff val="35000"/>
                            </a:schemeClr>
                          </a:solidFill>
                        </a:rPr>
                        <a:t>74.4%</a:t>
                      </a:r>
                    </a:p>
                  </a:txBody>
                  <a:tcPr anchor="ctr"/>
                </a:tc>
                <a:tc>
                  <a:txBody>
                    <a:bodyPr/>
                    <a:lstStyle/>
                    <a:p>
                      <a:pPr algn="ctr"/>
                      <a:r>
                        <a:rPr lang="en-US" dirty="0">
                          <a:solidFill>
                            <a:schemeClr val="tx1">
                              <a:lumMod val="65000"/>
                              <a:lumOff val="35000"/>
                            </a:schemeClr>
                          </a:solidFill>
                        </a:rPr>
                        <a:t>25.6%</a:t>
                      </a:r>
                    </a:p>
                  </a:txBody>
                  <a:tcPr anchor="ctr"/>
                </a:tc>
                <a:tc>
                  <a:txBody>
                    <a:bodyPr/>
                    <a:lstStyle/>
                    <a:p>
                      <a:pPr algn="ctr"/>
                      <a:endParaRPr lang="en-US" dirty="0"/>
                    </a:p>
                  </a:txBody>
                  <a:tcPr anchor="ctr"/>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029794044"/>
              </p:ext>
            </p:extLst>
          </p:nvPr>
        </p:nvGraphicFramePr>
        <p:xfrm>
          <a:off x="6781801" y="3532843"/>
          <a:ext cx="5042769" cy="2569201"/>
        </p:xfrm>
        <a:graphic>
          <a:graphicData uri="http://schemas.openxmlformats.org/drawingml/2006/table">
            <a:tbl>
              <a:tblPr firstRow="1" bandRow="1">
                <a:tableStyleId>{5C22544A-7EE6-4342-B048-85BDC9FD1C3A}</a:tableStyleId>
              </a:tblPr>
              <a:tblGrid>
                <a:gridCol w="1680923">
                  <a:extLst>
                    <a:ext uri="{9D8B030D-6E8A-4147-A177-3AD203B41FA5}">
                      <a16:colId xmlns:a16="http://schemas.microsoft.com/office/drawing/2014/main" val="20000"/>
                    </a:ext>
                  </a:extLst>
                </a:gridCol>
                <a:gridCol w="1680923">
                  <a:extLst>
                    <a:ext uri="{9D8B030D-6E8A-4147-A177-3AD203B41FA5}">
                      <a16:colId xmlns:a16="http://schemas.microsoft.com/office/drawing/2014/main" val="20001"/>
                    </a:ext>
                  </a:extLst>
                </a:gridCol>
                <a:gridCol w="1680923">
                  <a:extLst>
                    <a:ext uri="{9D8B030D-6E8A-4147-A177-3AD203B41FA5}">
                      <a16:colId xmlns:a16="http://schemas.microsoft.com/office/drawing/2014/main" val="20002"/>
                    </a:ext>
                  </a:extLst>
                </a:gridCol>
              </a:tblGrid>
              <a:tr h="464829">
                <a:tc gridSpan="3">
                  <a:txBody>
                    <a:bodyPr/>
                    <a:lstStyle/>
                    <a:p>
                      <a:pPr algn="ctr"/>
                      <a:r>
                        <a:rPr lang="en-US" dirty="0"/>
                        <a:t>Expected</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107</a:t>
                      </a:r>
                    </a:p>
                  </a:txBody>
                  <a:tcPr anchor="ctr"/>
                </a:tc>
                <a:tc>
                  <a:txBody>
                    <a:bodyPr/>
                    <a:lstStyle/>
                    <a:p>
                      <a:pPr algn="ctr"/>
                      <a:r>
                        <a:rPr lang="en-US" dirty="0"/>
                        <a:t>37</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69</a:t>
                      </a:r>
                    </a:p>
                  </a:txBody>
                  <a:tcPr anchor="ctr"/>
                </a:tc>
                <a:tc>
                  <a:txBody>
                    <a:bodyPr/>
                    <a:lstStyle/>
                    <a:p>
                      <a:pPr algn="ctr"/>
                      <a:r>
                        <a:rPr lang="en-US" dirty="0"/>
                        <a:t>24</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123</a:t>
                      </a:r>
                    </a:p>
                  </a:txBody>
                  <a:tcPr anchor="ctr"/>
                </a:tc>
                <a:tc>
                  <a:txBody>
                    <a:bodyPr/>
                    <a:lstStyle/>
                    <a:p>
                      <a:pPr algn="ctr"/>
                      <a:r>
                        <a:rPr lang="en-US" dirty="0"/>
                        <a:t>42</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17</a:t>
                      </a:r>
                    </a:p>
                  </a:txBody>
                  <a:tcPr anchor="ctr"/>
                </a:tc>
                <a:tc>
                  <a:txBody>
                    <a:bodyPr/>
                    <a:lstStyle/>
                    <a:p>
                      <a:pPr algn="ctr"/>
                      <a:r>
                        <a:rPr lang="en-US" dirty="0"/>
                        <a:t>6</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808184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a:t>To calculate the statistic we just sum up the standardized deviations from the expected values. </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panose="02040503050406030204" pitchFamily="18"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panose="02040503050406030204" pitchFamily="18" charset="0"/>
                                </a:rPr>
                              </m:ctrlPr>
                            </m:fPr>
                            <m:num>
                              <m:sSup>
                                <m:sSupPr>
                                  <m:ctrlPr>
                                    <a:rPr lang="mr-IN" sz="2800" b="0" i="1" smtClean="0">
                                      <a:latin typeface="Cambria Math" panose="02040503050406030204" pitchFamily="18" charset="0"/>
                                    </a:rPr>
                                  </m:ctrlPr>
                                </m:sSupPr>
                                <m:e>
                                  <m:d>
                                    <m:dPr>
                                      <m:ctrlPr>
                                        <a:rPr lang="mr-IN"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graphicFrame>
        <p:nvGraphicFramePr>
          <p:cNvPr id="6" name="Table 5"/>
          <p:cNvGraphicFramePr>
            <a:graphicFrameLocks noGrp="1"/>
          </p:cNvGraphicFramePr>
          <p:nvPr>
            <p:extLst>
              <p:ext uri="{D42A27DB-BD31-4B8C-83A1-F6EECF244321}">
                <p14:modId xmlns:p14="http://schemas.microsoft.com/office/powerpoint/2010/main" val="1654773580"/>
              </p:ext>
            </p:extLst>
          </p:nvPr>
        </p:nvGraphicFramePr>
        <p:xfrm>
          <a:off x="250519" y="3532843"/>
          <a:ext cx="3782076" cy="2569201"/>
        </p:xfrm>
        <a:graphic>
          <a:graphicData uri="http://schemas.openxmlformats.org/drawingml/2006/table">
            <a:tbl>
              <a:tblPr firstRow="1" bandRow="1">
                <a:tableStyleId>{5C22544A-7EE6-4342-B048-85BDC9FD1C3A}</a:tableStyleId>
              </a:tblPr>
              <a:tblGrid>
                <a:gridCol w="1260692">
                  <a:extLst>
                    <a:ext uri="{9D8B030D-6E8A-4147-A177-3AD203B41FA5}">
                      <a16:colId xmlns:a16="http://schemas.microsoft.com/office/drawing/2014/main" val="20000"/>
                    </a:ext>
                  </a:extLst>
                </a:gridCol>
                <a:gridCol w="1260692">
                  <a:extLst>
                    <a:ext uri="{9D8B030D-6E8A-4147-A177-3AD203B41FA5}">
                      <a16:colId xmlns:a16="http://schemas.microsoft.com/office/drawing/2014/main" val="20001"/>
                    </a:ext>
                  </a:extLst>
                </a:gridCol>
                <a:gridCol w="1260692">
                  <a:extLst>
                    <a:ext uri="{9D8B030D-6E8A-4147-A177-3AD203B41FA5}">
                      <a16:colId xmlns:a16="http://schemas.microsoft.com/office/drawing/2014/main" val="20002"/>
                    </a:ext>
                  </a:extLst>
                </a:gridCol>
              </a:tblGrid>
              <a:tr h="464829">
                <a:tc gridSpan="3">
                  <a:txBody>
                    <a:bodyPr/>
                    <a:lstStyle/>
                    <a:p>
                      <a:pPr algn="ctr"/>
                      <a:r>
                        <a:rPr lang="en-US" dirty="0"/>
                        <a:t>Observed</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extLst>
                  <a:ext uri="{0D108BD9-81ED-4DB2-BD59-A6C34878D82A}">
                    <a16:rowId xmlns:a16="http://schemas.microsoft.com/office/drawing/2014/main" val="1000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61055313"/>
              </p:ext>
            </p:extLst>
          </p:nvPr>
        </p:nvGraphicFramePr>
        <p:xfrm>
          <a:off x="4521895" y="3532843"/>
          <a:ext cx="3782076" cy="2569201"/>
        </p:xfrm>
        <a:graphic>
          <a:graphicData uri="http://schemas.openxmlformats.org/drawingml/2006/table">
            <a:tbl>
              <a:tblPr firstRow="1" bandRow="1">
                <a:tableStyleId>{5C22544A-7EE6-4342-B048-85BDC9FD1C3A}</a:tableStyleId>
              </a:tblPr>
              <a:tblGrid>
                <a:gridCol w="1260692">
                  <a:extLst>
                    <a:ext uri="{9D8B030D-6E8A-4147-A177-3AD203B41FA5}">
                      <a16:colId xmlns:a16="http://schemas.microsoft.com/office/drawing/2014/main" val="20000"/>
                    </a:ext>
                  </a:extLst>
                </a:gridCol>
                <a:gridCol w="1260692">
                  <a:extLst>
                    <a:ext uri="{9D8B030D-6E8A-4147-A177-3AD203B41FA5}">
                      <a16:colId xmlns:a16="http://schemas.microsoft.com/office/drawing/2014/main" val="20001"/>
                    </a:ext>
                  </a:extLst>
                </a:gridCol>
                <a:gridCol w="1260692">
                  <a:extLst>
                    <a:ext uri="{9D8B030D-6E8A-4147-A177-3AD203B41FA5}">
                      <a16:colId xmlns:a16="http://schemas.microsoft.com/office/drawing/2014/main" val="20002"/>
                    </a:ext>
                  </a:extLst>
                </a:gridCol>
              </a:tblGrid>
              <a:tr h="464829">
                <a:tc gridSpan="3">
                  <a:txBody>
                    <a:bodyPr/>
                    <a:lstStyle/>
                    <a:p>
                      <a:pPr algn="ctr"/>
                      <a:r>
                        <a:rPr lang="en-US" dirty="0"/>
                        <a:t>Expected</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107</a:t>
                      </a:r>
                    </a:p>
                  </a:txBody>
                  <a:tcPr anchor="ctr"/>
                </a:tc>
                <a:tc>
                  <a:txBody>
                    <a:bodyPr/>
                    <a:lstStyle/>
                    <a:p>
                      <a:pPr algn="ctr"/>
                      <a:r>
                        <a:rPr lang="en-US" dirty="0"/>
                        <a:t>37</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69</a:t>
                      </a:r>
                    </a:p>
                  </a:txBody>
                  <a:tcPr anchor="ctr"/>
                </a:tc>
                <a:tc>
                  <a:txBody>
                    <a:bodyPr/>
                    <a:lstStyle/>
                    <a:p>
                      <a:pPr algn="ctr"/>
                      <a:r>
                        <a:rPr lang="en-US" dirty="0"/>
                        <a:t>24</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123</a:t>
                      </a:r>
                    </a:p>
                  </a:txBody>
                  <a:tcPr anchor="ctr"/>
                </a:tc>
                <a:tc>
                  <a:txBody>
                    <a:bodyPr/>
                    <a:lstStyle/>
                    <a:p>
                      <a:pPr algn="ctr"/>
                      <a:r>
                        <a:rPr lang="en-US" dirty="0"/>
                        <a:t>42</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17</a:t>
                      </a:r>
                    </a:p>
                  </a:txBody>
                  <a:tcPr anchor="ctr"/>
                </a:tc>
                <a:tc>
                  <a:txBody>
                    <a:bodyPr/>
                    <a:lstStyle/>
                    <a:p>
                      <a:pPr algn="ctr"/>
                      <a:r>
                        <a:rPr lang="en-US" dirty="0"/>
                        <a:t>6</a:t>
                      </a:r>
                    </a:p>
                  </a:txBody>
                  <a:tcPr anchor="ctr"/>
                </a:tc>
                <a:extLst>
                  <a:ext uri="{0D108BD9-81ED-4DB2-BD59-A6C34878D82A}">
                    <a16:rowId xmlns:a16="http://schemas.microsoft.com/office/drawing/2014/main" val="10005"/>
                  </a:ext>
                </a:extLst>
              </a:tr>
            </a:tbl>
          </a:graphicData>
        </a:graphic>
      </p:graphicFrame>
      <mc:AlternateContent xmlns:mc="http://schemas.openxmlformats.org/markup-compatibility/2006" xmlns:a14="http://schemas.microsoft.com/office/drawing/2010/main">
        <mc:Choice Requires="a14">
          <p:sp>
            <p:nvSpPr>
              <p:cNvPr id="3" name="Rectangle 2"/>
              <p:cNvSpPr/>
              <p:nvPr/>
            </p:nvSpPr>
            <p:spPr>
              <a:xfrm>
                <a:off x="8986155" y="4494277"/>
                <a:ext cx="2156231"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600" i="1" smtClean="0">
                              <a:latin typeface="Cambria Math" panose="02040503050406030204" pitchFamily="18" charset="0"/>
                            </a:rPr>
                          </m:ctrlPr>
                        </m:sSupPr>
                        <m:e>
                          <m:r>
                            <a:rPr lang="en-US" sz="3600" i="1">
                              <a:latin typeface="Cambria Math" charset="0"/>
                              <a:ea typeface="Cambria Math" charset="0"/>
                              <a:cs typeface="Cambria Math" charset="0"/>
                            </a:rPr>
                            <m:t>𝜒</m:t>
                          </m:r>
                        </m:e>
                        <m:sup>
                          <m:r>
                            <a:rPr lang="en-US" sz="3600" i="1">
                              <a:latin typeface="Cambria Math" charset="0"/>
                            </a:rPr>
                            <m:t>2</m:t>
                          </m:r>
                        </m:sup>
                      </m:sSup>
                      <m:r>
                        <a:rPr lang="en-US" sz="3600" b="0" i="1" smtClean="0">
                          <a:latin typeface="Cambria Math" charset="0"/>
                        </a:rPr>
                        <m:t>=</m:t>
                      </m:r>
                      <m:r>
                        <a:rPr lang="nb-NO" sz="3600" i="1">
                          <a:latin typeface="Cambria Math" charset="0"/>
                        </a:rPr>
                        <m:t>117</m:t>
                      </m:r>
                    </m:oMath>
                  </m:oMathPara>
                </a14:m>
                <a:endParaRPr lang="en-US" sz="3600" dirty="0"/>
              </a:p>
            </p:txBody>
          </p:sp>
        </mc:Choice>
        <mc:Fallback xmlns="">
          <p:sp>
            <p:nvSpPr>
              <p:cNvPr id="3" name="Rectangle 2"/>
              <p:cNvSpPr>
                <a:spLocks noRot="1" noChangeAspect="1" noMove="1" noResize="1" noEditPoints="1" noAdjustHandles="1" noChangeArrowheads="1" noChangeShapeType="1" noTextEdit="1"/>
              </p:cNvSpPr>
              <p:nvPr/>
            </p:nvSpPr>
            <p:spPr>
              <a:xfrm>
                <a:off x="8986155" y="4494277"/>
                <a:ext cx="2156231" cy="646331"/>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777863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p:sp>
        <p:nvSpPr>
          <p:cNvPr id="5" name="TextBox 4"/>
          <p:cNvSpPr txBox="1"/>
          <p:nvPr/>
        </p:nvSpPr>
        <p:spPr>
          <a:xfrm>
            <a:off x="138769" y="985978"/>
            <a:ext cx="6150281" cy="5693866"/>
          </a:xfrm>
          <a:prstGeom prst="rect">
            <a:avLst/>
          </a:prstGeom>
          <a:noFill/>
        </p:spPr>
        <p:txBody>
          <a:bodyPr wrap="square" rtlCol="0">
            <a:spAutoFit/>
          </a:bodyPr>
          <a:lstStyle/>
          <a:p>
            <a:r>
              <a:rPr lang="en-US" sz="2800" dirty="0"/>
              <a:t>The shape of the chi square distribution depends on the degrees of freedom (</a:t>
            </a:r>
            <a:r>
              <a:rPr lang="en-US" sz="2800" dirty="0" err="1"/>
              <a:t>df</a:t>
            </a:r>
            <a:r>
              <a:rPr lang="en-US" sz="2800" dirty="0"/>
              <a:t>).</a:t>
            </a:r>
          </a:p>
          <a:p>
            <a:endParaRPr lang="en-US" sz="2800" dirty="0"/>
          </a:p>
          <a:p>
            <a:r>
              <a:rPr lang="en-US" sz="2800" dirty="0"/>
              <a:t> </a:t>
            </a:r>
            <a:r>
              <a:rPr lang="en-US" sz="2800" dirty="0" err="1"/>
              <a:t>df</a:t>
            </a:r>
            <a:r>
              <a:rPr lang="en-US" sz="2800" dirty="0"/>
              <a:t> = (no. rows </a:t>
            </a:r>
            <a:r>
              <a:rPr lang="mr-IN" sz="2800" dirty="0"/>
              <a:t>–</a:t>
            </a:r>
            <a:r>
              <a:rPr lang="en-US" sz="2800" dirty="0"/>
              <a:t> 1)(no. cols -1) </a:t>
            </a: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r>
              <a:rPr lang="en-US" sz="2800" dirty="0" err="1"/>
              <a:t>df</a:t>
            </a:r>
            <a:r>
              <a:rPr lang="en-US" sz="2800" dirty="0"/>
              <a:t> = (4</a:t>
            </a:r>
            <a:r>
              <a:rPr lang="mr-IN" sz="2800" dirty="0"/>
              <a:t>–</a:t>
            </a:r>
            <a:r>
              <a:rPr lang="en-US" sz="2800" dirty="0"/>
              <a:t> 1)(2 -1)</a:t>
            </a:r>
          </a:p>
          <a:p>
            <a:r>
              <a:rPr lang="en-US" sz="2800" dirty="0" err="1"/>
              <a:t>df</a:t>
            </a:r>
            <a:r>
              <a:rPr lang="en-US" sz="2800" dirty="0"/>
              <a:t> = 3</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9050" y="985978"/>
            <a:ext cx="2898493" cy="130695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7442" y="1033121"/>
            <a:ext cx="2357610" cy="1255652"/>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18847257"/>
              </p:ext>
            </p:extLst>
          </p:nvPr>
        </p:nvGraphicFramePr>
        <p:xfrm>
          <a:off x="228252" y="2856437"/>
          <a:ext cx="5042769" cy="2569201"/>
        </p:xfrm>
        <a:graphic>
          <a:graphicData uri="http://schemas.openxmlformats.org/drawingml/2006/table">
            <a:tbl>
              <a:tblPr firstRow="1" bandRow="1">
                <a:tableStyleId>{5C22544A-7EE6-4342-B048-85BDC9FD1C3A}</a:tableStyleId>
              </a:tblPr>
              <a:tblGrid>
                <a:gridCol w="1680923">
                  <a:extLst>
                    <a:ext uri="{9D8B030D-6E8A-4147-A177-3AD203B41FA5}">
                      <a16:colId xmlns:a16="http://schemas.microsoft.com/office/drawing/2014/main" val="20000"/>
                    </a:ext>
                  </a:extLst>
                </a:gridCol>
                <a:gridCol w="1680923">
                  <a:extLst>
                    <a:ext uri="{9D8B030D-6E8A-4147-A177-3AD203B41FA5}">
                      <a16:colId xmlns:a16="http://schemas.microsoft.com/office/drawing/2014/main" val="20001"/>
                    </a:ext>
                  </a:extLst>
                </a:gridCol>
                <a:gridCol w="1680923">
                  <a:extLst>
                    <a:ext uri="{9D8B030D-6E8A-4147-A177-3AD203B41FA5}">
                      <a16:colId xmlns:a16="http://schemas.microsoft.com/office/drawing/2014/main" val="20002"/>
                    </a:ext>
                  </a:extLst>
                </a:gridCol>
              </a:tblGrid>
              <a:tr h="464829">
                <a:tc gridSpan="3">
                  <a:txBody>
                    <a:bodyPr/>
                    <a:lstStyle/>
                    <a:p>
                      <a:pPr algn="ctr"/>
                      <a:r>
                        <a:rPr lang="en-US" dirty="0"/>
                        <a:t>Female adults on the Titanic</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extLst>
                  <a:ext uri="{0D108BD9-81ED-4DB2-BD59-A6C34878D82A}">
                    <a16:rowId xmlns:a16="http://schemas.microsoft.com/office/drawing/2014/main" val="10005"/>
                  </a:ext>
                </a:extLst>
              </a:tr>
            </a:tbl>
          </a:graphicData>
        </a:graphic>
      </p:graphicFrame>
      <p:sp>
        <p:nvSpPr>
          <p:cNvPr id="8" name="TextBox 7"/>
          <p:cNvSpPr txBox="1"/>
          <p:nvPr/>
        </p:nvSpPr>
        <p:spPr>
          <a:xfrm>
            <a:off x="7883677" y="1291615"/>
            <a:ext cx="609462" cy="369332"/>
          </a:xfrm>
          <a:prstGeom prst="rect">
            <a:avLst/>
          </a:prstGeom>
          <a:noFill/>
        </p:spPr>
        <p:txBody>
          <a:bodyPr wrap="none" rtlCol="0">
            <a:spAutoFit/>
          </a:bodyPr>
          <a:lstStyle/>
          <a:p>
            <a:r>
              <a:rPr lang="en-US"/>
              <a:t>df</a:t>
            </a:r>
            <a:r>
              <a:rPr lang="en-US" dirty="0"/>
              <a:t>=1</a:t>
            </a:r>
          </a:p>
        </p:txBody>
      </p:sp>
      <p:sp>
        <p:nvSpPr>
          <p:cNvPr id="9" name="TextBox 8"/>
          <p:cNvSpPr txBox="1"/>
          <p:nvPr/>
        </p:nvSpPr>
        <p:spPr>
          <a:xfrm>
            <a:off x="10782170" y="1270124"/>
            <a:ext cx="609462" cy="369332"/>
          </a:xfrm>
          <a:prstGeom prst="rect">
            <a:avLst/>
          </a:prstGeom>
          <a:noFill/>
        </p:spPr>
        <p:txBody>
          <a:bodyPr wrap="none" rtlCol="0">
            <a:spAutoFit/>
          </a:bodyPr>
          <a:lstStyle/>
          <a:p>
            <a:r>
              <a:rPr lang="en-US" dirty="0" err="1"/>
              <a:t>df</a:t>
            </a:r>
            <a:r>
              <a:rPr lang="en-US" dirty="0"/>
              <a:t>=3</a:t>
            </a: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65658" y="3091543"/>
            <a:ext cx="5649393" cy="3489050"/>
          </a:xfrm>
          <a:prstGeom prst="rect">
            <a:avLst/>
          </a:prstGeom>
        </p:spPr>
      </p:pic>
    </p:spTree>
    <p:extLst>
      <p:ext uri="{BB962C8B-B14F-4D97-AF65-F5344CB8AC3E}">
        <p14:creationId xmlns:p14="http://schemas.microsoft.com/office/powerpoint/2010/main" val="817631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Some other tests</a:t>
            </a:r>
          </a:p>
        </p:txBody>
      </p:sp>
      <p:sp>
        <p:nvSpPr>
          <p:cNvPr id="5" name="TextBox 4"/>
          <p:cNvSpPr txBox="1"/>
          <p:nvPr/>
        </p:nvSpPr>
        <p:spPr>
          <a:xfrm>
            <a:off x="304800" y="985978"/>
            <a:ext cx="7598230" cy="4401205"/>
          </a:xfrm>
          <a:prstGeom prst="rect">
            <a:avLst/>
          </a:prstGeom>
          <a:noFill/>
        </p:spPr>
        <p:txBody>
          <a:bodyPr wrap="square" rtlCol="0">
            <a:spAutoFit/>
          </a:bodyPr>
          <a:lstStyle/>
          <a:p>
            <a:pPr marL="457200" indent="-457200">
              <a:buFont typeface="Arial" charset="0"/>
              <a:buChar char="•"/>
            </a:pPr>
            <a:r>
              <a:rPr lang="en-US" sz="2800" dirty="0"/>
              <a:t>An odds ratio test compares the probability of something happening in two different groups: odds of cancer in smokers versus non-smokers </a:t>
            </a:r>
          </a:p>
          <a:p>
            <a:pPr marL="457200" indent="-457200">
              <a:buFont typeface="Arial" charset="0"/>
              <a:buChar char="•"/>
            </a:pPr>
            <a:endParaRPr lang="en-US" sz="2800" dirty="0"/>
          </a:p>
          <a:p>
            <a:pPr marL="457200" indent="-457200">
              <a:buFont typeface="Arial" charset="0"/>
              <a:buChar char="•"/>
            </a:pPr>
            <a:r>
              <a:rPr lang="en-US" sz="2800" dirty="0"/>
              <a:t>The Fisher’s Exact Test computes exact probabilities (much like the binomial test) for a 2x2 contingency table </a:t>
            </a:r>
          </a:p>
          <a:p>
            <a:pPr marL="457200" indent="-457200">
              <a:buFont typeface="Arial" charset="0"/>
              <a:buChar char="•"/>
            </a:pPr>
            <a:endParaRPr lang="en-US" sz="2800" dirty="0"/>
          </a:p>
          <a:p>
            <a:pPr marL="457200" indent="-457200">
              <a:buFont typeface="Arial" charset="0"/>
              <a:buChar char="•"/>
            </a:pPr>
            <a:r>
              <a:rPr lang="en-US" sz="2800" dirty="0"/>
              <a:t>A G-test of independence is basically a χ2-test with a slightly different test statistic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2786" y="2900830"/>
            <a:ext cx="2552700" cy="5715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2786" y="4409283"/>
            <a:ext cx="3124200" cy="977900"/>
          </a:xfrm>
          <a:prstGeom prst="rect">
            <a:avLst/>
          </a:prstGeom>
        </p:spPr>
      </p:pic>
    </p:spTree>
    <p:extLst>
      <p:ext uri="{BB962C8B-B14F-4D97-AF65-F5344CB8AC3E}">
        <p14:creationId xmlns:p14="http://schemas.microsoft.com/office/powerpoint/2010/main" val="17026863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For Thursday</a:t>
            </a:r>
          </a:p>
        </p:txBody>
      </p:sp>
      <p:sp>
        <p:nvSpPr>
          <p:cNvPr id="6" name="Rectangle 5"/>
          <p:cNvSpPr/>
          <p:nvPr/>
        </p:nvSpPr>
        <p:spPr>
          <a:xfrm>
            <a:off x="100208" y="1297140"/>
            <a:ext cx="11887200" cy="4031873"/>
          </a:xfrm>
          <a:prstGeom prst="rect">
            <a:avLst/>
          </a:prstGeom>
        </p:spPr>
        <p:txBody>
          <a:bodyPr wrap="square">
            <a:spAutoFit/>
          </a:bodyPr>
          <a:lstStyle/>
          <a:p>
            <a:r>
              <a:rPr lang="en-US" sz="3200" dirty="0"/>
              <a:t>Read chapter WS 6-9</a:t>
            </a:r>
          </a:p>
          <a:p>
            <a:endParaRPr lang="en-US" sz="3200" dirty="0"/>
          </a:p>
          <a:p>
            <a:r>
              <a:rPr lang="en-US" sz="3200" dirty="0"/>
              <a:t>Bring laptop to class!</a:t>
            </a:r>
          </a:p>
          <a:p>
            <a:endParaRPr lang="en-US" sz="3200" dirty="0"/>
          </a:p>
          <a:p>
            <a:r>
              <a:rPr lang="en-US" sz="3200" dirty="0"/>
              <a:t>Heath Blackmon  </a:t>
            </a:r>
          </a:p>
          <a:p>
            <a:r>
              <a:rPr lang="en-US" sz="3200" dirty="0"/>
              <a:t>BSBW 309  </a:t>
            </a:r>
          </a:p>
          <a:p>
            <a:r>
              <a:rPr lang="en-US" sz="3200" dirty="0"/>
              <a:t>coleoguy@gmail.com  </a:t>
            </a:r>
          </a:p>
          <a:p>
            <a:r>
              <a:rPr lang="en-US" sz="3200" dirty="0"/>
              <a:t>@coleoguy</a:t>
            </a:r>
          </a:p>
        </p:txBody>
      </p:sp>
    </p:spTree>
    <p:extLst>
      <p:ext uri="{BB962C8B-B14F-4D97-AF65-F5344CB8AC3E}">
        <p14:creationId xmlns:p14="http://schemas.microsoft.com/office/powerpoint/2010/main" val="771876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Some Experimental Design Considerations </a:t>
            </a:r>
          </a:p>
        </p:txBody>
      </p:sp>
      <p:sp>
        <p:nvSpPr>
          <p:cNvPr id="4" name="Rectangle 3"/>
          <p:cNvSpPr/>
          <p:nvPr/>
        </p:nvSpPr>
        <p:spPr>
          <a:xfrm>
            <a:off x="195431" y="1149294"/>
            <a:ext cx="11801138" cy="5262979"/>
          </a:xfrm>
          <a:prstGeom prst="rect">
            <a:avLst/>
          </a:prstGeom>
        </p:spPr>
        <p:txBody>
          <a:bodyPr wrap="square">
            <a:spAutoFit/>
          </a:bodyPr>
          <a:lstStyle/>
          <a:p>
            <a:r>
              <a:rPr lang="en-US" sz="2400" b="1" dirty="0"/>
              <a:t>Why do I need a control? </a:t>
            </a:r>
          </a:p>
          <a:p>
            <a:pPr lvl="1"/>
            <a:r>
              <a:rPr lang="en-US" sz="2400" dirty="0"/>
              <a:t>Hardly anything is absolute or constant </a:t>
            </a:r>
          </a:p>
          <a:p>
            <a:pPr lvl="1"/>
            <a:r>
              <a:rPr lang="en-US" sz="2400" dirty="0"/>
              <a:t>To interpret an experiment, we need to compare the experimental subjects to the correct reference group </a:t>
            </a:r>
          </a:p>
          <a:p>
            <a:pPr lvl="1"/>
            <a:endParaRPr lang="en-US" sz="2400" dirty="0"/>
          </a:p>
          <a:p>
            <a:r>
              <a:rPr lang="en-US" sz="2400" b="1" dirty="0"/>
              <a:t>What is an appropriate control? </a:t>
            </a:r>
          </a:p>
          <a:p>
            <a:pPr lvl="1"/>
            <a:r>
              <a:rPr lang="en-US" sz="2400" dirty="0"/>
              <a:t>Ideal controls are identical to the experimental population, except for the one parameter being manipulated </a:t>
            </a:r>
          </a:p>
          <a:p>
            <a:pPr lvl="1"/>
            <a:r>
              <a:rPr lang="en-US" sz="2400" dirty="0"/>
              <a:t>The control population should be similar in all other respects to the experimental population </a:t>
            </a:r>
          </a:p>
          <a:p>
            <a:pPr lvl="1"/>
            <a:r>
              <a:rPr lang="en-US" sz="2400" dirty="0"/>
              <a:t>The control population should experience sham manipulations that simulate any manipulations applied to the experimental population </a:t>
            </a:r>
          </a:p>
          <a:p>
            <a:pPr lvl="1"/>
            <a:endParaRPr lang="en-US" sz="2400" dirty="0"/>
          </a:p>
          <a:p>
            <a:r>
              <a:rPr lang="en-US" sz="2400" b="1" dirty="0"/>
              <a:t>Sometimes you might need multiple different controls. </a:t>
            </a:r>
          </a:p>
        </p:txBody>
      </p:sp>
    </p:spTree>
    <p:extLst>
      <p:ext uri="{BB962C8B-B14F-4D97-AF65-F5344CB8AC3E}">
        <p14:creationId xmlns:p14="http://schemas.microsoft.com/office/powerpoint/2010/main" val="22806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Avoiding Experimenter Bias </a:t>
            </a:r>
          </a:p>
        </p:txBody>
      </p:sp>
      <p:sp>
        <p:nvSpPr>
          <p:cNvPr id="4" name="Rectangle 3"/>
          <p:cNvSpPr/>
          <p:nvPr/>
        </p:nvSpPr>
        <p:spPr>
          <a:xfrm>
            <a:off x="195431" y="1149294"/>
            <a:ext cx="11801138" cy="3046988"/>
          </a:xfrm>
          <a:prstGeom prst="rect">
            <a:avLst/>
          </a:prstGeom>
        </p:spPr>
        <p:txBody>
          <a:bodyPr wrap="square">
            <a:spAutoFit/>
          </a:bodyPr>
          <a:lstStyle/>
          <a:p>
            <a:r>
              <a:rPr lang="en-US" sz="2400" b="1" dirty="0"/>
              <a:t>Experimenter bias is real </a:t>
            </a:r>
          </a:p>
          <a:p>
            <a:pPr lvl="1"/>
            <a:r>
              <a:rPr lang="en-US" sz="2400" dirty="0"/>
              <a:t>The results of your study can be influenced by your expectations </a:t>
            </a:r>
          </a:p>
          <a:p>
            <a:pPr lvl="1"/>
            <a:endParaRPr lang="en-US" sz="2400" dirty="0"/>
          </a:p>
          <a:p>
            <a:r>
              <a:rPr lang="en-US" sz="2400" b="1" dirty="0"/>
              <a:t>Some precautions </a:t>
            </a:r>
          </a:p>
          <a:p>
            <a:pPr lvl="1"/>
            <a:r>
              <a:rPr lang="en-US" sz="2400" dirty="0"/>
              <a:t>Randomize assignment of subjects to controls and treatments (</a:t>
            </a:r>
            <a:r>
              <a:rPr lang="en-US" sz="2400" b="1" dirty="0"/>
              <a:t>use R or </a:t>
            </a:r>
            <a:r>
              <a:rPr lang="en-US" sz="2400" b="1" dirty="0" err="1"/>
              <a:t>random.org</a:t>
            </a:r>
            <a:r>
              <a:rPr lang="en-US" sz="2400" dirty="0"/>
              <a:t>).  </a:t>
            </a:r>
          </a:p>
          <a:p>
            <a:pPr lvl="1"/>
            <a:endParaRPr lang="en-US" sz="2400" dirty="0"/>
          </a:p>
          <a:p>
            <a:pPr lvl="1"/>
            <a:r>
              <a:rPr lang="en-US" sz="2400" dirty="0"/>
              <a:t>Humans are bad at recognizing and creating randomness. </a:t>
            </a:r>
          </a:p>
          <a:p>
            <a:endParaRPr lang="en-US" sz="2400" b="1" dirty="0"/>
          </a:p>
        </p:txBody>
      </p:sp>
    </p:spTree>
    <p:extLst>
      <p:ext uri="{BB962C8B-B14F-4D97-AF65-F5344CB8AC3E}">
        <p14:creationId xmlns:p14="http://schemas.microsoft.com/office/powerpoint/2010/main" val="10947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Avoiding Experimenter Bias </a:t>
            </a:r>
          </a:p>
        </p:txBody>
      </p:sp>
      <p:sp>
        <p:nvSpPr>
          <p:cNvPr id="4" name="Rectangle 3"/>
          <p:cNvSpPr/>
          <p:nvPr/>
        </p:nvSpPr>
        <p:spPr>
          <a:xfrm>
            <a:off x="195431" y="1149294"/>
            <a:ext cx="11801138" cy="2308324"/>
          </a:xfrm>
          <a:prstGeom prst="rect">
            <a:avLst/>
          </a:prstGeom>
        </p:spPr>
        <p:txBody>
          <a:bodyPr wrap="square">
            <a:spAutoFit/>
          </a:bodyPr>
          <a:lstStyle/>
          <a:p>
            <a:r>
              <a:rPr lang="en-US" sz="2400" b="1" dirty="0"/>
              <a:t>Use a blind or double-blind experimental design </a:t>
            </a:r>
          </a:p>
          <a:p>
            <a:pPr lvl="1"/>
            <a:r>
              <a:rPr lang="en-US" sz="2400" dirty="0"/>
              <a:t>Blind: the subject doesn’t know whether it’s an experimental or control subject </a:t>
            </a:r>
          </a:p>
          <a:p>
            <a:pPr lvl="1"/>
            <a:r>
              <a:rPr lang="en-US" sz="2400" dirty="0"/>
              <a:t>Double-blind: neither the researcher nor subject know which subjects are experimental versus control</a:t>
            </a:r>
          </a:p>
          <a:p>
            <a:pPr lvl="1"/>
            <a:endParaRPr lang="en-US" sz="2400" dirty="0"/>
          </a:p>
          <a:p>
            <a:r>
              <a:rPr lang="en-US" sz="2400" b="1" dirty="0"/>
              <a:t>How can you apply this to your research? </a:t>
            </a:r>
          </a:p>
        </p:txBody>
      </p:sp>
    </p:spTree>
    <p:extLst>
      <p:ext uri="{BB962C8B-B14F-4D97-AF65-F5344CB8AC3E}">
        <p14:creationId xmlns:p14="http://schemas.microsoft.com/office/powerpoint/2010/main" val="539643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Confounding Variables </a:t>
            </a:r>
          </a:p>
        </p:txBody>
      </p:sp>
      <p:sp>
        <p:nvSpPr>
          <p:cNvPr id="4" name="Rectangle 3"/>
          <p:cNvSpPr/>
          <p:nvPr/>
        </p:nvSpPr>
        <p:spPr>
          <a:xfrm>
            <a:off x="195431" y="1149294"/>
            <a:ext cx="11801138" cy="3416320"/>
          </a:xfrm>
          <a:prstGeom prst="rect">
            <a:avLst/>
          </a:prstGeom>
        </p:spPr>
        <p:txBody>
          <a:bodyPr wrap="square">
            <a:spAutoFit/>
          </a:bodyPr>
          <a:lstStyle/>
          <a:p>
            <a:br>
              <a:rPr lang="en-US" sz="2400" dirty="0"/>
            </a:br>
            <a:endParaRPr lang="en-US" sz="2400" dirty="0"/>
          </a:p>
          <a:p>
            <a:pPr marL="457200" indent="-457200">
              <a:lnSpc>
                <a:spcPct val="150000"/>
              </a:lnSpc>
              <a:buFont typeface="+mj-lt"/>
              <a:buAutoNum type="arabicPeriod"/>
            </a:pPr>
            <a:r>
              <a:rPr lang="en-US" sz="2800" dirty="0"/>
              <a:t>A difference between groups that the experimenter fails to account for </a:t>
            </a:r>
          </a:p>
          <a:p>
            <a:pPr marL="457200" indent="-457200">
              <a:lnSpc>
                <a:spcPct val="150000"/>
              </a:lnSpc>
              <a:buFont typeface="+mj-lt"/>
              <a:buAutoNum type="arabicPeriod"/>
            </a:pPr>
            <a:r>
              <a:rPr lang="en-US" sz="2800" dirty="0"/>
              <a:t>A hidden variable that creates an apparent causal relationship that isn’t real </a:t>
            </a:r>
          </a:p>
          <a:p>
            <a:pPr marL="457200" indent="-457200">
              <a:lnSpc>
                <a:spcPct val="150000"/>
              </a:lnSpc>
              <a:buFont typeface="+mj-lt"/>
              <a:buAutoNum type="arabicPeriod"/>
            </a:pPr>
            <a:r>
              <a:rPr lang="en-US" sz="2800" b="1" dirty="0"/>
              <a:t>An experiment with confounded variables can be impossible to interpret and impossible to fix </a:t>
            </a:r>
            <a:endParaRPr lang="en-US" sz="2800" dirty="0"/>
          </a:p>
        </p:txBody>
      </p:sp>
    </p:spTree>
    <p:extLst>
      <p:ext uri="{BB962C8B-B14F-4D97-AF65-F5344CB8AC3E}">
        <p14:creationId xmlns:p14="http://schemas.microsoft.com/office/powerpoint/2010/main" val="22672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Confounding Example </a:t>
            </a:r>
          </a:p>
        </p:txBody>
      </p:sp>
      <p:sp>
        <p:nvSpPr>
          <p:cNvPr id="4" name="Rectangle 3"/>
          <p:cNvSpPr/>
          <p:nvPr/>
        </p:nvSpPr>
        <p:spPr>
          <a:xfrm>
            <a:off x="909415" y="1161821"/>
            <a:ext cx="10664635" cy="3208571"/>
          </a:xfrm>
          <a:prstGeom prst="rect">
            <a:avLst/>
          </a:prstGeom>
        </p:spPr>
        <p:txBody>
          <a:bodyPr wrap="square">
            <a:spAutoFit/>
          </a:bodyPr>
          <a:lstStyle/>
          <a:p>
            <a:r>
              <a:rPr lang="en-US" sz="3200" b="1" dirty="0"/>
              <a:t>Study type			</a:t>
            </a:r>
          </a:p>
          <a:p>
            <a:endParaRPr lang="en-US" sz="1050" dirty="0"/>
          </a:p>
          <a:p>
            <a:r>
              <a:rPr lang="en-US" sz="3200" dirty="0"/>
              <a:t>Gene expression level		</a:t>
            </a:r>
          </a:p>
          <a:p>
            <a:r>
              <a:rPr lang="en-US" sz="3200" dirty="0"/>
              <a:t>Diversification		</a:t>
            </a:r>
          </a:p>
          <a:p>
            <a:r>
              <a:rPr lang="en-US" sz="3200" dirty="0"/>
              <a:t>Lung cancer and coffee</a:t>
            </a:r>
          </a:p>
          <a:p>
            <a:r>
              <a:rPr lang="en-US" sz="3200" dirty="0"/>
              <a:t>Behavior</a:t>
            </a:r>
          </a:p>
          <a:p>
            <a:r>
              <a:rPr lang="en-US" sz="3200" dirty="0"/>
              <a:t>Effective population size</a:t>
            </a:r>
            <a:endParaRPr lang="en-US" sz="2400" dirty="0"/>
          </a:p>
        </p:txBody>
      </p:sp>
      <p:sp>
        <p:nvSpPr>
          <p:cNvPr id="3" name="Rectangle 2"/>
          <p:cNvSpPr/>
          <p:nvPr/>
        </p:nvSpPr>
        <p:spPr>
          <a:xfrm>
            <a:off x="5988627" y="1161821"/>
            <a:ext cx="6096000" cy="3208571"/>
          </a:xfrm>
          <a:prstGeom prst="rect">
            <a:avLst/>
          </a:prstGeom>
        </p:spPr>
        <p:txBody>
          <a:bodyPr>
            <a:spAutoFit/>
          </a:bodyPr>
          <a:lstStyle/>
          <a:p>
            <a:r>
              <a:rPr lang="en-US" sz="3200" b="1" dirty="0"/>
              <a:t>Confounding variable</a:t>
            </a:r>
          </a:p>
          <a:p>
            <a:endParaRPr lang="en-US" sz="1050" b="1" dirty="0"/>
          </a:p>
          <a:p>
            <a:r>
              <a:rPr lang="en-US" sz="3200" dirty="0"/>
              <a:t>recent gene duplication</a:t>
            </a:r>
          </a:p>
          <a:p>
            <a:r>
              <a:rPr lang="en-US" sz="3200" dirty="0"/>
              <a:t>unobserved traits</a:t>
            </a:r>
          </a:p>
          <a:p>
            <a:r>
              <a:rPr lang="en-US" sz="3200" dirty="0"/>
              <a:t>coffee smoking correlation</a:t>
            </a:r>
          </a:p>
          <a:p>
            <a:r>
              <a:rPr lang="en-US" sz="3200" dirty="0"/>
              <a:t>maternal effects</a:t>
            </a:r>
          </a:p>
          <a:p>
            <a:r>
              <a:rPr lang="en-US" sz="3200" dirty="0"/>
              <a:t>breeding system</a:t>
            </a:r>
          </a:p>
        </p:txBody>
      </p:sp>
    </p:spTree>
    <p:extLst>
      <p:ext uri="{BB962C8B-B14F-4D97-AF65-F5344CB8AC3E}">
        <p14:creationId xmlns:p14="http://schemas.microsoft.com/office/powerpoint/2010/main" val="1383271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Redesign the procedure</a:t>
            </a:r>
          </a:p>
        </p:txBody>
      </p:sp>
      <p:sp>
        <p:nvSpPr>
          <p:cNvPr id="4" name="Rectangle 3"/>
          <p:cNvSpPr/>
          <p:nvPr/>
        </p:nvSpPr>
        <p:spPr>
          <a:xfrm>
            <a:off x="237995" y="1161821"/>
            <a:ext cx="7422553" cy="5386090"/>
          </a:xfrm>
          <a:prstGeom prst="rect">
            <a:avLst/>
          </a:prstGeom>
        </p:spPr>
        <p:txBody>
          <a:bodyPr wrap="square">
            <a:spAutoFit/>
          </a:bodyPr>
          <a:lstStyle/>
          <a:p>
            <a:pPr marL="457200" indent="-457200">
              <a:buFont typeface="Arial" charset="0"/>
              <a:buChar char="•"/>
            </a:pPr>
            <a:r>
              <a:rPr lang="en-US" sz="3200" b="1" dirty="0"/>
              <a:t>Collect 750 beetles from a population cage.</a:t>
            </a:r>
          </a:p>
          <a:p>
            <a:pPr marL="457200" indent="-457200">
              <a:buFont typeface="Arial" charset="0"/>
              <a:buChar char="•"/>
            </a:pPr>
            <a:r>
              <a:rPr lang="en-US" sz="3200" b="1" dirty="0"/>
              <a:t>Create 30 new vials with 25 beetles each.</a:t>
            </a:r>
          </a:p>
          <a:p>
            <a:pPr marL="457200" indent="-457200">
              <a:buFont typeface="Arial" charset="0"/>
              <a:buChar char="•"/>
            </a:pPr>
            <a:r>
              <a:rPr lang="en-US" sz="3200" b="1" dirty="0"/>
              <a:t>Make the first 15 of these control vials and use food media A.</a:t>
            </a:r>
          </a:p>
          <a:p>
            <a:pPr marL="457200" indent="-457200">
              <a:buFont typeface="Arial" charset="0"/>
              <a:buChar char="•"/>
            </a:pPr>
            <a:r>
              <a:rPr lang="en-US" sz="3200" b="1" dirty="0"/>
              <a:t>Make the next 15 of these experiment vials and use food media B.</a:t>
            </a:r>
          </a:p>
          <a:p>
            <a:pPr marL="457200" indent="-457200">
              <a:buFont typeface="Arial" charset="0"/>
              <a:buChar char="•"/>
            </a:pPr>
            <a:r>
              <a:rPr lang="en-US" sz="3200" b="1" dirty="0"/>
              <a:t>Place in a rack as shown and place in the incubator.</a:t>
            </a:r>
            <a:endParaRPr lang="en-US" sz="3200" dirty="0"/>
          </a:p>
          <a:p>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7667" y="1544188"/>
            <a:ext cx="1782387" cy="4734298"/>
          </a:xfrm>
          <a:prstGeom prst="rect">
            <a:avLst/>
          </a:prstGeom>
        </p:spPr>
      </p:pic>
      <p:sp>
        <p:nvSpPr>
          <p:cNvPr id="5" name="Rectangle 4"/>
          <p:cNvSpPr/>
          <p:nvPr/>
        </p:nvSpPr>
        <p:spPr>
          <a:xfrm rot="5400000">
            <a:off x="8145071" y="1490064"/>
            <a:ext cx="2701794" cy="1894994"/>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597668" y="1038427"/>
            <a:ext cx="1782386" cy="584775"/>
          </a:xfrm>
          <a:prstGeom prst="rect">
            <a:avLst/>
          </a:prstGeom>
          <a:noFill/>
        </p:spPr>
        <p:txBody>
          <a:bodyPr wrap="square" rtlCol="0">
            <a:spAutoFit/>
          </a:bodyPr>
          <a:lstStyle/>
          <a:p>
            <a:pPr algn="ctr"/>
            <a:r>
              <a:rPr lang="en-US" sz="3200"/>
              <a:t>Media A</a:t>
            </a:r>
          </a:p>
        </p:txBody>
      </p:sp>
      <p:sp>
        <p:nvSpPr>
          <p:cNvPr id="7" name="Rectangle 6"/>
          <p:cNvSpPr/>
          <p:nvPr/>
        </p:nvSpPr>
        <p:spPr>
          <a:xfrm rot="5400000">
            <a:off x="8051662" y="4288512"/>
            <a:ext cx="2895101" cy="1894994"/>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597667" y="6179661"/>
            <a:ext cx="1782387" cy="584775"/>
          </a:xfrm>
          <a:prstGeom prst="rect">
            <a:avLst/>
          </a:prstGeom>
          <a:noFill/>
        </p:spPr>
        <p:txBody>
          <a:bodyPr wrap="square" rtlCol="0">
            <a:spAutoFit/>
          </a:bodyPr>
          <a:lstStyle/>
          <a:p>
            <a:pPr algn="ctr"/>
            <a:r>
              <a:rPr lang="en-US" sz="3200" dirty="0"/>
              <a:t>Media B</a:t>
            </a:r>
          </a:p>
        </p:txBody>
      </p:sp>
    </p:spTree>
    <p:extLst>
      <p:ext uri="{BB962C8B-B14F-4D97-AF65-F5344CB8AC3E}">
        <p14:creationId xmlns:p14="http://schemas.microsoft.com/office/powerpoint/2010/main" val="316653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8803</TotalTime>
  <Words>2357</Words>
  <Application>Microsoft Macintosh PowerPoint</Application>
  <PresentationFormat>Widescreen</PresentationFormat>
  <Paragraphs>425</Paragraphs>
  <Slides>39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Andale Mono</vt:lpstr>
      <vt:lpstr>Arial</vt:lpstr>
      <vt:lpstr>Calibri</vt:lpstr>
      <vt:lpstr>Calibri Light</vt:lpstr>
      <vt:lpstr>Cambria Math</vt:lpstr>
      <vt:lpstr>Mangal</vt:lpstr>
      <vt:lpstr>Office Theme</vt:lpstr>
      <vt:lpstr>Hypothesis Testing Biology 683  Lecture 4   Heath Blackmon</vt:lpstr>
      <vt:lpstr>Last week</vt:lpstr>
      <vt:lpstr>Today</vt:lpstr>
      <vt:lpstr>Some Experimental Design Considerations </vt:lpstr>
      <vt:lpstr>Avoiding Experimenter Bias </vt:lpstr>
      <vt:lpstr>Avoiding Experimenter Bias </vt:lpstr>
      <vt:lpstr>Confounding Variables </vt:lpstr>
      <vt:lpstr>Confounding Example </vt:lpstr>
      <vt:lpstr>Redesign the procedure</vt:lpstr>
      <vt:lpstr>Pseudoreplication </vt:lpstr>
      <vt:lpstr>Biological and Technical Replicates </vt:lpstr>
      <vt:lpstr>Which kind of replication</vt:lpstr>
      <vt:lpstr>Best Practices </vt:lpstr>
      <vt:lpstr>Everything I do is an Experiment </vt:lpstr>
      <vt:lpstr>The Null Hypothesis </vt:lpstr>
      <vt:lpstr>Examples of Null Hypotheses </vt:lpstr>
      <vt:lpstr>Rejecting the Null </vt:lpstr>
      <vt:lpstr>Type I versus Type II Error</vt:lpstr>
      <vt:lpstr>Analyzing Proportions </vt:lpstr>
      <vt:lpstr>Analyzing Proportions </vt:lpstr>
      <vt:lpstr>Binomial Test </vt:lpstr>
      <vt:lpstr>Binomial Test </vt:lpstr>
      <vt:lpstr>Binomial Test </vt:lpstr>
      <vt:lpstr>Binomial Test </vt:lpstr>
      <vt:lpstr>Binomial Test </vt:lpstr>
      <vt:lpstr>Binomial Test </vt:lpstr>
      <vt:lpstr>Binomial Test </vt:lpstr>
      <vt:lpstr>Binomial Test </vt:lpstr>
      <vt:lpstr>Binomial Test </vt:lpstr>
      <vt:lpstr>Reporting the Results </vt:lpstr>
      <vt:lpstr>χ^2  Test</vt:lpstr>
      <vt:lpstr>χ^2  Test</vt:lpstr>
      <vt:lpstr>χ^2  Test</vt:lpstr>
      <vt:lpstr>χ^2  Test</vt:lpstr>
      <vt:lpstr>χ^2  Test</vt:lpstr>
      <vt:lpstr>χ^2  Test</vt:lpstr>
      <vt:lpstr>χ^2  Test</vt:lpstr>
      <vt:lpstr>Some other tests</vt:lpstr>
      <vt:lpstr>For Thursday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Bayes Theorem Biology 683  Lecture 3   Heath Blackmon</dc:title>
  <dc:creator>Heath Blackmon</dc:creator>
  <cp:lastModifiedBy>Heath Blackmon</cp:lastModifiedBy>
  <cp:revision>54</cp:revision>
  <cp:lastPrinted>2020-02-04T16:15:38Z</cp:lastPrinted>
  <dcterms:created xsi:type="dcterms:W3CDTF">2018-01-03T17:15:04Z</dcterms:created>
  <dcterms:modified xsi:type="dcterms:W3CDTF">2020-02-05T01:09:02Z</dcterms:modified>
</cp:coreProperties>
</file>