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snapToObjects="1">
      <p:cViewPr varScale="1">
        <p:scale>
          <a:sx n="109" d="100"/>
          <a:sy n="109" d="100"/>
        </p:scale>
        <p:origin x="216"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E3DD-B9EF-9D44-8639-50EC9B8FAC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1C703-9B97-E84E-9826-1FF6FDC8C6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758CF2-EFF9-624B-A4D6-711480DDA582}"/>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5" name="Footer Placeholder 4">
            <a:extLst>
              <a:ext uri="{FF2B5EF4-FFF2-40B4-BE49-F238E27FC236}">
                <a16:creationId xmlns:a16="http://schemas.microsoft.com/office/drawing/2014/main" id="{F6B7914B-B6F6-704E-89F1-38F458ECE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F4C91E-35DC-D845-B7FB-CE19BD388FA9}"/>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72189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B3B14-283F-E841-829F-AC374E5C9A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C02D4-E327-2B46-B6F1-A6E2BF09E60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31633-3887-9841-B6CE-D7E93ACF57F1}"/>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5" name="Footer Placeholder 4">
            <a:extLst>
              <a:ext uri="{FF2B5EF4-FFF2-40B4-BE49-F238E27FC236}">
                <a16:creationId xmlns:a16="http://schemas.microsoft.com/office/drawing/2014/main" id="{AA069704-9D62-FC42-9413-715844E815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400D1-27BF-754C-8EC7-688879B4D304}"/>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2587884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4B2E34-EF7D-5E46-B14F-A96CA508A4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330D2F-3629-0845-B43D-34C72395A1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C2D75-15D3-1940-8795-AD40ED690A86}"/>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5" name="Footer Placeholder 4">
            <a:extLst>
              <a:ext uri="{FF2B5EF4-FFF2-40B4-BE49-F238E27FC236}">
                <a16:creationId xmlns:a16="http://schemas.microsoft.com/office/drawing/2014/main" id="{84063CAE-4982-064F-BA61-27BA388F3D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3273B-E934-D944-996E-67C9E8B268A4}"/>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105334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8B006-BDA7-9141-B11B-89B0DBB49A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9FFD7A-824F-B04A-ADCF-E83BB10A762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053D2-B1C8-6D44-916D-FA9D76D22891}"/>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5" name="Footer Placeholder 4">
            <a:extLst>
              <a:ext uri="{FF2B5EF4-FFF2-40B4-BE49-F238E27FC236}">
                <a16:creationId xmlns:a16="http://schemas.microsoft.com/office/drawing/2014/main" id="{036644F9-5CB2-E748-A974-3D54096F7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1F519-C86E-D04E-A643-427D20219A4D}"/>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3761738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7422-8FB2-8F41-95B0-EC6FA46D5C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50163A-615D-0643-A5B5-67F643370D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6183EC9-239C-4548-9332-12CB933A0C27}"/>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5" name="Footer Placeholder 4">
            <a:extLst>
              <a:ext uri="{FF2B5EF4-FFF2-40B4-BE49-F238E27FC236}">
                <a16:creationId xmlns:a16="http://schemas.microsoft.com/office/drawing/2014/main" id="{A4A47C4F-AD13-1846-AF7F-4DB9CCA0E1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745E6-7360-D642-86DC-ABA8A96FD29D}"/>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357153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B2E7-DBC1-D94E-BFC8-6E074C98D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970B20-07B1-FE47-BEFD-B3413169C0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7520D7-1C20-4548-8AC9-D9117272D9B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B80CF3-531C-E949-A404-DAC0477F9F2B}"/>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6" name="Footer Placeholder 5">
            <a:extLst>
              <a:ext uri="{FF2B5EF4-FFF2-40B4-BE49-F238E27FC236}">
                <a16:creationId xmlns:a16="http://schemas.microsoft.com/office/drawing/2014/main" id="{890842F5-893D-1E4E-B7DC-38C1A6050B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9F2F11-EE98-4D49-8A7D-C33FC736647B}"/>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3614680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9ED4-5BB6-DA4C-9F9B-513F0C3CA6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D86838-7FDE-F04B-9CB8-D2A72BBCF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12CF0D-00FF-C044-AB4C-863CD897409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14EB4A-1087-5944-BCCC-137673BF00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4439F46-F637-6E42-A1D8-1C97AC005FD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A7EFF8-FCB0-2545-9D0F-1C9FC11633A6}"/>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8" name="Footer Placeholder 7">
            <a:extLst>
              <a:ext uri="{FF2B5EF4-FFF2-40B4-BE49-F238E27FC236}">
                <a16:creationId xmlns:a16="http://schemas.microsoft.com/office/drawing/2014/main" id="{B64C08F0-FE1B-C144-8219-315C6E7B69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89C392-02FE-E541-AB6C-CD9A728A0AEA}"/>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351913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E3D2E-0B9D-724F-A2D6-86DC97AE6D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8B5C4E-C278-A64D-A637-9A49CE83069C}"/>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4" name="Footer Placeholder 3">
            <a:extLst>
              <a:ext uri="{FF2B5EF4-FFF2-40B4-BE49-F238E27FC236}">
                <a16:creationId xmlns:a16="http://schemas.microsoft.com/office/drawing/2014/main" id="{2C0A6B18-2C4B-3E4A-8FE7-C4453F25AC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E1E0B6-D23A-464B-93FA-9F531B4AAF35}"/>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223180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345D5-4373-5A46-ABB5-E462FCB58E3B}"/>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3" name="Footer Placeholder 2">
            <a:extLst>
              <a:ext uri="{FF2B5EF4-FFF2-40B4-BE49-F238E27FC236}">
                <a16:creationId xmlns:a16="http://schemas.microsoft.com/office/drawing/2014/main" id="{87145966-8571-F742-B13D-72FE33B875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976AB0-4BA2-6842-8C7A-036AB1BD0BE6}"/>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3279635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EF52-5E9A-C745-B11A-42BB5E49E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FA843D-A61C-784D-AA8C-920843930B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BB591F-F52E-0E42-A7D0-B5108283D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948A5C0-BED3-B348-A98A-7DBA5795529D}"/>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6" name="Footer Placeholder 5">
            <a:extLst>
              <a:ext uri="{FF2B5EF4-FFF2-40B4-BE49-F238E27FC236}">
                <a16:creationId xmlns:a16="http://schemas.microsoft.com/office/drawing/2014/main" id="{49EB12E5-1620-BF43-9B8F-0C723E211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B8E88B-546F-8340-A347-C933E4DA2DB2}"/>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32082914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1371-E3CE-D840-A606-32200A654A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D4021A-5752-1447-B944-09D47120D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AB1952-6B9C-5F48-B7BE-E4AFD347D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EC971B-6AFB-BB46-B280-645E6A19E9D9}"/>
              </a:ext>
            </a:extLst>
          </p:cNvPr>
          <p:cNvSpPr>
            <a:spLocks noGrp="1"/>
          </p:cNvSpPr>
          <p:nvPr>
            <p:ph type="dt" sz="half" idx="10"/>
          </p:nvPr>
        </p:nvSpPr>
        <p:spPr/>
        <p:txBody>
          <a:bodyPr/>
          <a:lstStyle/>
          <a:p>
            <a:fld id="{9EA8CC72-6A99-1041-8C6A-055DABC3E65C}" type="datetimeFigureOut">
              <a:rPr lang="en-US" smtClean="0"/>
              <a:t>2/6/20</a:t>
            </a:fld>
            <a:endParaRPr lang="en-US"/>
          </a:p>
        </p:txBody>
      </p:sp>
      <p:sp>
        <p:nvSpPr>
          <p:cNvPr id="6" name="Footer Placeholder 5">
            <a:extLst>
              <a:ext uri="{FF2B5EF4-FFF2-40B4-BE49-F238E27FC236}">
                <a16:creationId xmlns:a16="http://schemas.microsoft.com/office/drawing/2014/main" id="{D32AC53C-2C3B-7546-831D-3EEC6BF17C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24092E-659F-B941-A356-4D82CFA8C46D}"/>
              </a:ext>
            </a:extLst>
          </p:cNvPr>
          <p:cNvSpPr>
            <a:spLocks noGrp="1"/>
          </p:cNvSpPr>
          <p:nvPr>
            <p:ph type="sldNum" sz="quarter" idx="12"/>
          </p:nvPr>
        </p:nvSpPr>
        <p:spPr/>
        <p:txBody>
          <a:bodyPr/>
          <a:lstStyle/>
          <a:p>
            <a:fld id="{F01E046A-A1EF-EC45-8CF5-980156E5CC48}" type="slidenum">
              <a:rPr lang="en-US" smtClean="0"/>
              <a:t>‹#›</a:t>
            </a:fld>
            <a:endParaRPr lang="en-US"/>
          </a:p>
        </p:txBody>
      </p:sp>
    </p:spTree>
    <p:extLst>
      <p:ext uri="{BB962C8B-B14F-4D97-AF65-F5344CB8AC3E}">
        <p14:creationId xmlns:p14="http://schemas.microsoft.com/office/powerpoint/2010/main" val="2108750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D58706-65F4-1B41-984A-9A0EE1F2E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12886B-5F72-7F4C-88B8-BDC96F592D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C30B32-BF50-2949-9140-F5456C41E0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A8CC72-6A99-1041-8C6A-055DABC3E65C}" type="datetimeFigureOut">
              <a:rPr lang="en-US" smtClean="0"/>
              <a:t>2/6/20</a:t>
            </a:fld>
            <a:endParaRPr lang="en-US"/>
          </a:p>
        </p:txBody>
      </p:sp>
      <p:sp>
        <p:nvSpPr>
          <p:cNvPr id="5" name="Footer Placeholder 4">
            <a:extLst>
              <a:ext uri="{FF2B5EF4-FFF2-40B4-BE49-F238E27FC236}">
                <a16:creationId xmlns:a16="http://schemas.microsoft.com/office/drawing/2014/main" id="{7D230A9D-4F8A-ED47-8799-917E1EB656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56EDB1-7BEB-4343-B4C7-FE6079247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1E046A-A1EF-EC45-8CF5-980156E5CC48}" type="slidenum">
              <a:rPr lang="en-US" smtClean="0"/>
              <a:t>‹#›</a:t>
            </a:fld>
            <a:endParaRPr lang="en-US"/>
          </a:p>
        </p:txBody>
      </p:sp>
    </p:spTree>
    <p:extLst>
      <p:ext uri="{BB962C8B-B14F-4D97-AF65-F5344CB8AC3E}">
        <p14:creationId xmlns:p14="http://schemas.microsoft.com/office/powerpoint/2010/main" val="2349245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5151026-3AD8-B643-9FAA-2B318B0BB6E4}"/>
              </a:ext>
            </a:extLst>
          </p:cNvPr>
          <p:cNvSpPr>
            <a:spLocks noGrp="1"/>
          </p:cNvSpPr>
          <p:nvPr>
            <p:ph type="subTitle" idx="1"/>
          </p:nvPr>
        </p:nvSpPr>
        <p:spPr>
          <a:xfrm>
            <a:off x="1477108" y="2722808"/>
            <a:ext cx="9144000" cy="1655762"/>
          </a:xfrm>
        </p:spPr>
        <p:txBody>
          <a:bodyPr>
            <a:normAutofit/>
          </a:bodyPr>
          <a:lstStyle/>
          <a:p>
            <a:r>
              <a:rPr lang="en-US" sz="3200" dirty="0"/>
              <a:t>Probabilities, proportions, and hypothesis testing</a:t>
            </a:r>
          </a:p>
        </p:txBody>
      </p:sp>
    </p:spTree>
    <p:extLst>
      <p:ext uri="{BB962C8B-B14F-4D97-AF65-F5344CB8AC3E}">
        <p14:creationId xmlns:p14="http://schemas.microsoft.com/office/powerpoint/2010/main" val="10927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ADF3EB-865C-E541-B12A-B0461073A681}"/>
              </a:ext>
            </a:extLst>
          </p:cNvPr>
          <p:cNvSpPr txBox="1"/>
          <p:nvPr/>
        </p:nvSpPr>
        <p:spPr>
          <a:xfrm>
            <a:off x="252536" y="199293"/>
            <a:ext cx="11622941" cy="6617196"/>
          </a:xfrm>
          <a:prstGeom prst="rect">
            <a:avLst/>
          </a:prstGeom>
          <a:noFill/>
        </p:spPr>
        <p:txBody>
          <a:bodyPr wrap="square" rtlCol="0">
            <a:spAutoFit/>
          </a:bodyPr>
          <a:lstStyle/>
          <a:p>
            <a:r>
              <a:rPr lang="en-US" sz="1400" b="1" dirty="0"/>
              <a:t>Chapter 7 number 24</a:t>
            </a:r>
          </a:p>
          <a:p>
            <a:r>
              <a:rPr lang="en-US" sz="1400" dirty="0"/>
              <a:t>Each member of a large genetics class grows 12 pea plans from an independent pea family.  Each family is expect to have 3/4 plants with smooth peas and 1/4 plants with wrinkled peas.</a:t>
            </a:r>
          </a:p>
          <a:p>
            <a:r>
              <a:rPr lang="en-US" sz="1400" b="1" dirty="0"/>
              <a:t>A</a:t>
            </a:r>
            <a:r>
              <a:rPr lang="en-US" sz="1400" dirty="0"/>
              <a:t> On average, how many wrinkled pea plants will a student see in her 12 plants?</a:t>
            </a:r>
          </a:p>
          <a:p>
            <a:r>
              <a:rPr lang="en-US" sz="1400" b="1" dirty="0"/>
              <a:t>B</a:t>
            </a:r>
            <a:r>
              <a:rPr lang="en-US" sz="1400" dirty="0"/>
              <a:t> What is the standard deviation of the proportion of wrinkled pea plants per a student (see page 189)?</a:t>
            </a:r>
          </a:p>
          <a:p>
            <a:r>
              <a:rPr lang="en-US" sz="1400" b="1" dirty="0"/>
              <a:t>C</a:t>
            </a:r>
            <a:r>
              <a:rPr lang="en-US" sz="1400" dirty="0"/>
              <a:t> What is the variance in the proportion of wrinkled pea plants per a student?</a:t>
            </a:r>
          </a:p>
          <a:p>
            <a:r>
              <a:rPr lang="en-US" sz="1400" b="1" dirty="0"/>
              <a:t>D</a:t>
            </a:r>
            <a:r>
              <a:rPr lang="en-US" sz="1400" dirty="0"/>
              <a:t> Predict the proportion of students that saw exactly two wrinkled pea plants in their sample.</a:t>
            </a:r>
          </a:p>
          <a:p>
            <a:endParaRPr lang="en-US" sz="1400" dirty="0"/>
          </a:p>
          <a:p>
            <a:r>
              <a:rPr lang="en-US" sz="1400" b="1" dirty="0"/>
              <a:t>Chapter 8 number 14</a:t>
            </a:r>
          </a:p>
          <a:p>
            <a:r>
              <a:rPr lang="en-US" sz="1400" dirty="0"/>
              <a:t>Testing the effect of window angle on bird impact deaths. Treatments were vertical, 20, or 40 degrees off vertical.  During the experiment 30, 15, and 8 birds were killed by each type of window respectively</a:t>
            </a:r>
          </a:p>
          <a:p>
            <a:r>
              <a:rPr lang="en-US" sz="1400" b="1" dirty="0"/>
              <a:t>A </a:t>
            </a:r>
            <a:r>
              <a:rPr lang="en-US" sz="1400" dirty="0"/>
              <a:t>Clearly state a null and alternative hypothesis</a:t>
            </a:r>
          </a:p>
          <a:p>
            <a:r>
              <a:rPr lang="en-US" sz="1400" b="1" dirty="0"/>
              <a:t>B </a:t>
            </a:r>
            <a:r>
              <a:rPr lang="en-US" sz="1400" dirty="0"/>
              <a:t>What proportion of deaths were in vertical windows</a:t>
            </a:r>
          </a:p>
          <a:p>
            <a:r>
              <a:rPr lang="en-US" sz="1400" b="1" dirty="0"/>
              <a:t>C </a:t>
            </a:r>
            <a:r>
              <a:rPr lang="en-US" sz="1400" dirty="0"/>
              <a:t>What statistical test could you use to test the null?</a:t>
            </a:r>
          </a:p>
          <a:p>
            <a:r>
              <a:rPr lang="en-US" sz="1400" b="1" dirty="0"/>
              <a:t>D </a:t>
            </a:r>
            <a:r>
              <a:rPr lang="en-US" sz="1400" dirty="0"/>
              <a:t>Is there evidence that window angle affects the mortality rate of birds?</a:t>
            </a:r>
          </a:p>
          <a:p>
            <a:endParaRPr lang="en-US" sz="1400" dirty="0"/>
          </a:p>
          <a:p>
            <a:r>
              <a:rPr lang="en-US" sz="1400" b="1" dirty="0"/>
              <a:t>Chapter 9 number 24</a:t>
            </a:r>
          </a:p>
          <a:p>
            <a:r>
              <a:rPr lang="en-US" sz="1400" dirty="0"/>
              <a:t>32 of 50 French Drosophila are sterile at high temperature.</a:t>
            </a:r>
          </a:p>
          <a:p>
            <a:r>
              <a:rPr lang="en-US" sz="1400" dirty="0"/>
              <a:t>20 of 50 Indian Drosophila are sterile at high temperature.</a:t>
            </a:r>
          </a:p>
          <a:p>
            <a:r>
              <a:rPr lang="en-US" sz="1400" b="1" dirty="0"/>
              <a:t>A</a:t>
            </a:r>
            <a:r>
              <a:rPr lang="en-US" sz="1400" dirty="0"/>
              <a:t> Is this observational or experimental</a:t>
            </a:r>
            <a:r>
              <a:rPr lang="en-US" sz="1400"/>
              <a:t>? </a:t>
            </a:r>
          </a:p>
          <a:p>
            <a:r>
              <a:rPr lang="en-US" sz="1400" b="1"/>
              <a:t>B</a:t>
            </a:r>
            <a:r>
              <a:rPr lang="en-US" sz="1400"/>
              <a:t> </a:t>
            </a:r>
            <a:r>
              <a:rPr lang="en-US" sz="1400" dirty="0"/>
              <a:t>Make either a bar or mosaic plot of this data and give a one sentence description of what the figure suggests</a:t>
            </a:r>
          </a:p>
          <a:p>
            <a:r>
              <a:rPr lang="en-US" sz="1400" b="1" dirty="0"/>
              <a:t>C</a:t>
            </a:r>
            <a:r>
              <a:rPr lang="en-US" sz="1400" dirty="0"/>
              <a:t> Is there evidence that the flies from these two locations are significantly different?</a:t>
            </a:r>
          </a:p>
          <a:p>
            <a:r>
              <a:rPr lang="en-US" sz="1400" b="1" dirty="0"/>
              <a:t>D</a:t>
            </a:r>
            <a:r>
              <a:rPr lang="en-US" sz="1400" dirty="0"/>
              <a:t> Calculate the relative risk of sterility in drosophila from India to France. Include the 95% confidence interval. Formula is on 256.</a:t>
            </a:r>
          </a:p>
          <a:p>
            <a:endParaRPr lang="en-US" sz="1400" dirty="0"/>
          </a:p>
          <a:p>
            <a:endParaRPr lang="en-US" sz="1400" dirty="0"/>
          </a:p>
          <a:p>
            <a:r>
              <a:rPr lang="en-US" sz="1400" b="1" dirty="0"/>
              <a:t>Chapter 9 number 27</a:t>
            </a:r>
          </a:p>
          <a:p>
            <a:r>
              <a:rPr lang="en-US" sz="1400" dirty="0"/>
              <a:t>Two groups of older women were compared 132 had recently lost a spouse of these 28 had marked decline in health, 47 had moderate health decline and 57 had no health deterioration. The control group 98 women who had no recently lost spouse had 7, 31, and 60 in each of the respective categories. Is the pattern of health deterioration different in the two groups?</a:t>
            </a:r>
          </a:p>
          <a:p>
            <a:endParaRPr lang="en-US" dirty="0"/>
          </a:p>
        </p:txBody>
      </p:sp>
    </p:spTree>
    <p:extLst>
      <p:ext uri="{BB962C8B-B14F-4D97-AF65-F5344CB8AC3E}">
        <p14:creationId xmlns:p14="http://schemas.microsoft.com/office/powerpoint/2010/main" val="2916894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377</Words>
  <Application>Microsoft Macintosh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Heath Blackmon</dc:creator>
  <cp:lastModifiedBy>Heath Blackmon</cp:lastModifiedBy>
  <cp:revision>2</cp:revision>
  <cp:lastPrinted>2020-02-06T17:32:47Z</cp:lastPrinted>
  <dcterms:created xsi:type="dcterms:W3CDTF">2020-02-06T17:16:51Z</dcterms:created>
  <dcterms:modified xsi:type="dcterms:W3CDTF">2020-02-06T18:49:12Z</dcterms:modified>
</cp:coreProperties>
</file>