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8" r:id="rId4"/>
    <p:sldId id="284" r:id="rId5"/>
    <p:sldId id="259" r:id="rId6"/>
    <p:sldId id="277" r:id="rId7"/>
    <p:sldId id="279" r:id="rId8"/>
    <p:sldId id="280" r:id="rId9"/>
    <p:sldId id="281" r:id="rId10"/>
    <p:sldId id="282" r:id="rId11"/>
    <p:sldId id="285" r:id="rId12"/>
    <p:sldId id="286" r:id="rId13"/>
    <p:sldId id="289" r:id="rId14"/>
    <p:sldId id="290" r:id="rId15"/>
    <p:sldId id="291" r:id="rId16"/>
    <p:sldId id="288" r:id="rId17"/>
    <p:sldId id="28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94"/>
    <p:restoredTop sz="93593"/>
  </p:normalViewPr>
  <p:slideViewPr>
    <p:cSldViewPr snapToGrid="0" snapToObjects="1">
      <p:cViewPr varScale="1">
        <p:scale>
          <a:sx n="59" d="100"/>
          <a:sy n="59" d="100"/>
        </p:scale>
        <p:origin x="19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54960-2FD2-2C48-A350-FA80853967F8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8265-9EB9-8B41-AC39-306DE965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/>
              <a:t/>
            </a:r>
            <a:br>
              <a:rPr lang="en-US" sz="4900" dirty="0"/>
            </a:br>
            <a:r>
              <a:rPr lang="en-US" sz="6700" dirty="0" smtClean="0"/>
              <a:t>Dimensionality Reduction</a:t>
            </a:r>
            <a:br>
              <a:rPr lang="en-US" sz="6700" dirty="0" smtClean="0"/>
            </a:br>
            <a:r>
              <a:rPr lang="en-US" sz="4900" dirty="0" smtClean="0"/>
              <a:t>Principal component analysis</a:t>
            </a:r>
            <a:r>
              <a:rPr lang="en-US" sz="4900" dirty="0" smtClean="0"/>
              <a:t> </a:t>
            </a:r>
            <a:r>
              <a:rPr lang="en-US" sz="4900" dirty="0"/>
              <a:t> </a:t>
            </a:r>
            <a:br>
              <a:rPr lang="en-US" sz="4900" dirty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Lecture </a:t>
            </a:r>
            <a:r>
              <a:rPr lang="en-US" sz="4000" dirty="0" smtClean="0"/>
              <a:t>9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99" y="1993062"/>
            <a:ext cx="3977135" cy="34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How do people use PCA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446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data: 500,000 SNP genotypes for 3000 Europeans.</a:t>
            </a:r>
          </a:p>
          <a:p>
            <a:endParaRPr lang="en-US" dirty="0"/>
          </a:p>
          <a:p>
            <a:r>
              <a:rPr lang="en-US" dirty="0" smtClean="0"/>
              <a:t>3000 rows</a:t>
            </a:r>
          </a:p>
          <a:p>
            <a:r>
              <a:rPr lang="en-US" dirty="0" smtClean="0"/>
              <a:t>500,000 columns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are PC1 and PC2?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95" y="1371074"/>
            <a:ext cx="6552361" cy="48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How do people use PCA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446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data: </a:t>
            </a:r>
            <a:endParaRPr lang="en-US" dirty="0"/>
          </a:p>
          <a:p>
            <a:r>
              <a:rPr lang="en-US" dirty="0" smtClean="0"/>
              <a:t>Expression level for 1000s of genes</a:t>
            </a:r>
          </a:p>
          <a:p>
            <a:r>
              <a:rPr lang="en-US" dirty="0" smtClean="0"/>
              <a:t>In 100s of cells (color indicates type of cell)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are the PCs here?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1110083"/>
            <a:ext cx="5856514" cy="55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How do people use PCA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1885" y="1457274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data: </a:t>
            </a:r>
            <a:endParaRPr lang="en-US" dirty="0"/>
          </a:p>
          <a:p>
            <a:r>
              <a:rPr lang="en-US" dirty="0" err="1" smtClean="0"/>
              <a:t>Radseq</a:t>
            </a:r>
            <a:r>
              <a:rPr lang="en-US" dirty="0" smtClean="0"/>
              <a:t> data (genotypes at 100s of loci)</a:t>
            </a:r>
          </a:p>
          <a:p>
            <a:r>
              <a:rPr lang="en-US" dirty="0" smtClean="0"/>
              <a:t>For a large number of species or strains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21795" b="6410"/>
          <a:stretch/>
        </p:blipFill>
        <p:spPr>
          <a:xfrm>
            <a:off x="4702625" y="1313804"/>
            <a:ext cx="7302953" cy="42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How do people use PCA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1885" y="1457274"/>
            <a:ext cx="431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data: </a:t>
            </a:r>
            <a:endParaRPr lang="en-US" dirty="0"/>
          </a:p>
          <a:p>
            <a:r>
              <a:rPr lang="en-US" dirty="0" err="1" smtClean="0"/>
              <a:t>Radseq</a:t>
            </a:r>
            <a:r>
              <a:rPr lang="en-US" dirty="0" smtClean="0"/>
              <a:t> data (genotypes at 100s of loci)</a:t>
            </a:r>
          </a:p>
          <a:p>
            <a:r>
              <a:rPr lang="en-US" dirty="0" smtClean="0"/>
              <a:t>For a large number of species or strains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21795" b="6410"/>
          <a:stretch/>
        </p:blipFill>
        <p:spPr>
          <a:xfrm>
            <a:off x="4702627" y="1313803"/>
            <a:ext cx="7302955" cy="42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How informative is your PCA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7714" y="1317401"/>
            <a:ext cx="51997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Scree Plot: A plot that illustrates the proportion of total variance that is captured by each principal component.</a:t>
            </a:r>
          </a:p>
          <a:p>
            <a:endParaRPr lang="en-US" sz="3200" dirty="0"/>
          </a:p>
          <a:p>
            <a:r>
              <a:rPr lang="en-US" sz="3200" dirty="0" smtClean="0"/>
              <a:t>Steep means you can greatly reduce dimensionality without losing information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" b="12381"/>
          <a:stretch/>
        </p:blipFill>
        <p:spPr>
          <a:xfrm>
            <a:off x="5591628" y="1132115"/>
            <a:ext cx="5533757" cy="57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How informative is your PCA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7714" y="1317401"/>
            <a:ext cx="51997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Why does this scree plot have relatively </a:t>
            </a:r>
            <a:r>
              <a:rPr lang="en-US" sz="3200" smtClean="0"/>
              <a:t>flat slope?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What information is present in the data what is being lost if we look at only 1 or 2 dimensions?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" b="12381"/>
          <a:stretch/>
        </p:blipFill>
        <p:spPr>
          <a:xfrm>
            <a:off x="5591628" y="1132115"/>
            <a:ext cx="5533757" cy="5725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3" t="21795" r="56931" b="6410"/>
          <a:stretch/>
        </p:blipFill>
        <p:spPr>
          <a:xfrm>
            <a:off x="9209498" y="1132115"/>
            <a:ext cx="1915887" cy="33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An example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172029"/>
            <a:ext cx="4731658" cy="3678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1172029"/>
            <a:ext cx="6611257" cy="21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Alternatives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11190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Discriminate function analysis</a:t>
            </a:r>
            <a:r>
              <a:rPr lang="en-US" sz="2400" dirty="0" smtClean="0"/>
              <a:t>: This is similar to PCA but you assign groupings to the data first and the discriminating components best parse your assigned groups from one another.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884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Thursday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08" y="1297140"/>
            <a:ext cx="1188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Bring laptop to class!</a:t>
            </a:r>
          </a:p>
          <a:p>
            <a:endParaRPr lang="en-US" sz="3200" dirty="0" smtClean="0"/>
          </a:p>
          <a:p>
            <a:r>
              <a:rPr lang="en-US" sz="3200" dirty="0" smtClean="0"/>
              <a:t>Heath </a:t>
            </a:r>
            <a:r>
              <a:rPr lang="en-US" sz="3200" dirty="0" smtClean="0"/>
              <a:t>Blackmon  </a:t>
            </a:r>
          </a:p>
          <a:p>
            <a:r>
              <a:rPr lang="en-US" sz="3200" dirty="0" smtClean="0"/>
              <a:t>BSBW 309  </a:t>
            </a:r>
          </a:p>
          <a:p>
            <a:r>
              <a:rPr lang="en-US" sz="3200" dirty="0" smtClean="0"/>
              <a:t>coleoguy@gmail.com  </a:t>
            </a:r>
          </a:p>
          <a:p>
            <a:r>
              <a:rPr lang="en-US" sz="3200" dirty="0" smtClean="0"/>
              <a:t>@coleoguy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04" y="1100433"/>
            <a:ext cx="6132506" cy="52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Recently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290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Fixed vs Random Effect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Problems with model choice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r>
              <a:rPr lang="en-US" sz="4000" dirty="0"/>
              <a:t>Hypothesis testing vs wrapping our heads around data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do we do dimensional reduction?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290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Datasets are getting bigger and bigger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Understanding our data is often the new bottleneck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We can’t think well beyond 3-4 dimensions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We can’t illustrate well beyond 2 dimensions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07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principal component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29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PCA is a dimensional reduction tool that takes many (possibly correlated) measurements and transforms it into a smaller set of uncorrelated </a:t>
            </a:r>
            <a:r>
              <a:rPr lang="en-US" sz="4000" dirty="0" err="1" smtClean="0"/>
              <a:t>measuerments</a:t>
            </a:r>
            <a:r>
              <a:rPr lang="en-US" sz="4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84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One dimensional data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1220549"/>
            <a:ext cx="5851927" cy="509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81" y="1220549"/>
            <a:ext cx="1500305" cy="49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Two-dimensional data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" y="1254125"/>
            <a:ext cx="2501900" cy="511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6" y="1243037"/>
            <a:ext cx="5816768" cy="51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High dimensional data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8" y="1247776"/>
            <a:ext cx="662940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3837" y="3215701"/>
            <a:ext cx="393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What are our options?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58782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6" y="1243037"/>
            <a:ext cx="5816768" cy="5129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Dimensionality reduction - PCA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" y="1254125"/>
            <a:ext cx="2501900" cy="51181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557963" y="1650465"/>
            <a:ext cx="4272234" cy="3464460"/>
            <a:chOff x="6557963" y="1650465"/>
            <a:chExt cx="4272234" cy="346446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557963" y="1943200"/>
              <a:ext cx="3728495" cy="31717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286458" y="16504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PC1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93871" y="2540468"/>
            <a:ext cx="1292954" cy="1250763"/>
            <a:chOff x="7593871" y="2540468"/>
            <a:chExt cx="1292954" cy="125076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8137610" y="2909800"/>
              <a:ext cx="749215" cy="8814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93871" y="254046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96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math behind - PCA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935915"/>
            <a:ext cx="5186363" cy="1487538"/>
            <a:chOff x="0" y="935915"/>
            <a:chExt cx="6913902" cy="198302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668"/>
            <a:stretch/>
          </p:blipFill>
          <p:spPr>
            <a:xfrm>
              <a:off x="1365590" y="1751086"/>
              <a:ext cx="5548312" cy="116785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0" y="2221250"/>
              <a:ext cx="1107369" cy="369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 samples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6345" y="935915"/>
              <a:ext cx="1959072" cy="41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 measurements</a:t>
              </a:r>
              <a:endParaRPr lang="en-US" sz="1400" dirty="0"/>
            </a:p>
          </p:txBody>
        </p:sp>
        <p:sp>
          <p:nvSpPr>
            <p:cNvPr id="7" name="Left Brace 6"/>
            <p:cNvSpPr/>
            <p:nvPr/>
          </p:nvSpPr>
          <p:spPr>
            <a:xfrm>
              <a:off x="1151277" y="1892891"/>
              <a:ext cx="214313" cy="1026050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4294454" y="-915952"/>
              <a:ext cx="381180" cy="4857716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93172" y="1684253"/>
            <a:ext cx="1659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= X</a:t>
            </a:r>
          </a:p>
          <a:p>
            <a:r>
              <a:rPr lang="en-US" dirty="0" err="1" smtClean="0"/>
              <a:t>nxm</a:t>
            </a:r>
            <a:r>
              <a:rPr lang="en-US" dirty="0" smtClean="0"/>
              <a:t> matrix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412871" y="1438424"/>
            <a:ext cx="5649033" cy="1422349"/>
            <a:chOff x="6412871" y="1438424"/>
            <a:chExt cx="5649033" cy="1422349"/>
          </a:xfrm>
        </p:grpSpPr>
        <p:sp>
          <p:nvSpPr>
            <p:cNvPr id="9" name="Right Arrow 8"/>
            <p:cNvSpPr/>
            <p:nvPr/>
          </p:nvSpPr>
          <p:spPr>
            <a:xfrm>
              <a:off x="6412871" y="1801938"/>
              <a:ext cx="828675" cy="393900"/>
            </a:xfrm>
            <a:prstGeom prst="rightArrow">
              <a:avLst>
                <a:gd name="adj1" fmla="val 28237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278926" y="1438424"/>
                  <a:ext cx="239148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PCA is an </a:t>
                  </a:r>
                </a:p>
                <a:p>
                  <a:pPr algn="ctr"/>
                  <a:r>
                    <a:rPr lang="en-US" dirty="0" err="1" smtClean="0"/>
                    <a:t>Eigendecomposition</a:t>
                  </a:r>
                  <a:r>
                    <a:rPr lang="en-US" dirty="0" smtClean="0"/>
                    <a:t> of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 smtClean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26" y="1438424"/>
                  <a:ext cx="2391489" cy="12003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6" t="-3046"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2"/>
            <p:cNvSpPr/>
            <p:nvPr/>
          </p:nvSpPr>
          <p:spPr>
            <a:xfrm>
              <a:off x="9670415" y="1770865"/>
              <a:ext cx="828675" cy="393900"/>
            </a:xfrm>
            <a:prstGeom prst="rightArrow">
              <a:avLst>
                <a:gd name="adj1" fmla="val 28237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564698" y="1629274"/>
              <a:ext cx="1497206" cy="646331"/>
              <a:chOff x="10886070" y="1592456"/>
              <a:chExt cx="1497206" cy="64633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886070" y="1653777"/>
                    <a:ext cx="28155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6070" y="1653777"/>
                    <a:ext cx="281551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9565" r="-1739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/>
              <p:cNvSpPr txBox="1"/>
              <p:nvPr/>
            </p:nvSpPr>
            <p:spPr>
              <a:xfrm>
                <a:off x="11077406" y="1592456"/>
                <a:ext cx="1305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loadings</a:t>
                </a:r>
              </a:p>
              <a:p>
                <a:r>
                  <a:rPr lang="en-US" dirty="0" err="1"/>
                  <a:t>m</a:t>
                </a:r>
                <a:r>
                  <a:rPr lang="en-US" dirty="0" err="1" smtClean="0"/>
                  <a:t>xm</a:t>
                </a:r>
                <a:r>
                  <a:rPr lang="en-US" dirty="0" smtClean="0"/>
                  <a:t> matrix</a:t>
                </a:r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768105" y="2583774"/>
                  <a:ext cx="1048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105" y="2583774"/>
                  <a:ext cx="104887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651" r="-4651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852904" y="2905066"/>
            <a:ext cx="5271247" cy="1716736"/>
            <a:chOff x="6852904" y="2905066"/>
            <a:chExt cx="5271247" cy="1716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78" y="3580402"/>
              <a:ext cx="3136900" cy="1041400"/>
            </a:xfrm>
            <a:prstGeom prst="rect">
              <a:avLst/>
            </a:prstGeom>
          </p:spPr>
        </p:pic>
        <p:sp>
          <p:nvSpPr>
            <p:cNvPr id="20" name="Left Brace 19"/>
            <p:cNvSpPr/>
            <p:nvPr/>
          </p:nvSpPr>
          <p:spPr>
            <a:xfrm rot="16200000">
              <a:off x="9260660" y="497310"/>
              <a:ext cx="455736" cy="5271247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52904" y="4441371"/>
            <a:ext cx="5160041" cy="2297871"/>
            <a:chOff x="6852904" y="4441371"/>
            <a:chExt cx="5160041" cy="2297871"/>
          </a:xfrm>
        </p:grpSpPr>
        <p:sp>
          <p:nvSpPr>
            <p:cNvPr id="21" name="TextBox 20"/>
            <p:cNvSpPr txBox="1"/>
            <p:nvPr/>
          </p:nvSpPr>
          <p:spPr>
            <a:xfrm>
              <a:off x="6852904" y="5169582"/>
              <a:ext cx="516004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This is T a </a:t>
              </a:r>
              <a:r>
                <a:rPr lang="en-US" sz="2400" dirty="0" err="1" smtClean="0"/>
                <a:t>nxm</a:t>
              </a:r>
              <a:r>
                <a:rPr lang="en-US" sz="2400" dirty="0" smtClean="0"/>
                <a:t> matrix that has our PC scores.  The first column of the matrix will be the one that captures the most variation.</a:t>
              </a:r>
              <a:endParaRPr lang="en-US" sz="2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28857" y="4441371"/>
              <a:ext cx="745813" cy="728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14082" y="4299758"/>
            <a:ext cx="5923234" cy="889349"/>
            <a:chOff x="1114082" y="4299758"/>
            <a:chExt cx="5923234" cy="88934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082" y="4299758"/>
              <a:ext cx="4072281" cy="88934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377584" y="4429490"/>
              <a:ext cx="16597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= T</a:t>
              </a:r>
            </a:p>
            <a:p>
              <a:r>
                <a:rPr lang="en-US" dirty="0" err="1" smtClean="0"/>
                <a:t>nxm</a:t>
              </a:r>
              <a:r>
                <a:rPr lang="en-US" dirty="0" smtClean="0"/>
                <a:t> matrix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99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10364</TotalTime>
  <Words>392</Words>
  <Application>Microsoft Macintosh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Cambria Math</vt:lpstr>
      <vt:lpstr>Arial</vt:lpstr>
      <vt:lpstr>Office Theme</vt:lpstr>
      <vt:lpstr>      Dimensionality Reduction Principal component analysis   Biology 683  Lecture 9   Heath Blackmon</vt:lpstr>
      <vt:lpstr>Recently</vt:lpstr>
      <vt:lpstr>Why do we do dimensional reduction?</vt:lpstr>
      <vt:lpstr>What is principal component analysis</vt:lpstr>
      <vt:lpstr>One dimensional data</vt:lpstr>
      <vt:lpstr>Two-dimensional data</vt:lpstr>
      <vt:lpstr>High dimensional data</vt:lpstr>
      <vt:lpstr>Dimensionality reduction - PCA</vt:lpstr>
      <vt:lpstr>The math behind - PCA</vt:lpstr>
      <vt:lpstr>How do people use PCA</vt:lpstr>
      <vt:lpstr>How do people use PCA</vt:lpstr>
      <vt:lpstr>How do people use PCA</vt:lpstr>
      <vt:lpstr>How do people use PCA</vt:lpstr>
      <vt:lpstr>How informative is your PCA</vt:lpstr>
      <vt:lpstr>How informative is your PCA</vt:lpstr>
      <vt:lpstr>An example</vt:lpstr>
      <vt:lpstr>Alternatives</vt:lpstr>
      <vt:lpstr>For Thursday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183</cp:revision>
  <cp:lastPrinted>2018-04-10T20:19:29Z</cp:lastPrinted>
  <dcterms:created xsi:type="dcterms:W3CDTF">2018-01-03T17:15:04Z</dcterms:created>
  <dcterms:modified xsi:type="dcterms:W3CDTF">2018-04-10T20:19:31Z</dcterms:modified>
</cp:coreProperties>
</file>