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0"/>
    <p:restoredTop sz="94595"/>
  </p:normalViewPr>
  <p:slideViewPr>
    <p:cSldViewPr snapToGrid="0" snapToObjects="1">
      <p:cViewPr varScale="1">
        <p:scale>
          <a:sx n="90" d="100"/>
          <a:sy n="90" d="100"/>
        </p:scale>
        <p:origin x="2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4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17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7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3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0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9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5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08699-CE29-634D-83B5-1061B2BD35A6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4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-project.org/" TargetMode="External"/><Relationship Id="rId3" Type="http://schemas.openxmlformats.org/officeDocument/2006/relationships/hyperlink" Target="https://www.rstudio.com/products/rstudio/download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oleoguy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leoguy.github.io/teaching/expdes/syllabus.pdf" TargetMode="External"/><Relationship Id="rId3" Type="http://schemas.openxmlformats.org/officeDocument/2006/relationships/hyperlink" Target="http://coleoguy.github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2885" y="1122363"/>
            <a:ext cx="10499463" cy="427797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Experimental </a:t>
            </a:r>
            <a:r>
              <a:rPr lang="en-US" dirty="0" smtClean="0"/>
              <a:t>Design</a:t>
            </a:r>
            <a:br>
              <a:rPr lang="en-US" dirty="0" smtClean="0"/>
            </a:br>
            <a:r>
              <a:rPr lang="en-US" sz="4000" dirty="0" smtClean="0"/>
              <a:t>Biology 683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Lecture 1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2800" dirty="0" smtClean="0"/>
              <a:t>Heath Blackmon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431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Why not just collaborate </a:t>
            </a:r>
            <a:r>
              <a:rPr lang="en-US" b="1" dirty="0">
                <a:solidFill>
                  <a:schemeClr val="bg1"/>
                </a:solidFill>
              </a:rPr>
              <a:t>with a </a:t>
            </a:r>
            <a:r>
              <a:rPr lang="en-US" b="1" dirty="0" smtClean="0">
                <a:solidFill>
                  <a:schemeClr val="bg1"/>
                </a:solidFill>
              </a:rPr>
              <a:t>statistician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0520" y="1159402"/>
            <a:ext cx="1143626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In </a:t>
            </a:r>
            <a:r>
              <a:rPr lang="en-US" sz="3200" dirty="0"/>
              <a:t>some cases this is a great </a:t>
            </a:r>
            <a:r>
              <a:rPr lang="en-US" sz="3200" dirty="0" smtClean="0"/>
              <a:t>option, but </a:t>
            </a:r>
            <a:r>
              <a:rPr lang="en-US" sz="3200" dirty="0"/>
              <a:t>y</a:t>
            </a:r>
            <a:r>
              <a:rPr lang="en-US" sz="3200" dirty="0" smtClean="0"/>
              <a:t>ou </a:t>
            </a:r>
            <a:r>
              <a:rPr lang="en-US" sz="3200" dirty="0"/>
              <a:t>have to understand enough to </a:t>
            </a:r>
            <a:r>
              <a:rPr lang="en-US" sz="3200" dirty="0" smtClean="0"/>
              <a:t>communicate.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If </a:t>
            </a:r>
            <a:r>
              <a:rPr lang="en-US" sz="3200" dirty="0"/>
              <a:t>you publish a study you are responsible for its validity</a:t>
            </a:r>
            <a:r>
              <a:rPr lang="en-US" sz="3200" dirty="0" smtClean="0"/>
              <a:t>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For </a:t>
            </a:r>
            <a:r>
              <a:rPr lang="en-US" sz="3200" dirty="0"/>
              <a:t>most experiments </a:t>
            </a:r>
            <a:r>
              <a:rPr lang="en-US" sz="3200" dirty="0" smtClean="0"/>
              <a:t>simple methods </a:t>
            </a:r>
            <a:r>
              <a:rPr lang="en-US" sz="3200" dirty="0"/>
              <a:t>suffice</a:t>
            </a:r>
            <a:r>
              <a:rPr lang="en-US" sz="3200" dirty="0" smtClean="0"/>
              <a:t>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In </a:t>
            </a:r>
            <a:r>
              <a:rPr lang="en-US" sz="3200" dirty="0"/>
              <a:t>many fields of biology there are sets of statistical tests that are expected for certain types of data</a:t>
            </a:r>
            <a:r>
              <a:rPr lang="en-US" sz="3200" dirty="0" smtClean="0"/>
              <a:t>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For </a:t>
            </a:r>
            <a:r>
              <a:rPr lang="en-US" sz="3200" dirty="0"/>
              <a:t>all of these reasons statistical analysis </a:t>
            </a:r>
            <a:r>
              <a:rPr lang="en-US" sz="3200" b="1" dirty="0"/>
              <a:t>needs to involve people who understand the biological problem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306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My stats philosophy</a:t>
            </a: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Statistics </a:t>
            </a:r>
            <a:r>
              <a:rPr lang="en-US" sz="3200" dirty="0"/>
              <a:t>is </a:t>
            </a:r>
            <a:r>
              <a:rPr lang="en-US" sz="3200" dirty="0" smtClean="0"/>
              <a:t>just another tool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3200" dirty="0" smtClean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My </a:t>
            </a:r>
            <a:r>
              <a:rPr lang="en-US" sz="3200" dirty="0"/>
              <a:t>responsibility as a scientists is to </a:t>
            </a:r>
            <a:r>
              <a:rPr lang="en-US" sz="3200" dirty="0" smtClean="0"/>
              <a:t>report the </a:t>
            </a:r>
            <a:r>
              <a:rPr lang="en-US" sz="3200" dirty="0"/>
              <a:t>truth as accurately as possible and statistics help me in this </a:t>
            </a:r>
            <a:r>
              <a:rPr lang="en-US" sz="3200" dirty="0" smtClean="0"/>
              <a:t>regard</a:t>
            </a: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endParaRPr lang="en-US" sz="3200" dirty="0" smtClean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We </a:t>
            </a:r>
            <a:r>
              <a:rPr lang="en-US" sz="3200" dirty="0"/>
              <a:t>may NEED statistics to discern patterns in our </a:t>
            </a:r>
            <a:r>
              <a:rPr lang="en-US" sz="3200" dirty="0" smtClean="0"/>
              <a:t>data</a:t>
            </a: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endParaRPr lang="en-US" sz="3200" dirty="0" smtClean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Bayesian </a:t>
            </a:r>
            <a:r>
              <a:rPr lang="en-US" sz="3200" dirty="0"/>
              <a:t>statistics offer a way to build on our past and ask the questions we are really interested in.</a:t>
            </a:r>
          </a:p>
        </p:txBody>
      </p:sp>
    </p:spTree>
    <p:extLst>
      <p:ext uri="{BB962C8B-B14F-4D97-AF65-F5344CB8AC3E}">
        <p14:creationId xmlns:p14="http://schemas.microsoft.com/office/powerpoint/2010/main" val="196511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What is 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R </a:t>
            </a:r>
            <a:r>
              <a:rPr lang="en-US" sz="2800" dirty="0"/>
              <a:t>is a statistical programming </a:t>
            </a:r>
            <a:r>
              <a:rPr lang="en-US" sz="2800" dirty="0" smtClean="0"/>
              <a:t>language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28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It </a:t>
            </a:r>
            <a:r>
              <a:rPr lang="en-US" sz="2800" dirty="0"/>
              <a:t>works very similarly on all major operating systems </a:t>
            </a:r>
            <a:endParaRPr lang="en-US" sz="2800" dirty="0" smtClean="0"/>
          </a:p>
          <a:p>
            <a:pPr marL="457200" indent="-457200" fontAlgn="base">
              <a:buFont typeface="Arial" charset="0"/>
              <a:buChar char="•"/>
            </a:pPr>
            <a:endParaRPr lang="en-US" sz="28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It </a:t>
            </a:r>
            <a:r>
              <a:rPr lang="en-US" sz="2800" dirty="0"/>
              <a:t>is free and open </a:t>
            </a:r>
            <a:r>
              <a:rPr lang="en-US" sz="2800" dirty="0" smtClean="0"/>
              <a:t>source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28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focus is on statistics and </a:t>
            </a:r>
            <a:r>
              <a:rPr lang="en-US" sz="2800" dirty="0" smtClean="0"/>
              <a:t>graphics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28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It’s </a:t>
            </a:r>
            <a:r>
              <a:rPr lang="en-US" sz="2800" dirty="0"/>
              <a:t>also a full-fledged high level programming language (similar to </a:t>
            </a:r>
            <a:r>
              <a:rPr lang="en-US" sz="2800" dirty="0" smtClean="0"/>
              <a:t>Python)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28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2800" i="1" dirty="0" smtClean="0"/>
              <a:t>FYI</a:t>
            </a:r>
            <a:r>
              <a:rPr lang="en-US" sz="2800" i="1" dirty="0"/>
              <a:t>: It can </a:t>
            </a:r>
            <a:r>
              <a:rPr lang="en-US" sz="2800" i="1" dirty="0" smtClean="0"/>
              <a:t>help you get </a:t>
            </a:r>
            <a:r>
              <a:rPr lang="en-US" sz="2800" i="1" dirty="0"/>
              <a:t>you a job. - Dell, Lab Tech, Core Facility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41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Why use </a:t>
            </a:r>
            <a:r>
              <a:rPr lang="en-US" b="1" dirty="0" smtClean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Many </a:t>
            </a:r>
            <a:r>
              <a:rPr lang="en-US" sz="3200" dirty="0"/>
              <a:t>statistical approaches have been implemented in the R </a:t>
            </a:r>
            <a:r>
              <a:rPr lang="en-US" sz="3200" dirty="0" smtClean="0"/>
              <a:t>environment.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Because </a:t>
            </a:r>
            <a:r>
              <a:rPr lang="en-US" sz="3200" dirty="0"/>
              <a:t>it’s open source, there are no proprietary secrets, as might be hiding in commercially available statistical </a:t>
            </a:r>
            <a:r>
              <a:rPr lang="en-US" sz="3200" dirty="0" smtClean="0"/>
              <a:t>packages.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Any </a:t>
            </a:r>
            <a:r>
              <a:rPr lang="en-US" sz="3200" dirty="0"/>
              <a:t>program written in R will have access to all of R’s tools for statistics and </a:t>
            </a:r>
            <a:r>
              <a:rPr lang="en-US" sz="3200" dirty="0" smtClean="0"/>
              <a:t>graphing.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New </a:t>
            </a:r>
            <a:r>
              <a:rPr lang="en-US" sz="3200" dirty="0"/>
              <a:t>methods of analysis are being implemented in R by the scientists developing the </a:t>
            </a:r>
            <a:r>
              <a:rPr lang="en-US" sz="3200" dirty="0" smtClean="0"/>
              <a:t>methods.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7342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Why use </a:t>
            </a:r>
            <a:r>
              <a:rPr lang="en-US" b="1" dirty="0" smtClean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Font typeface="+mj-lt"/>
              <a:buAutoNum type="arabicPeriod" startAt="5"/>
            </a:pPr>
            <a:r>
              <a:rPr lang="en-US" sz="2800" dirty="0"/>
              <a:t>If you use R you can include a script with your </a:t>
            </a:r>
            <a:r>
              <a:rPr lang="en-US" sz="2800" dirty="0" smtClean="0"/>
              <a:t>manuscript</a:t>
            </a:r>
          </a:p>
          <a:p>
            <a:pPr marL="514350" indent="-514350" fontAlgn="base">
              <a:buFont typeface="+mj-lt"/>
              <a:buAutoNum type="arabicPeriod" startAt="5"/>
            </a:pPr>
            <a:endParaRPr lang="en-US" sz="2800" dirty="0"/>
          </a:p>
          <a:p>
            <a:pPr marL="514350" indent="-514350" fontAlgn="base">
              <a:buFont typeface="+mj-lt"/>
              <a:buAutoNum type="arabicPeriod" startAt="5"/>
            </a:pPr>
            <a:r>
              <a:rPr lang="en-US" sz="2800" dirty="0" smtClean="0"/>
              <a:t>Reproducibility</a:t>
            </a:r>
          </a:p>
          <a:p>
            <a:pPr marL="514350" indent="-514350" fontAlgn="base">
              <a:buFont typeface="+mj-lt"/>
              <a:buAutoNum type="arabicPeriod" startAt="5"/>
            </a:pPr>
            <a:endParaRPr lang="en-US" sz="2800" dirty="0"/>
          </a:p>
          <a:p>
            <a:pPr marL="514350" indent="-514350" fontAlgn="base">
              <a:buFont typeface="+mj-lt"/>
              <a:buAutoNum type="arabicPeriod" startAt="5"/>
            </a:pPr>
            <a:r>
              <a:rPr lang="en-US" sz="2800" dirty="0" smtClean="0"/>
              <a:t>Reviewing</a:t>
            </a:r>
          </a:p>
          <a:p>
            <a:pPr marL="514350" indent="-514350" fontAlgn="base">
              <a:buFont typeface="+mj-lt"/>
              <a:buAutoNum type="arabicPeriod" startAt="5"/>
            </a:pPr>
            <a:endParaRPr lang="en-US" sz="2800" dirty="0"/>
          </a:p>
          <a:p>
            <a:pPr marL="514350" indent="-514350" fontAlgn="base">
              <a:buFont typeface="+mj-lt"/>
              <a:buAutoNum type="arabicPeriod" startAt="5"/>
            </a:pPr>
            <a:r>
              <a:rPr lang="en-US" sz="2800" dirty="0" smtClean="0"/>
              <a:t>Open Science</a:t>
            </a:r>
          </a:p>
          <a:p>
            <a:pPr marL="514350" indent="-514350" fontAlgn="base">
              <a:buFont typeface="+mj-lt"/>
              <a:buAutoNum type="arabicPeriod" startAt="5"/>
            </a:pPr>
            <a:endParaRPr lang="en-US" sz="2800" dirty="0"/>
          </a:p>
          <a:p>
            <a:pPr marL="514350" indent="-514350" fontAlgn="base">
              <a:buFont typeface="+mj-lt"/>
              <a:buAutoNum type="arabicPeriod" startAt="5"/>
            </a:pPr>
            <a:r>
              <a:rPr lang="en-US" sz="2800" dirty="0" smtClean="0"/>
              <a:t>Running </a:t>
            </a:r>
            <a:r>
              <a:rPr lang="en-US" sz="2800" dirty="0"/>
              <a:t>analyses with scripts facilitates revision of </a:t>
            </a:r>
            <a:r>
              <a:rPr lang="en-US" sz="2800" dirty="0" smtClean="0"/>
              <a:t>manuscripts</a:t>
            </a:r>
          </a:p>
          <a:p>
            <a:pPr marL="514350" indent="-514350" fontAlgn="base">
              <a:buFont typeface="+mj-lt"/>
              <a:buAutoNum type="arabicPeriod" startAt="5"/>
            </a:pPr>
            <a:endParaRPr lang="en-US" sz="2800" dirty="0" smtClean="0"/>
          </a:p>
          <a:p>
            <a:pPr marL="514350" indent="-514350" fontAlgn="base">
              <a:buFont typeface="+mj-lt"/>
              <a:buAutoNum type="arabicPeriod" startAt="5"/>
            </a:pPr>
            <a:r>
              <a:rPr lang="en-US" sz="2800" dirty="0" smtClean="0"/>
              <a:t>Many </a:t>
            </a:r>
            <a:r>
              <a:rPr lang="en-US" sz="2800" dirty="0"/>
              <a:t>methods (mixed models, quantitative genetics, etc.) are only available in R.</a:t>
            </a:r>
          </a:p>
        </p:txBody>
      </p:sp>
    </p:spTree>
    <p:extLst>
      <p:ext uri="{BB962C8B-B14F-4D97-AF65-F5344CB8AC3E}">
        <p14:creationId xmlns:p14="http://schemas.microsoft.com/office/powerpoint/2010/main" val="192593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Installing R and </a:t>
            </a:r>
            <a:r>
              <a:rPr lang="en-US" b="1" dirty="0" err="1" smtClean="0">
                <a:solidFill>
                  <a:schemeClr val="bg1"/>
                </a:solidFill>
              </a:rPr>
              <a:t>RStudio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b="1" dirty="0" smtClean="0"/>
              <a:t>Installing R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Go </a:t>
            </a:r>
            <a:r>
              <a:rPr lang="en-US" sz="3200" dirty="0"/>
              <a:t>to the </a:t>
            </a:r>
            <a:r>
              <a:rPr lang="en-US" sz="3200" dirty="0">
                <a:hlinkClick r:id="rId2"/>
              </a:rPr>
              <a:t>R homepage</a:t>
            </a:r>
            <a:r>
              <a:rPr lang="en-US" sz="3200" dirty="0"/>
              <a:t> and click download </a:t>
            </a:r>
            <a:r>
              <a:rPr lang="en-US" sz="3200" dirty="0" smtClean="0"/>
              <a:t>R.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Pick </a:t>
            </a:r>
            <a:r>
              <a:rPr lang="en-US" sz="3200" dirty="0"/>
              <a:t>a mirror that is in Texas or at least in the United </a:t>
            </a:r>
            <a:r>
              <a:rPr lang="en-US" sz="3200" dirty="0" smtClean="0"/>
              <a:t>States.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Select </a:t>
            </a:r>
            <a:r>
              <a:rPr lang="en-US" sz="3200" dirty="0"/>
              <a:t>the correct version for your system and follow the prompts.</a:t>
            </a:r>
          </a:p>
          <a:p>
            <a:pPr fontAlgn="base"/>
            <a:endParaRPr lang="en-US" sz="3200" b="1" dirty="0" smtClean="0"/>
          </a:p>
          <a:p>
            <a:pPr fontAlgn="base"/>
            <a:r>
              <a:rPr lang="en-US" sz="3200" b="1" dirty="0" smtClean="0"/>
              <a:t>Installing </a:t>
            </a:r>
            <a:r>
              <a:rPr lang="en-US" sz="3200" b="1" dirty="0" err="1" smtClean="0"/>
              <a:t>Rstudio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Go </a:t>
            </a:r>
            <a:r>
              <a:rPr lang="en-US" sz="3200" dirty="0"/>
              <a:t>to the </a:t>
            </a:r>
            <a:r>
              <a:rPr lang="en-US" sz="3200" dirty="0">
                <a:hlinkClick r:id="rId3"/>
              </a:rPr>
              <a:t>RStudio homepage</a:t>
            </a:r>
            <a:r>
              <a:rPr lang="en-US" sz="3200" dirty="0"/>
              <a:t> and click on the download link below the free version of </a:t>
            </a:r>
            <a:r>
              <a:rPr lang="en-US" sz="3200" dirty="0" err="1"/>
              <a:t>RStudio</a:t>
            </a:r>
            <a:r>
              <a:rPr lang="en-US" sz="3200" dirty="0"/>
              <a:t> </a:t>
            </a:r>
            <a:r>
              <a:rPr lang="en-US" sz="3200" dirty="0" smtClean="0"/>
              <a:t>Desktop.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Select </a:t>
            </a:r>
            <a:r>
              <a:rPr lang="en-US" sz="3200" dirty="0"/>
              <a:t>the correct version for your system and follow the prompts.</a:t>
            </a:r>
          </a:p>
        </p:txBody>
      </p:sp>
    </p:spTree>
    <p:extLst>
      <p:ext uri="{BB962C8B-B14F-4D97-AF65-F5344CB8AC3E}">
        <p14:creationId xmlns:p14="http://schemas.microsoft.com/office/powerpoint/2010/main" val="168889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For Thursday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3200" dirty="0"/>
              <a:t>Read chapters 1 and 2 of </a:t>
            </a:r>
            <a:r>
              <a:rPr lang="en-US" sz="3200" dirty="0" smtClean="0"/>
              <a:t>WS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Install </a:t>
            </a:r>
            <a:r>
              <a:rPr lang="en-US" sz="3200" dirty="0"/>
              <a:t>R and </a:t>
            </a:r>
            <a:r>
              <a:rPr lang="en-US" sz="3200" dirty="0" err="1"/>
              <a:t>Rstudio</a:t>
            </a:r>
            <a:r>
              <a:rPr lang="en-US" sz="3200" dirty="0"/>
              <a:t> on a </a:t>
            </a:r>
            <a:r>
              <a:rPr lang="en-US" sz="3200" dirty="0" smtClean="0"/>
              <a:t>laptop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Come </a:t>
            </a:r>
            <a:r>
              <a:rPr lang="en-US" sz="3200" dirty="0"/>
              <a:t>and see me </a:t>
            </a:r>
            <a:r>
              <a:rPr lang="en-US" sz="3200" b="1" dirty="0">
                <a:solidFill>
                  <a:srgbClr val="C00000"/>
                </a:solidFill>
              </a:rPr>
              <a:t>BEFORE</a:t>
            </a:r>
            <a:r>
              <a:rPr lang="en-US" sz="3200" dirty="0"/>
              <a:t> class on Thursday if you run into problems</a:t>
            </a:r>
            <a:br>
              <a:rPr lang="en-US" sz="3200" dirty="0"/>
            </a:br>
            <a:endParaRPr lang="en-US" sz="3200" dirty="0"/>
          </a:p>
          <a:p>
            <a:pPr fontAlgn="base"/>
            <a:r>
              <a:rPr lang="en-US" sz="3200" b="1" dirty="0">
                <a:solidFill>
                  <a:srgbClr val="C00000"/>
                </a:solidFill>
              </a:rPr>
              <a:t>Bring laptop to class</a:t>
            </a:r>
            <a:r>
              <a:rPr lang="en-US" sz="3200" b="1" dirty="0" smtClean="0">
                <a:solidFill>
                  <a:srgbClr val="C00000"/>
                </a:solidFill>
              </a:rPr>
              <a:t>!</a:t>
            </a:r>
          </a:p>
          <a:p>
            <a:pPr fontAlgn="base"/>
            <a:endParaRPr lang="en-US" sz="3200" b="1" dirty="0" smtClean="0">
              <a:solidFill>
                <a:srgbClr val="C00000"/>
              </a:solidFill>
            </a:endParaRPr>
          </a:p>
          <a:p>
            <a:pPr fontAlgn="base"/>
            <a:r>
              <a:rPr lang="en-US" sz="3200" dirty="0"/>
              <a:t>Heath Blackmon</a:t>
            </a:r>
            <a:br>
              <a:rPr lang="en-US" sz="3200" dirty="0"/>
            </a:br>
            <a:r>
              <a:rPr lang="en-US" sz="3200" dirty="0"/>
              <a:t>BSBW 309A</a:t>
            </a:r>
            <a:br>
              <a:rPr lang="en-US" sz="3200" dirty="0"/>
            </a:br>
            <a:r>
              <a:rPr lang="en-US" sz="3200" dirty="0">
                <a:hlinkClick r:id="rId2"/>
              </a:rPr>
              <a:t>coleoguy@gmail.com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39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Today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4396" y="1787531"/>
            <a:ext cx="1180113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/>
              <a:t>Introductions</a:t>
            </a:r>
          </a:p>
          <a:p>
            <a:pPr marL="1200150" lvl="1" indent="-742950" fontAlgn="base">
              <a:buFont typeface="+mj-lt"/>
              <a:buAutoNum type="arabicPeriod"/>
            </a:pPr>
            <a:r>
              <a:rPr lang="en-US" sz="2400" dirty="0" smtClean="0"/>
              <a:t>Name</a:t>
            </a:r>
          </a:p>
          <a:p>
            <a:pPr marL="1200150" lvl="1" indent="-742950" fontAlgn="base">
              <a:buFont typeface="+mj-lt"/>
              <a:buAutoNum type="arabicPeriod"/>
            </a:pPr>
            <a:r>
              <a:rPr lang="en-US" sz="2400" dirty="0" smtClean="0"/>
              <a:t>Lab</a:t>
            </a:r>
          </a:p>
          <a:p>
            <a:pPr marL="1200150" lvl="1" indent="-742950" fontAlgn="base">
              <a:buFont typeface="+mj-lt"/>
              <a:buAutoNum type="arabicPeriod"/>
            </a:pPr>
            <a:r>
              <a:rPr lang="en-US" sz="2400" dirty="0" smtClean="0"/>
              <a:t>Data</a:t>
            </a:r>
            <a:endParaRPr lang="en-US" sz="2400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>
                <a:hlinkClick r:id="rId2"/>
              </a:rPr>
              <a:t>Syllabus</a:t>
            </a:r>
            <a:r>
              <a:rPr lang="en-US" sz="4000" dirty="0" smtClean="0"/>
              <a:t> / </a:t>
            </a:r>
            <a:r>
              <a:rPr lang="en-US" sz="4000" dirty="0" smtClean="0">
                <a:hlinkClick r:id="rId3"/>
              </a:rPr>
              <a:t>website</a:t>
            </a:r>
            <a:endParaRPr lang="en-US" sz="4000" dirty="0" smtClean="0"/>
          </a:p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/>
              <a:t>Big </a:t>
            </a:r>
            <a:r>
              <a:rPr lang="en-US" sz="4000" dirty="0"/>
              <a:t>problems in </a:t>
            </a:r>
            <a:r>
              <a:rPr lang="en-US" sz="4000" dirty="0" smtClean="0"/>
              <a:t>stats</a:t>
            </a:r>
          </a:p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/>
              <a:t>Why </a:t>
            </a:r>
            <a:r>
              <a:rPr lang="en-US" sz="4000" dirty="0"/>
              <a:t>you need this </a:t>
            </a:r>
            <a:r>
              <a:rPr lang="en-US" sz="4000" dirty="0" smtClean="0"/>
              <a:t>class</a:t>
            </a:r>
          </a:p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/>
              <a:t>Prep </a:t>
            </a:r>
            <a:r>
              <a:rPr lang="en-US" sz="4000" dirty="0"/>
              <a:t>for Thursday</a:t>
            </a:r>
          </a:p>
        </p:txBody>
      </p:sp>
    </p:spTree>
    <p:extLst>
      <p:ext uri="{BB962C8B-B14F-4D97-AF65-F5344CB8AC3E}">
        <p14:creationId xmlns:p14="http://schemas.microsoft.com/office/powerpoint/2010/main" val="61795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 public impression of statistics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325" y="1073548"/>
            <a:ext cx="11903239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fontAlgn="base">
              <a:buFont typeface="Arial" charset="0"/>
              <a:buChar char="•"/>
            </a:pPr>
            <a:r>
              <a:rPr lang="en-US" sz="3600" i="1" dirty="0"/>
              <a:t>Figures will not lie but liars will </a:t>
            </a:r>
            <a:r>
              <a:rPr lang="en-US" sz="3600" i="1" dirty="0" smtClean="0"/>
              <a:t>figure</a:t>
            </a:r>
          </a:p>
          <a:p>
            <a:pPr marL="571500" indent="-571500" fontAlgn="base">
              <a:buFont typeface="Arial" charset="0"/>
              <a:buChar char="•"/>
            </a:pPr>
            <a:endParaRPr lang="en-US" sz="1400" dirty="0" smtClean="0"/>
          </a:p>
          <a:p>
            <a:pPr marL="571500" indent="-571500" fontAlgn="base">
              <a:buFont typeface="Arial" charset="0"/>
              <a:buChar char="•"/>
            </a:pPr>
            <a:endParaRPr lang="en-US" sz="1400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3600" i="1" dirty="0"/>
              <a:t>There are three kinds of lies: lies, damned lies, and </a:t>
            </a:r>
            <a:r>
              <a:rPr lang="en-US" sz="3600" i="1" dirty="0" smtClean="0"/>
              <a:t>statistics</a:t>
            </a:r>
          </a:p>
          <a:p>
            <a:pPr marL="571500" indent="-571500" fontAlgn="base">
              <a:buFont typeface="Arial" charset="0"/>
              <a:buChar char="•"/>
            </a:pPr>
            <a:endParaRPr lang="en-US" sz="1600" dirty="0" smtClean="0"/>
          </a:p>
          <a:p>
            <a:pPr marL="571500" indent="-571500" fontAlgn="base">
              <a:buFont typeface="Arial" charset="0"/>
              <a:buChar char="•"/>
            </a:pPr>
            <a:endParaRPr lang="en-US" sz="1600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3600" i="1" dirty="0"/>
              <a:t>You can make statistics say </a:t>
            </a:r>
            <a:r>
              <a:rPr lang="en-US" sz="3600" i="1" dirty="0" smtClean="0"/>
              <a:t>anything</a:t>
            </a:r>
          </a:p>
          <a:p>
            <a:pPr marL="571500" indent="-571500" fontAlgn="base">
              <a:buFont typeface="Arial" charset="0"/>
              <a:buChar char="•"/>
            </a:pPr>
            <a:endParaRPr lang="en-US" sz="1400" dirty="0" smtClean="0"/>
          </a:p>
          <a:p>
            <a:pPr marL="571500" indent="-571500" fontAlgn="base">
              <a:buFont typeface="Arial" charset="0"/>
              <a:buChar char="•"/>
            </a:pPr>
            <a:endParaRPr lang="en-US" sz="1400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3600" i="1" dirty="0"/>
              <a:t>Statistics are no substitute for good judgement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0270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Our response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5431" y="1225689"/>
            <a:ext cx="1180113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/>
              <a:t>Misuse of statistics is unethical</a:t>
            </a:r>
            <a:br>
              <a:rPr lang="en-US" sz="3200" dirty="0"/>
            </a:br>
            <a:endParaRPr lang="en-US" sz="3200" dirty="0"/>
          </a:p>
          <a:p>
            <a:pPr fontAlgn="base"/>
            <a:r>
              <a:rPr lang="en-US" sz="3200" dirty="0"/>
              <a:t>Poor training and maleficence are both responsible for failures</a:t>
            </a:r>
            <a:br>
              <a:rPr lang="en-US" sz="3200" dirty="0"/>
            </a:br>
            <a:endParaRPr lang="en-US" sz="3200" dirty="0"/>
          </a:p>
          <a:p>
            <a:pPr fontAlgn="base"/>
            <a:r>
              <a:rPr lang="en-US" sz="3200" dirty="0"/>
              <a:t>Statistical literacy in the general public is essential</a:t>
            </a:r>
            <a:br>
              <a:rPr lang="en-US" sz="3200" dirty="0"/>
            </a:br>
            <a:endParaRPr lang="en-US" sz="3200" dirty="0"/>
          </a:p>
          <a:p>
            <a:pPr fontAlgn="base"/>
            <a:r>
              <a:rPr lang="en-US" sz="3200" dirty="0"/>
              <a:t>Do your part: learn science of important topics and help friends and family understand them</a:t>
            </a:r>
            <a:r>
              <a:rPr lang="en-US" sz="3200" dirty="0" smtClean="0"/>
              <a:t>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53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Reproducibility crisis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404812" y="1248912"/>
            <a:ext cx="777468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Started </a:t>
            </a:r>
            <a:r>
              <a:rPr lang="en-US" sz="3200" dirty="0"/>
              <a:t>in the social sciences but some problems are </a:t>
            </a:r>
            <a:r>
              <a:rPr lang="en-US" sz="3200" dirty="0" smtClean="0"/>
              <a:t>widespread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24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pressure to publish</a:t>
            </a:r>
            <a:br>
              <a:rPr lang="en-US" sz="3200" dirty="0"/>
            </a:br>
            <a:endParaRPr lang="en-US" sz="20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file drawer problem</a:t>
            </a:r>
            <a:br>
              <a:rPr lang="en-US" sz="3200" dirty="0"/>
            </a:br>
            <a:endParaRPr lang="en-US" sz="24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small sample sizes</a:t>
            </a:r>
            <a:br>
              <a:rPr lang="en-US" sz="3200" dirty="0"/>
            </a:br>
            <a:endParaRPr lang="en-US" sz="24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p-hacking</a:t>
            </a:r>
            <a:br>
              <a:rPr lang="en-US" sz="3200" dirty="0"/>
            </a:br>
            <a:endParaRPr lang="en-US" sz="24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unethical </a:t>
            </a:r>
            <a:r>
              <a:rPr lang="en-US" sz="3200" dirty="0" smtClean="0"/>
              <a:t>researchers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764" y="1248912"/>
            <a:ext cx="39624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3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Solutions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496056" y="1148856"/>
            <a:ext cx="711976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Study preregistration</a:t>
            </a:r>
            <a:br>
              <a:rPr lang="en-US" sz="3200" dirty="0"/>
            </a:b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err="1"/>
              <a:t>PeerJ</a:t>
            </a:r>
            <a:r>
              <a:rPr lang="en-US" sz="3200" dirty="0"/>
              <a:t> / PLOS ONE</a:t>
            </a:r>
            <a:br>
              <a:rPr lang="en-US" sz="3200" dirty="0"/>
            </a:b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Preprint </a:t>
            </a:r>
            <a:r>
              <a:rPr lang="en-US" sz="3200" dirty="0" smtClean="0"/>
              <a:t>Servers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err="1" smtClean="0"/>
              <a:t>Altimetrics</a:t>
            </a:r>
            <a:endParaRPr lang="en-US" sz="3200" dirty="0" smtClean="0"/>
          </a:p>
          <a:p>
            <a:pPr marL="457200" indent="-457200" fontAlgn="base">
              <a:buFont typeface="Arial" charset="0"/>
              <a:buChar char="•"/>
            </a:pP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Systemic change - unlikely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842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Evolution and Statistics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5431" y="1273781"/>
            <a:ext cx="118011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i="1" dirty="0" smtClean="0"/>
              <a:t>In </a:t>
            </a:r>
            <a:r>
              <a:rPr lang="en-US" sz="3200" i="1" dirty="0"/>
              <a:t>many ways, therefore, modern statistics was an offshoot of </a:t>
            </a:r>
            <a:r>
              <a:rPr lang="en-US" sz="3200" i="1" dirty="0" smtClean="0"/>
              <a:t>evolutionary biology</a:t>
            </a:r>
          </a:p>
          <a:p>
            <a:pPr fontAlgn="base"/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90" y="3344451"/>
            <a:ext cx="1650102" cy="25576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593" y="3344451"/>
            <a:ext cx="1474417" cy="25671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334977"/>
            <a:ext cx="2085410" cy="25578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328" y="3344451"/>
            <a:ext cx="2113919" cy="25614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8890" y="2680267"/>
            <a:ext cx="1650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R. FISHER</a:t>
            </a:r>
          </a:p>
          <a:p>
            <a:pPr algn="ctr"/>
            <a:r>
              <a:rPr lang="en-US" dirty="0" smtClean="0"/>
              <a:t>ANOVA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50438" y="2710524"/>
            <a:ext cx="158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S. WRIGHT</a:t>
            </a:r>
          </a:p>
          <a:p>
            <a:pPr algn="ctr"/>
            <a:r>
              <a:rPr lang="en-US" dirty="0" smtClean="0"/>
              <a:t>PATH ANALYSIS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56300" y="2710524"/>
            <a:ext cx="2085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K. PEARSON</a:t>
            </a:r>
          </a:p>
          <a:p>
            <a:pPr algn="ctr"/>
            <a:r>
              <a:rPr lang="en-US" dirty="0" smtClean="0"/>
              <a:t>CORRELATION  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338328" y="2710524"/>
            <a:ext cx="21139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F. </a:t>
            </a:r>
            <a:r>
              <a:rPr lang="en-US" dirty="0" smtClean="0"/>
              <a:t>GALTON</a:t>
            </a:r>
            <a:endParaRPr lang="en-US" dirty="0"/>
          </a:p>
          <a:p>
            <a:pPr algn="ctr"/>
            <a:r>
              <a:rPr lang="en-US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75640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Why do biologists need statistics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5573" y="1256665"/>
            <a:ext cx="1139868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charset="0"/>
              <a:buChar char="•"/>
            </a:pPr>
            <a:r>
              <a:rPr lang="en-US" sz="2800" dirty="0" smtClean="0">
                <a:latin typeface="inherit" charset="0"/>
              </a:rPr>
              <a:t>We </a:t>
            </a:r>
            <a:r>
              <a:rPr lang="en-US" sz="2800" dirty="0">
                <a:latin typeface="inherit" charset="0"/>
              </a:rPr>
              <a:t>want to test hypotheses.</a:t>
            </a:r>
            <a:br>
              <a:rPr lang="en-US" sz="2800" dirty="0">
                <a:latin typeface="inherit" charset="0"/>
              </a:rPr>
            </a:br>
            <a:endParaRPr lang="en-US" dirty="0">
              <a:latin typeface="inherit" charset="0"/>
            </a:endParaRPr>
          </a:p>
          <a:p>
            <a:pPr fontAlgn="base">
              <a:buFont typeface="Arial" charset="0"/>
              <a:buChar char="•"/>
            </a:pPr>
            <a:r>
              <a:rPr lang="en-US" sz="2800" dirty="0">
                <a:latin typeface="inherit" charset="0"/>
              </a:rPr>
              <a:t>To test a hypothesis we have to design an experiment</a:t>
            </a:r>
            <a:br>
              <a:rPr lang="en-US" sz="2800" dirty="0">
                <a:latin typeface="inherit" charset="0"/>
              </a:rPr>
            </a:br>
            <a:endParaRPr lang="en-US" dirty="0">
              <a:latin typeface="inherit" charset="0"/>
            </a:endParaRPr>
          </a:p>
          <a:p>
            <a:pPr fontAlgn="base">
              <a:buFont typeface="Arial" charset="0"/>
              <a:buChar char="•"/>
            </a:pPr>
            <a:r>
              <a:rPr lang="en-US" sz="2800" dirty="0">
                <a:latin typeface="inherit" charset="0"/>
              </a:rPr>
              <a:t>Not all experiments have a traditional control and experimental treatment</a:t>
            </a:r>
            <a:br>
              <a:rPr lang="en-US" sz="2800" dirty="0">
                <a:latin typeface="inherit" charset="0"/>
              </a:rPr>
            </a:br>
            <a:endParaRPr lang="en-US" dirty="0">
              <a:latin typeface="inherit" charset="0"/>
            </a:endParaRPr>
          </a:p>
          <a:p>
            <a:pPr fontAlgn="base">
              <a:buFont typeface="Arial" charset="0"/>
              <a:buChar char="•"/>
            </a:pPr>
            <a:r>
              <a:rPr lang="en-US" sz="2800" dirty="0">
                <a:latin typeface="inherit" charset="0"/>
              </a:rPr>
              <a:t>It is quite possible to design a study or collect data that cannot answer the questions that we have</a:t>
            </a:r>
            <a:br>
              <a:rPr lang="en-US" sz="2800" dirty="0">
                <a:latin typeface="inherit" charset="0"/>
              </a:rPr>
            </a:br>
            <a:endParaRPr lang="en-US" dirty="0">
              <a:latin typeface="inherit" charset="0"/>
            </a:endParaRPr>
          </a:p>
          <a:p>
            <a:pPr fontAlgn="base">
              <a:buFont typeface="Arial" charset="0"/>
              <a:buChar char="•"/>
            </a:pPr>
            <a:r>
              <a:rPr lang="en-US" sz="2800" dirty="0">
                <a:latin typeface="inherit" charset="0"/>
              </a:rPr>
              <a:t>This leads to poor manuscripts and can lead to bad practices like p-hacking</a:t>
            </a:r>
            <a:endParaRPr lang="en-US" sz="2800" dirty="0">
              <a:effectLst/>
              <a:latin typeface="inheri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5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Experimental Design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5431" y="1073547"/>
            <a:ext cx="1180113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3200" dirty="0" smtClean="0"/>
          </a:p>
          <a:p>
            <a:pPr fontAlgn="base"/>
            <a:r>
              <a:rPr lang="en-US" sz="3200" dirty="0" smtClean="0"/>
              <a:t>So</a:t>
            </a:r>
            <a:r>
              <a:rPr lang="en-US" sz="3200" dirty="0"/>
              <a:t>, to design an experiment you need to understand how the data will be analyzed statistically</a:t>
            </a:r>
            <a:r>
              <a:rPr lang="en-US" sz="3200" dirty="0" smtClean="0"/>
              <a:t>.</a:t>
            </a:r>
          </a:p>
          <a:p>
            <a:pPr fontAlgn="base"/>
            <a:endParaRPr lang="en-US" sz="3200" dirty="0"/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How can you sample the population in which you are interested</a:t>
            </a:r>
            <a:r>
              <a:rPr lang="en-US" sz="3200" dirty="0" smtClean="0"/>
              <a:t>?</a:t>
            </a:r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What </a:t>
            </a:r>
            <a:r>
              <a:rPr lang="en-US" sz="3200" dirty="0"/>
              <a:t>tests are appropriate for your </a:t>
            </a:r>
            <a:r>
              <a:rPr lang="en-US" sz="3200" dirty="0" smtClean="0"/>
              <a:t>data?</a:t>
            </a:r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What </a:t>
            </a:r>
            <a:r>
              <a:rPr lang="en-US" sz="3200" dirty="0"/>
              <a:t>biases must be controlled </a:t>
            </a:r>
            <a:r>
              <a:rPr lang="en-US" sz="3200" dirty="0" smtClean="0"/>
              <a:t>for?</a:t>
            </a:r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What </a:t>
            </a:r>
            <a:r>
              <a:rPr lang="en-US" sz="3200" dirty="0"/>
              <a:t>sample size will be necessary?</a:t>
            </a:r>
          </a:p>
        </p:txBody>
      </p:sp>
    </p:spTree>
    <p:extLst>
      <p:ext uri="{BB962C8B-B14F-4D97-AF65-F5344CB8AC3E}">
        <p14:creationId xmlns:p14="http://schemas.microsoft.com/office/powerpoint/2010/main" val="30077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477</Words>
  <Application>Microsoft Macintosh PowerPoint</Application>
  <PresentationFormat>Widescreen</PresentationFormat>
  <Paragraphs>129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inherit</vt:lpstr>
      <vt:lpstr>Arial</vt:lpstr>
      <vt:lpstr>Office Theme</vt:lpstr>
      <vt:lpstr>Experimental Design Biology 683  Lecture 1   Heath Blackmon</vt:lpstr>
      <vt:lpstr>Today</vt:lpstr>
      <vt:lpstr>The public impression of statistics</vt:lpstr>
      <vt:lpstr>Our response</vt:lpstr>
      <vt:lpstr>Reproducibility crisis</vt:lpstr>
      <vt:lpstr>Solutions</vt:lpstr>
      <vt:lpstr>Evolution and Statistics</vt:lpstr>
      <vt:lpstr>Why do biologists need statistics</vt:lpstr>
      <vt:lpstr>Experimental Design</vt:lpstr>
      <vt:lpstr>Why not just collaborate with a statistician</vt:lpstr>
      <vt:lpstr>My stats philosophy</vt:lpstr>
      <vt:lpstr>What is R</vt:lpstr>
      <vt:lpstr>Why use R</vt:lpstr>
      <vt:lpstr>Why use R</vt:lpstr>
      <vt:lpstr>Installing R and RStudio</vt:lpstr>
      <vt:lpstr>For Thursday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Bayes Theorem Biology 683  Lecture 3   Heath Blackmon</dc:title>
  <dc:creator>Heath Blackmon</dc:creator>
  <cp:lastModifiedBy>Heath Blackmon</cp:lastModifiedBy>
  <cp:revision>14</cp:revision>
  <cp:lastPrinted>2018-01-03T17:27:34Z</cp:lastPrinted>
  <dcterms:created xsi:type="dcterms:W3CDTF">2018-01-03T17:15:04Z</dcterms:created>
  <dcterms:modified xsi:type="dcterms:W3CDTF">2018-01-13T22:56:31Z</dcterms:modified>
</cp:coreProperties>
</file>