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80" r:id="rId4"/>
    <p:sldId id="259" r:id="rId5"/>
    <p:sldId id="260" r:id="rId6"/>
    <p:sldId id="257" r:id="rId7"/>
    <p:sldId id="261" r:id="rId8"/>
    <p:sldId id="262" r:id="rId9"/>
    <p:sldId id="281" r:id="rId10"/>
    <p:sldId id="263" r:id="rId11"/>
    <p:sldId id="264" r:id="rId12"/>
    <p:sldId id="282" r:id="rId13"/>
    <p:sldId id="265" r:id="rId14"/>
    <p:sldId id="266" r:id="rId15"/>
    <p:sldId id="267" r:id="rId16"/>
    <p:sldId id="283" r:id="rId17"/>
    <p:sldId id="268" r:id="rId18"/>
    <p:sldId id="284" r:id="rId19"/>
    <p:sldId id="295" r:id="rId20"/>
    <p:sldId id="297" r:id="rId21"/>
    <p:sldId id="298" r:id="rId22"/>
    <p:sldId id="296" r:id="rId23"/>
    <p:sldId id="278" r:id="rId24"/>
    <p:sldId id="285" r:id="rId25"/>
    <p:sldId id="286" r:id="rId26"/>
    <p:sldId id="287" r:id="rId27"/>
    <p:sldId id="299" r:id="rId28"/>
    <p:sldId id="288" r:id="rId29"/>
    <p:sldId id="290" r:id="rId30"/>
    <p:sldId id="279" r:id="rId31"/>
    <p:sldId id="289"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94"/>
    <p:restoredTop sz="94616"/>
  </p:normalViewPr>
  <p:slideViewPr>
    <p:cSldViewPr snapToGrid="0" snapToObjects="1">
      <p:cViewPr varScale="1">
        <p:scale>
          <a:sx n="99" d="100"/>
          <a:sy n="99"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08699-CE29-634D-83B5-1061B2BD35A6}" type="datetimeFigureOut">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08699-CE29-634D-83B5-1061B2BD35A6}" type="datetimeFigureOut">
              <a:rPr lang="en-US" smtClean="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08699-CE29-634D-83B5-1061B2BD35A6}" type="datetimeFigureOut">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1/23/19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oleoguy@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smtClean="0"/>
              <a:t>Biology 683</a:t>
            </a:r>
            <a:br>
              <a:rPr lang="en-US" sz="4000" dirty="0" smtClean="0"/>
            </a:br>
            <a:r>
              <a:rPr lang="en-US" sz="4000" dirty="0" smtClean="0"/>
              <a:t/>
            </a:r>
            <a:br>
              <a:rPr lang="en-US" sz="4000" dirty="0" smtClean="0"/>
            </a:br>
            <a:r>
              <a:rPr lang="en-US" sz="4000" dirty="0" smtClean="0"/>
              <a:t>Lecture 2</a:t>
            </a:r>
            <a:br>
              <a:rPr lang="en-US" sz="4000" dirty="0" smtClean="0"/>
            </a:br>
            <a:r>
              <a:rPr lang="en-US" sz="4000" dirty="0" smtClean="0"/>
              <a:t/>
            </a:r>
            <a:br>
              <a:rPr lang="en-US" sz="4000" dirty="0" smtClean="0"/>
            </a:br>
            <a:r>
              <a:rPr lang="en-US" sz="4000" dirty="0"/>
              <a:t/>
            </a:r>
            <a:br>
              <a:rPr lang="en-US" sz="4000" dirty="0"/>
            </a:br>
            <a:r>
              <a:rPr lang="en-US" sz="2800" dirty="0" smtClean="0"/>
              <a:t>Heath Blackmon</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Your big idea should be a hypothesis</a:t>
            </a:r>
          </a:p>
        </p:txBody>
      </p:sp>
      <p:sp>
        <p:nvSpPr>
          <p:cNvPr id="3" name="Rectangle 2"/>
          <p:cNvSpPr/>
          <p:nvPr/>
        </p:nvSpPr>
        <p:spPr>
          <a:xfrm>
            <a:off x="275573" y="1256665"/>
            <a:ext cx="11398685" cy="4401205"/>
          </a:xfrm>
          <a:prstGeom prst="rect">
            <a:avLst/>
          </a:prstGeom>
        </p:spPr>
        <p:txBody>
          <a:bodyPr wrap="square">
            <a:spAutoFit/>
          </a:bodyPr>
          <a:lstStyle/>
          <a:p>
            <a:pPr fontAlgn="base"/>
            <a:r>
              <a:rPr lang="en-US" sz="2800" dirty="0" smtClean="0"/>
              <a:t>A </a:t>
            </a:r>
            <a:r>
              <a:rPr lang="en-US" sz="2800" dirty="0"/>
              <a:t>statistical hypothesis is a specific claim about a population parameter </a:t>
            </a:r>
          </a:p>
          <a:p>
            <a:pPr fontAlgn="base"/>
            <a:endParaRPr lang="en-US" sz="2800" i="1" dirty="0" smtClean="0"/>
          </a:p>
          <a:p>
            <a:pPr fontAlgn="base"/>
            <a:r>
              <a:rPr lang="en-US" sz="2800" i="1" dirty="0" smtClean="0"/>
              <a:t>Caloric </a:t>
            </a:r>
            <a:r>
              <a:rPr lang="en-US" sz="2800" i="1" dirty="0"/>
              <a:t>restriction increases the lifespan of Drosophila </a:t>
            </a:r>
            <a:r>
              <a:rPr lang="en-US" sz="2800" i="1" dirty="0" smtClean="0"/>
              <a:t>melanogaster.</a:t>
            </a:r>
          </a:p>
          <a:p>
            <a:pPr fontAlgn="base"/>
            <a:endParaRPr lang="en-US" sz="2800" i="1" dirty="0"/>
          </a:p>
          <a:p>
            <a:pPr fontAlgn="base"/>
            <a:r>
              <a:rPr lang="en-US" sz="2800" i="1" dirty="0" smtClean="0"/>
              <a:t>The rate of evolution in wingless species is higher than winged species.</a:t>
            </a:r>
            <a:r>
              <a:rPr lang="en-US" sz="2800" dirty="0"/>
              <a:t/>
            </a:r>
            <a:br>
              <a:rPr lang="en-US" sz="2800" dirty="0"/>
            </a:br>
            <a:endParaRPr lang="en-US" sz="2800" dirty="0"/>
          </a:p>
          <a:p>
            <a:pPr fontAlgn="base"/>
            <a:r>
              <a:rPr lang="en-US" sz="2800" i="1" dirty="0"/>
              <a:t>Pesticide exposure causes feminization of amphibian </a:t>
            </a:r>
            <a:r>
              <a:rPr lang="en-US" sz="2800" i="1" dirty="0" smtClean="0"/>
              <a:t>males.</a:t>
            </a:r>
          </a:p>
          <a:p>
            <a:pPr fontAlgn="base"/>
            <a:endParaRPr lang="en-US" sz="2800" i="1" dirty="0"/>
          </a:p>
          <a:p>
            <a:pPr fontAlgn="base"/>
            <a:r>
              <a:rPr lang="en-US" sz="2800" i="1" dirty="0" smtClean="0"/>
              <a:t>Repetitive DNA content is higher in venomous than nonvenomous reptiles</a:t>
            </a:r>
            <a:endParaRPr lang="en-US" sz="2800" i="1" dirty="0"/>
          </a:p>
          <a:p>
            <a:pPr fontAlgn="base"/>
            <a:endParaRPr lang="en-US" sz="2800" dirty="0"/>
          </a:p>
        </p:txBody>
      </p:sp>
    </p:spTree>
    <p:extLst>
      <p:ext uri="{BB962C8B-B14F-4D97-AF65-F5344CB8AC3E}">
        <p14:creationId xmlns:p14="http://schemas.microsoft.com/office/powerpoint/2010/main" val="2557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Data</a:t>
            </a:r>
            <a:endParaRPr lang="en-US" b="1" dirty="0">
              <a:solidFill>
                <a:schemeClr val="bg1"/>
              </a:solidFill>
            </a:endParaRP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smtClean="0"/>
          </a:p>
          <a:p>
            <a:pPr fontAlgn="base"/>
            <a:r>
              <a:rPr lang="en-US" sz="3200" b="1" dirty="0" smtClean="0"/>
              <a:t>Variables</a:t>
            </a:r>
            <a:r>
              <a:rPr lang="en-US" sz="3200" dirty="0"/>
              <a:t>  </a:t>
            </a:r>
          </a:p>
          <a:p>
            <a:pPr fontAlgn="base"/>
            <a:r>
              <a:rPr lang="en-US" sz="3200" dirty="0"/>
              <a:t>The characteristics that differ among individuals </a:t>
            </a:r>
          </a:p>
          <a:p>
            <a:pPr fontAlgn="base"/>
            <a:r>
              <a:rPr lang="en-US" sz="3200" b="1" dirty="0" smtClean="0"/>
              <a:t/>
            </a:r>
            <a:br>
              <a:rPr lang="en-US" sz="3200" b="1" dirty="0" smtClean="0"/>
            </a:br>
            <a:r>
              <a:rPr lang="en-US" sz="3200" b="1" dirty="0" smtClean="0"/>
              <a:t>Data</a:t>
            </a:r>
            <a:r>
              <a:rPr lang="en-US" sz="3200" dirty="0"/>
              <a:t>  </a:t>
            </a:r>
          </a:p>
          <a:p>
            <a:pPr fontAlgn="base"/>
            <a:r>
              <a:rPr lang="en-US" sz="3200" dirty="0"/>
              <a:t>The measurements of variables taken for a sample of individuals </a:t>
            </a:r>
          </a:p>
          <a:p>
            <a:pPr fontAlgn="base"/>
            <a:endParaRPr lang="en-US" sz="3200" b="1" dirty="0" smtClean="0"/>
          </a:p>
          <a:p>
            <a:pPr fontAlgn="base"/>
            <a:r>
              <a:rPr lang="en-US" sz="3200" b="1" dirty="0" smtClean="0"/>
              <a:t>Categorical </a:t>
            </a:r>
            <a:r>
              <a:rPr lang="en-US" sz="3200" b="1" dirty="0"/>
              <a:t>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Data</a:t>
            </a:r>
            <a:endParaRPr lang="en-US" b="1" dirty="0">
              <a:solidFill>
                <a:schemeClr val="bg1"/>
              </a:solidFill>
            </a:endParaRP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smtClean="0"/>
          </a:p>
          <a:p>
            <a:pPr fontAlgn="base"/>
            <a:r>
              <a:rPr lang="en-US" sz="3200" b="1" dirty="0"/>
              <a:t>Numerical Variables</a:t>
            </a:r>
            <a:r>
              <a:rPr lang="en-US" sz="3200" dirty="0"/>
              <a:t> </a:t>
            </a:r>
          </a:p>
          <a:p>
            <a:pPr fontAlgn="base"/>
            <a:r>
              <a:rPr lang="en-US" sz="3200" dirty="0"/>
              <a:t>Individuals vary on a quantitative scale  </a:t>
            </a:r>
            <a:endParaRPr lang="en-US" sz="3200" dirty="0" smtClean="0"/>
          </a:p>
          <a:p>
            <a:pPr fontAlgn="base"/>
            <a:endParaRPr lang="en-US" sz="3200" dirty="0"/>
          </a:p>
          <a:p>
            <a:pPr fontAlgn="base"/>
            <a:r>
              <a:rPr lang="en-US" sz="3200" b="1" dirty="0"/>
              <a:t>Ordinal</a:t>
            </a:r>
            <a:r>
              <a:rPr lang="en-US" sz="3200" dirty="0"/>
              <a:t> </a:t>
            </a:r>
          </a:p>
          <a:p>
            <a:pPr fontAlgn="base"/>
            <a:r>
              <a:rPr lang="en-US" sz="3200" dirty="0"/>
              <a:t>The categories can be ordered </a:t>
            </a:r>
            <a:endParaRPr lang="en-US" sz="3200" dirty="0" smtClean="0"/>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smtClean="0"/>
              <a:t>Continuous variables</a:t>
            </a:r>
            <a:endParaRPr lang="en-US" sz="3200" dirty="0"/>
          </a:p>
          <a:p>
            <a:pPr fontAlgn="base"/>
            <a:r>
              <a:rPr lang="en-US" sz="3200" dirty="0" smtClean="0"/>
              <a:t>a </a:t>
            </a:r>
            <a:r>
              <a:rPr lang="en-US" sz="3200" dirty="0"/>
              <a:t>variable that has an infinite number of possible values</a:t>
            </a:r>
          </a:p>
          <a:p>
            <a:pPr fontAlgn="base"/>
            <a:endParaRPr lang="en-US" sz="3200" b="1" dirty="0" smtClean="0"/>
          </a:p>
          <a:p>
            <a:pPr fontAlgn="base"/>
            <a:r>
              <a:rPr lang="en-US" sz="3200" b="1" dirty="0" smtClean="0"/>
              <a:t>Discrete variables</a:t>
            </a:r>
            <a:endParaRPr lang="en-US" sz="3200" dirty="0"/>
          </a:p>
          <a:p>
            <a:pPr fontAlgn="base"/>
            <a:r>
              <a:rPr lang="en-US" sz="3200" dirty="0" smtClean="0"/>
              <a:t>a </a:t>
            </a:r>
            <a:r>
              <a:rPr lang="en-US" sz="3200" dirty="0"/>
              <a:t>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046988"/>
          </a:xfrm>
          <a:prstGeom prst="rect">
            <a:avLst/>
          </a:prstGeom>
        </p:spPr>
        <p:txBody>
          <a:bodyPr wrap="square">
            <a:spAutoFit/>
          </a:bodyPr>
          <a:lstStyle/>
          <a:p>
            <a:pPr marL="457200" indent="-457200" fontAlgn="base">
              <a:buFont typeface="Arial" charset="0"/>
              <a:buChar char="•"/>
            </a:pPr>
            <a:r>
              <a:rPr lang="en-US" sz="3200" dirty="0" smtClean="0"/>
              <a:t>Does caloric restriction increase lifespan in mice? </a:t>
            </a:r>
          </a:p>
          <a:p>
            <a:pPr marL="457200" indent="-457200" fontAlgn="base">
              <a:buFont typeface="Arial" charset="0"/>
              <a:buChar char="•"/>
            </a:pPr>
            <a:r>
              <a:rPr lang="en-US" sz="3200" dirty="0" smtClean="0"/>
              <a:t>Is global warming caused by human activities? </a:t>
            </a:r>
          </a:p>
          <a:p>
            <a:pPr marL="457200" indent="-457200" fontAlgn="base">
              <a:buFont typeface="Arial" charset="0"/>
              <a:buChar char="•"/>
            </a:pPr>
            <a:r>
              <a:rPr lang="en-US" sz="3200" dirty="0" smtClean="0"/>
              <a:t>Does smoking cause lung cancer in humans? </a:t>
            </a:r>
          </a:p>
          <a:p>
            <a:pPr marL="457200" indent="-457200" fontAlgn="base">
              <a:buFont typeface="Arial" charset="0"/>
              <a:buChar char="•"/>
            </a:pPr>
            <a:r>
              <a:rPr lang="en-US" sz="3200" dirty="0" smtClean="0"/>
              <a:t>Does parasite infection reduce mating success of beetles? </a:t>
            </a:r>
          </a:p>
          <a:p>
            <a:pPr marL="457200" indent="-457200" fontAlgn="base">
              <a:buFont typeface="Arial" charset="0"/>
              <a:buChar char="•"/>
            </a:pPr>
            <a:r>
              <a:rPr lang="en-US" sz="3200" dirty="0" smtClean="0"/>
              <a:t>Does oxytocin affect sexual attraction in humans? </a:t>
            </a:r>
          </a:p>
          <a:p>
            <a:pPr marL="457200" indent="-457200" fontAlgn="base">
              <a:buFont typeface="Arial" charset="0"/>
              <a:buChar char="•"/>
            </a:pPr>
            <a:r>
              <a:rPr lang="en-US" sz="3200" dirty="0" smtClean="0"/>
              <a:t>Do sex chromosomes increase the rate of speciation?</a:t>
            </a:r>
            <a:endParaRPr lang="en-US" sz="3200" dirty="0"/>
          </a:p>
        </p:txBody>
      </p:sp>
    </p:spTree>
    <p:extLst>
      <p:ext uri="{BB962C8B-B14F-4D97-AF65-F5344CB8AC3E}">
        <p14:creationId xmlns:p14="http://schemas.microsoft.com/office/powerpoint/2010/main" val="207419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Why should we summarize data?</a:t>
            </a:r>
            <a:endParaRPr lang="en-US" b="1" dirty="0">
              <a:solidFill>
                <a:schemeClr val="bg1"/>
              </a:solidFill>
            </a:endParaRP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smtClean="0"/>
          </a:p>
          <a:p>
            <a:pPr marL="457200" indent="-457200" fontAlgn="base">
              <a:buFont typeface="Arial" charset="0"/>
              <a:buChar char="•"/>
            </a:pPr>
            <a:r>
              <a:rPr lang="en-US" sz="3600" dirty="0" smtClean="0"/>
              <a:t>Our </a:t>
            </a:r>
            <a:r>
              <a:rPr lang="en-US" sz="3600" dirty="0"/>
              <a:t>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smtClean="0"/>
              <a:t>Mean</a:t>
            </a:r>
            <a:r>
              <a:rPr lang="en-US" sz="3200" b="1" dirty="0"/>
              <a:t>:</a:t>
            </a:r>
            <a:r>
              <a:rPr lang="en-US" sz="3200" dirty="0"/>
              <a:t> Sum of the observations divided by the number of </a:t>
            </a:r>
            <a:r>
              <a:rPr lang="en-US" sz="3200" dirty="0" smtClean="0"/>
              <a:t>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smtClean="0"/>
              <a:t>Median</a:t>
            </a:r>
            <a:r>
              <a:rPr lang="en-US" sz="3200" b="1" dirty="0"/>
              <a:t>:</a:t>
            </a:r>
            <a:r>
              <a:rPr lang="en-US" sz="3200" dirty="0"/>
              <a:t> The middle observation in a set of </a:t>
            </a:r>
            <a:r>
              <a:rPr lang="en-US" sz="3200" dirty="0" smtClean="0"/>
              <a:t>data</a:t>
            </a:r>
          </a:p>
          <a:p>
            <a:pPr marL="457200" indent="-457200" fontAlgn="base">
              <a:buFont typeface="Arial" charset="0"/>
              <a:buChar char="•"/>
            </a:pPr>
            <a:endParaRPr lang="en-US" sz="3200" dirty="0"/>
          </a:p>
          <a:p>
            <a:pPr marL="457200" indent="-457200" fontAlgn="base">
              <a:buFont typeface="Arial" charset="0"/>
              <a:buChar char="•"/>
            </a:pPr>
            <a:r>
              <a:rPr lang="en-US" sz="3200" b="1" dirty="0" smtClean="0"/>
              <a:t>Variance</a:t>
            </a:r>
            <a:r>
              <a:rPr lang="en-US" sz="3200" b="1" dirty="0"/>
              <a:t>:</a:t>
            </a:r>
            <a:r>
              <a:rPr lang="en-US" sz="3200" dirty="0"/>
              <a:t> The average squared deviation from the </a:t>
            </a:r>
            <a:r>
              <a:rPr lang="en-US" sz="3200" dirty="0" smtClean="0"/>
              <a:t>mean</a:t>
            </a:r>
          </a:p>
          <a:p>
            <a:pPr marL="457200" indent="-457200" fontAlgn="base">
              <a:buFont typeface="Arial" charset="0"/>
              <a:buChar char="•"/>
            </a:pPr>
            <a:endParaRPr lang="en-US" sz="3200" b="1" dirty="0"/>
          </a:p>
          <a:p>
            <a:pPr marL="457200" indent="-457200" fontAlgn="base">
              <a:buFont typeface="Arial" charset="0"/>
              <a:buChar char="•"/>
            </a:pPr>
            <a:r>
              <a:rPr lang="en-US" sz="3200" b="1" dirty="0" smtClean="0"/>
              <a:t>Standard </a:t>
            </a:r>
            <a:r>
              <a:rPr lang="en-US" sz="3200" b="1" dirty="0"/>
              <a:t>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Mean and variance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34" y="1031662"/>
            <a:ext cx="9865826" cy="5701077"/>
          </a:xfrm>
          <a:prstGeom prst="rect">
            <a:avLst/>
          </a:prstGeom>
        </p:spPr>
      </p:pic>
    </p:spTree>
    <p:extLst>
      <p:ext uri="{BB962C8B-B14F-4D97-AF65-F5344CB8AC3E}">
        <p14:creationId xmlns:p14="http://schemas.microsoft.com/office/powerpoint/2010/main" val="1474016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grpSp>
        <p:nvGrpSpPr>
          <p:cNvPr id="8" name="Group 7"/>
          <p:cNvGrpSpPr/>
          <p:nvPr/>
        </p:nvGrpSpPr>
        <p:grpSpPr>
          <a:xfrm>
            <a:off x="10041494" y="3383714"/>
            <a:ext cx="1534033" cy="2097741"/>
            <a:chOff x="10041494" y="3383714"/>
            <a:chExt cx="1534033" cy="2097741"/>
          </a:xfrm>
        </p:grpSpPr>
        <p:sp>
          <p:nvSpPr>
            <p:cNvPr id="6" name="Right Brace 5"/>
            <p:cNvSpPr/>
            <p:nvPr/>
          </p:nvSpPr>
          <p:spPr>
            <a:xfrm>
              <a:off x="10041494" y="3383714"/>
              <a:ext cx="172122" cy="209774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13616" y="4109418"/>
              <a:ext cx="1361911" cy="646331"/>
            </a:xfrm>
            <a:prstGeom prst="rect">
              <a:avLst/>
            </a:prstGeom>
            <a:solidFill>
              <a:srgbClr val="FFFFFF"/>
            </a:solidFill>
          </p:spPr>
          <p:txBody>
            <a:bodyPr wrap="none" rtlCol="0">
              <a:spAutoFit/>
            </a:bodyPr>
            <a:lstStyle/>
            <a:p>
              <a:r>
                <a:rPr lang="en-US" dirty="0" smtClean="0"/>
                <a:t>Interquartile</a:t>
              </a:r>
            </a:p>
            <a:p>
              <a:r>
                <a:rPr lang="en-US" dirty="0" smtClean="0"/>
                <a:t>Range</a:t>
              </a:r>
              <a:endParaRPr lang="en-US" dirty="0"/>
            </a:p>
          </p:txBody>
        </p:sp>
      </p:grpSp>
    </p:spTree>
    <p:extLst>
      <p:ext uri="{BB962C8B-B14F-4D97-AF65-F5344CB8AC3E}">
        <p14:creationId xmlns:p14="http://schemas.microsoft.com/office/powerpoint/2010/main" val="210954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Last week</a:t>
            </a:r>
            <a:endParaRPr lang="en-US" b="1" dirty="0">
              <a:solidFill>
                <a:schemeClr val="bg1"/>
              </a:solidFill>
            </a:endParaRPr>
          </a:p>
        </p:txBody>
      </p:sp>
      <p:sp>
        <p:nvSpPr>
          <p:cNvPr id="4" name="Rectangle 3"/>
          <p:cNvSpPr/>
          <p:nvPr/>
        </p:nvSpPr>
        <p:spPr>
          <a:xfrm>
            <a:off x="204396" y="1787531"/>
            <a:ext cx="11801138" cy="1569660"/>
          </a:xfrm>
          <a:prstGeom prst="rect">
            <a:avLst/>
          </a:prstGeom>
        </p:spPr>
        <p:txBody>
          <a:bodyPr wrap="square">
            <a:spAutoFit/>
          </a:bodyPr>
          <a:lstStyle/>
          <a:p>
            <a:pPr marL="571500" indent="-571500" fontAlgn="base">
              <a:buFont typeface="Arial" charset="0"/>
              <a:buChar char="•"/>
            </a:pPr>
            <a:r>
              <a:rPr lang="en-US" sz="3200" dirty="0"/>
              <a:t>What are some causes of the reproducibility crisis?</a:t>
            </a:r>
            <a:br>
              <a:rPr lang="en-US" sz="3200" dirty="0"/>
            </a:br>
            <a:endParaRPr lang="en-US" sz="3200" dirty="0"/>
          </a:p>
          <a:p>
            <a:pPr marL="571500" indent="-571500" fontAlgn="base">
              <a:buFont typeface="Arial" charset="0"/>
              <a:buChar char="•"/>
            </a:pPr>
            <a:r>
              <a:rPr lang="en-US" sz="3200" dirty="0" smtClean="0"/>
              <a:t>Common problems in plots?</a:t>
            </a:r>
            <a:endParaRPr lang="en-US" sz="3200" dirty="0"/>
          </a:p>
        </p:txBody>
      </p:sp>
    </p:spTree>
    <p:extLst>
      <p:ext uri="{BB962C8B-B14F-4D97-AF65-F5344CB8AC3E}">
        <p14:creationId xmlns:p14="http://schemas.microsoft.com/office/powerpoint/2010/main" val="61795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6" name="Right Brace 5"/>
          <p:cNvSpPr/>
          <p:nvPr/>
        </p:nvSpPr>
        <p:spPr>
          <a:xfrm>
            <a:off x="10041494" y="2753360"/>
            <a:ext cx="172122" cy="320548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59336" y="4147234"/>
            <a:ext cx="1747338" cy="369332"/>
          </a:xfrm>
          <a:prstGeom prst="rect">
            <a:avLst/>
          </a:prstGeom>
          <a:solidFill>
            <a:srgbClr val="FFFFFF"/>
          </a:solidFill>
        </p:spPr>
        <p:txBody>
          <a:bodyPr wrap="none" rtlCol="0">
            <a:spAutoFit/>
          </a:bodyPr>
          <a:lstStyle/>
          <a:p>
            <a:r>
              <a:rPr lang="en-US" dirty="0" smtClean="0"/>
              <a:t>Range of all data</a:t>
            </a:r>
            <a:endParaRPr lang="en-US" dirty="0"/>
          </a:p>
        </p:txBody>
      </p:sp>
    </p:spTree>
    <p:extLst>
      <p:ext uri="{BB962C8B-B14F-4D97-AF65-F5344CB8AC3E}">
        <p14:creationId xmlns:p14="http://schemas.microsoft.com/office/powerpoint/2010/main" val="333992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7" name="TextBox 6"/>
          <p:cNvSpPr txBox="1"/>
          <p:nvPr/>
        </p:nvSpPr>
        <p:spPr>
          <a:xfrm>
            <a:off x="7782836" y="1492934"/>
            <a:ext cx="2637004" cy="923330"/>
          </a:xfrm>
          <a:prstGeom prst="rect">
            <a:avLst/>
          </a:prstGeom>
          <a:solidFill>
            <a:srgbClr val="FFFFFF"/>
          </a:solidFill>
        </p:spPr>
        <p:txBody>
          <a:bodyPr wrap="none" rtlCol="0">
            <a:spAutoFit/>
          </a:bodyPr>
          <a:lstStyle/>
          <a:p>
            <a:r>
              <a:rPr lang="en-US" dirty="0" smtClean="0"/>
              <a:t>Data points more than 1.5</a:t>
            </a:r>
          </a:p>
          <a:p>
            <a:r>
              <a:rPr lang="en-US" dirty="0" smtClean="0"/>
              <a:t>Interquartile ranges away </a:t>
            </a:r>
          </a:p>
          <a:p>
            <a:r>
              <a:rPr lang="en-US" dirty="0" smtClean="0"/>
              <a:t>from the median</a:t>
            </a:r>
            <a:endParaRPr lang="en-US" dirty="0"/>
          </a:p>
        </p:txBody>
      </p:sp>
      <p:cxnSp>
        <p:nvCxnSpPr>
          <p:cNvPr id="5" name="Straight Arrow Connector 4"/>
          <p:cNvCxnSpPr>
            <a:stCxn id="7" idx="1"/>
          </p:cNvCxnSpPr>
          <p:nvPr/>
        </p:nvCxnSpPr>
        <p:spPr>
          <a:xfrm flipH="1" flipV="1">
            <a:off x="6604000" y="1612900"/>
            <a:ext cx="1178836" cy="3416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617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21" t="1596" b="3365"/>
          <a:stretch/>
        </p:blipFill>
        <p:spPr>
          <a:xfrm>
            <a:off x="741274" y="1194099"/>
            <a:ext cx="10662131" cy="5353125"/>
          </a:xfrm>
          <a:prstGeom prst="rect">
            <a:avLst/>
          </a:prstGeom>
        </p:spPr>
      </p:pic>
    </p:spTree>
    <p:extLst>
      <p:ext uri="{BB962C8B-B14F-4D97-AF65-F5344CB8AC3E}">
        <p14:creationId xmlns:p14="http://schemas.microsoft.com/office/powerpoint/2010/main" val="221725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Symbols for samples and populations</a:t>
            </a:r>
            <a:endParaRPr lang="en-US" b="1" dirty="0">
              <a:solidFill>
                <a:schemeClr val="bg1"/>
              </a:solidFill>
            </a:endParaRP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smtClean="0"/>
                  <a:t>Samples </a:t>
                </a:r>
                <a:r>
                  <a:rPr lang="en-US" sz="3200" b="1" dirty="0"/>
                  <a:t>versus Populations</a:t>
                </a:r>
                <a:endParaRPr lang="en-US" sz="3200" dirty="0"/>
              </a:p>
              <a:p>
                <a:pPr fontAlgn="base"/>
                <a:r>
                  <a:rPr lang="en-US" sz="3200" dirty="0"/>
                  <a:t>The mean or standard deviation statistic you calculate from your sample is an estimate of the population </a:t>
                </a:r>
                <a:r>
                  <a:rPr lang="en-US" sz="3200" dirty="0" smtClean="0"/>
                  <a:t>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endParaRPr lang="en-US" sz="3200" dirty="0" smtClean="0"/>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smtClean="0"/>
                  <a:t>The </a:t>
                </a:r>
                <a:r>
                  <a:rPr lang="en-US" sz="3200" dirty="0"/>
                  <a:t>mean </a:t>
                </a:r>
                <a:r>
                  <a:rPr lang="en-US" sz="3200" dirty="0" smtClean="0"/>
                  <a:t>is just: </a:t>
                </a:r>
                <a14:m>
                  <m:oMath xmlns:m="http://schemas.openxmlformats.org/officeDocument/2006/math">
                    <m:acc>
                      <m:accPr>
                        <m:chr m:val="̅"/>
                        <m:ctrlPr>
                          <a:rPr lang="en-US" sz="3200" i="1" smtClean="0">
                            <a:latin typeface="Cambria Math"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charset="0"/>
                          </a:rPr>
                        </m:ctrlPr>
                      </m:fPr>
                      <m:num>
                        <m:nary>
                          <m:naryPr>
                            <m:chr m:val="∑"/>
                            <m:ctrlPr>
                              <a:rPr lang="is-IS" sz="3200" b="0" i="1" smtClean="0">
                                <a:latin typeface="Cambria Math"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smtClean="0"/>
              </a:p>
              <a:p>
                <a:pPr fontAlgn="base"/>
                <a:r>
                  <a:rPr lang="en-US" sz="3200" dirty="0" smtClean="0"/>
                  <a:t>The </a:t>
                </a:r>
                <a:r>
                  <a:rPr lang="en-US" sz="3200" dirty="0"/>
                  <a:t>standard deviation </a:t>
                </a:r>
                <a:r>
                  <a:rPr lang="en-US" sz="3200" dirty="0" smtClean="0"/>
                  <a:t>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charset="0"/>
                          </a:rPr>
                        </m:ctrlPr>
                      </m:radPr>
                      <m:deg/>
                      <m:e>
                        <m:sSup>
                          <m:sSupPr>
                            <m:ctrlPr>
                              <a:rPr lang="en-US" sz="3200" b="0" i="1" smtClean="0">
                                <a:latin typeface="Cambria Math"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smtClean="0"/>
              </a:p>
              <a:p>
                <a:pPr fontAlgn="base"/>
                <a:endParaRPr lang="en-US" sz="3200" dirty="0" smtClean="0"/>
              </a:p>
              <a:p>
                <a:pPr fontAlgn="base"/>
                <a:r>
                  <a:rPr lang="en-US" sz="3200" dirty="0" smtClean="0"/>
                  <a:t>Where </a:t>
                </a:r>
                <a14:m>
                  <m:oMath xmlns:m="http://schemas.openxmlformats.org/officeDocument/2006/math">
                    <m:sSup>
                      <m:sSupPr>
                        <m:ctrlPr>
                          <a:rPr lang="en-US" sz="3200" i="1">
                            <a:latin typeface="Cambria Math" charset="0"/>
                          </a:rPr>
                        </m:ctrlPr>
                      </m:sSupPr>
                      <m:e>
                        <m:r>
                          <a:rPr lang="en-US" sz="3200" i="1">
                            <a:latin typeface="Cambria Math" charset="0"/>
                          </a:rPr>
                          <m:t>𝑠</m:t>
                        </m:r>
                      </m:e>
                      <m:sup>
                        <m:r>
                          <a:rPr lang="en-US" sz="3200" i="1">
                            <a:latin typeface="Cambria Math" charset="0"/>
                          </a:rPr>
                          <m:t>2</m:t>
                        </m:r>
                      </m:sup>
                    </m:sSup>
                  </m:oMath>
                </a14:m>
                <a:r>
                  <a:rPr lang="en-US" sz="3200" dirty="0" smtClean="0"/>
                  <a:t> or the variance is:</a:t>
                </a:r>
                <a14:m>
                  <m:oMath xmlns:m="http://schemas.openxmlformats.org/officeDocument/2006/math">
                    <m:r>
                      <a:rPr lang="en-US" sz="3200" b="0" i="0" smtClean="0">
                        <a:latin typeface="Cambria Math" charset="0"/>
                      </a:rPr>
                      <m:t>  </m:t>
                    </m:r>
                    <m:sSup>
                      <m:sSupPr>
                        <m:ctrlPr>
                          <a:rPr lang="en-US" sz="3200" i="1" smtClean="0">
                            <a:latin typeface="Cambria Math"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charset="0"/>
                          </a:rPr>
                        </m:ctrlPr>
                      </m:fPr>
                      <m:num>
                        <m:nary>
                          <m:naryPr>
                            <m:chr m:val="∑"/>
                            <m:ctrlPr>
                              <a:rPr lang="is-IS" sz="3200" b="0" i="1" smtClean="0">
                                <a:latin typeface="Cambria Math"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charset="0"/>
                                  </a:rPr>
                                </m:ctrlPr>
                              </m:sSupPr>
                              <m:e>
                                <m:d>
                                  <m:dPr>
                                    <m:ctrlPr>
                                      <a:rPr lang="mr-IN" sz="3200" b="0" i="1" smtClean="0">
                                        <a:latin typeface="Cambria Math" charset="0"/>
                                      </a:rPr>
                                    </m:ctrlPr>
                                  </m:dPr>
                                  <m:e>
                                    <m:sSub>
                                      <m:sSubPr>
                                        <m:ctrlPr>
                                          <a:rPr lang="en-US" sz="3200" i="1">
                                            <a:latin typeface="Cambria Math"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r>
                  <a:rPr lang="en-US" sz="3200" dirty="0"/>
                  <a:t/>
                </a:r>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smtClean="0"/>
              <a:t>Imagine </a:t>
            </a:r>
            <a:r>
              <a:rPr lang="en-US" sz="2800" dirty="0"/>
              <a:t>that we sample from the same population many times, so we have a bunch of different, independent </a:t>
            </a:r>
            <a:r>
              <a:rPr lang="en-US" sz="2800" dirty="0" smtClean="0"/>
              <a:t>samples.</a:t>
            </a:r>
            <a:r>
              <a:rPr lang="en-US" sz="2800" dirty="0"/>
              <a:t> </a:t>
            </a:r>
            <a:endParaRPr lang="en-US" sz="2800" dirty="0" smtClean="0"/>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a:t>
            </a:r>
            <a:r>
              <a:rPr lang="en-US" sz="2800" dirty="0" smtClean="0"/>
              <a:t>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r>
              <a:rPr lang="en-US" sz="2800" dirty="0" smtClean="0"/>
              <a:t>?</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a:t>
            </a:r>
            <a:r>
              <a:rPr lang="en-US" sz="2800" dirty="0" smtClean="0"/>
              <a:t>normal.</a:t>
            </a:r>
            <a:endParaRPr lang="en-US" sz="2800" dirty="0"/>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724452"/>
              </a:xfrm>
              <a:prstGeom prst="rect">
                <a:avLst/>
              </a:prstGeom>
            </p:spPr>
            <p:txBody>
              <a:bodyPr wrap="square">
                <a:spAutoFit/>
              </a:bodyPr>
              <a:lstStyle/>
              <a:p>
                <a:pPr fontAlgn="base"/>
                <a:r>
                  <a:rPr lang="en-US" sz="3200" dirty="0" smtClean="0"/>
                  <a:t>Your </a:t>
                </a:r>
                <a:r>
                  <a:rPr lang="en-US" sz="3200" dirty="0"/>
                  <a:t>estimate of the sample mean is an estimate of the mean of this distribution of means (that is, it’s your best estimate of the population mean</a:t>
                </a:r>
                <a:r>
                  <a:rPr lang="en-US" sz="3200" dirty="0" smtClean="0"/>
                  <a:t>). </a:t>
                </a:r>
                <a:r>
                  <a:rPr lang="en-US" sz="3200" dirty="0"/>
                  <a:t> </a:t>
                </a:r>
                <a:endParaRPr lang="en-US" sz="3200" dirty="0" smtClean="0"/>
              </a:p>
              <a:p>
                <a:pPr fontAlgn="base"/>
                <a:endParaRPr lang="en-US" sz="3200" dirty="0"/>
              </a:p>
              <a:p>
                <a:pPr fontAlgn="base"/>
                <a:r>
                  <a:rPr lang="en-US" sz="3200" dirty="0"/>
                  <a:t>The hypothetical distribution of sample means has a standard deviation equal to s divided by the square root of </a:t>
                </a:r>
                <a:r>
                  <a:rPr lang="en-US" sz="3200" dirty="0" smtClean="0"/>
                  <a:t>n.</a:t>
                </a:r>
              </a:p>
              <a:p>
                <a:pPr fontAlgn="base"/>
                <a:endParaRPr lang="en-US" sz="3200" dirty="0"/>
              </a:p>
              <a:p>
                <a:pPr fontAlgn="base"/>
                <a14:m>
                  <m:oMath xmlns:m="http://schemas.openxmlformats.org/officeDocument/2006/math">
                    <m:sSub>
                      <m:sSubPr>
                        <m:ctrlPr>
                          <a:rPr lang="en-US" sz="3200" i="1" smtClean="0">
                            <a:latin typeface="Cambria Math" charset="0"/>
                          </a:rPr>
                        </m:ctrlPr>
                      </m:sSubPr>
                      <m:e>
                        <m:r>
                          <a:rPr lang="en-US" sz="3200" b="0" i="1" smtClean="0">
                            <a:latin typeface="Cambria Math" charset="0"/>
                          </a:rPr>
                          <m:t>𝑆𝐸</m:t>
                        </m:r>
                      </m:e>
                      <m:sub>
                        <m:acc>
                          <m:accPr>
                            <m:chr m:val="̅"/>
                            <m:ctrlPr>
                              <a:rPr lang="en-US" sz="3200" i="1" smtClean="0">
                                <a:latin typeface="Cambria Math" charset="0"/>
                              </a:rPr>
                            </m:ctrlPr>
                          </m:accPr>
                          <m:e>
                            <m:r>
                              <a:rPr lang="en-US" sz="3200" b="0" i="1" smtClean="0">
                                <a:latin typeface="Cambria Math" charset="0"/>
                              </a:rPr>
                              <m:t>𝑌</m:t>
                            </m:r>
                          </m:e>
                        </m:acc>
                      </m:sub>
                    </m:sSub>
                    <m:r>
                      <a:rPr lang="en-US" sz="3200" b="0" i="1" smtClean="0">
                        <a:latin typeface="Cambria Math" charset="0"/>
                      </a:rPr>
                      <m:t>=</m:t>
                    </m:r>
                    <m:f>
                      <m:fPr>
                        <m:ctrlPr>
                          <a:rPr lang="mr-IN" sz="3200" b="0" i="1" smtClean="0">
                            <a:latin typeface="Cambria Math" charset="0"/>
                          </a:rPr>
                        </m:ctrlPr>
                      </m:fPr>
                      <m:num>
                        <m:r>
                          <a:rPr lang="en-US" sz="3200" b="0" i="1" smtClean="0">
                            <a:latin typeface="Cambria Math" charset="0"/>
                          </a:rPr>
                          <m:t>𝑠</m:t>
                        </m:r>
                      </m:num>
                      <m:den>
                        <m:rad>
                          <m:radPr>
                            <m:degHide m:val="on"/>
                            <m:ctrlPr>
                              <a:rPr lang="mr-IN" sz="3200" b="0" i="1" smtClean="0">
                                <a:latin typeface="Cambria Math" charset="0"/>
                              </a:rPr>
                            </m:ctrlPr>
                          </m:radPr>
                          <m:deg/>
                          <m:e>
                            <m:r>
                              <a:rPr lang="en-US" sz="3200" b="0" i="1" smtClean="0">
                                <a:latin typeface="Cambria Math" charset="0"/>
                              </a:rPr>
                              <m:t>𝑛</m:t>
                            </m:r>
                          </m:e>
                        </m:rad>
                      </m:den>
                    </m:f>
                  </m:oMath>
                </a14:m>
                <a:r>
                  <a:rPr lang="en-US" sz="3200" dirty="0"/>
                  <a:t> </a:t>
                </a:r>
              </a:p>
              <a:p>
                <a:pPr fontAlgn="base"/>
                <a:endParaRPr lang="en-US" sz="3200" dirty="0" smtClean="0"/>
              </a:p>
              <a:p>
                <a:pPr fontAlgn="base"/>
                <a:r>
                  <a:rPr lang="en-US" sz="3200" dirty="0" smtClean="0"/>
                  <a:t>We </a:t>
                </a:r>
                <a:r>
                  <a:rPr lang="en-US" sz="3200" dirty="0"/>
                  <a:t>call this standard deviation the standard error of the </a:t>
                </a:r>
                <a:r>
                  <a:rPr lang="en-US" sz="3200" dirty="0" smtClean="0"/>
                  <a:t>mean (SEM).</a:t>
                </a:r>
                <a:r>
                  <a:rPr lang="en-US" sz="3200" dirty="0"/>
                  <a:t> </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724452"/>
              </a:xfrm>
              <a:prstGeom prst="rect">
                <a:avLst/>
              </a:prstGeom>
              <a:blipFill rotWithShape="0">
                <a:blip r:embed="rId2"/>
                <a:stretch>
                  <a:fillRect l="-1376" t="-1384" r="-1482" b="-2556"/>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84775"/>
          </a:xfrm>
          <a:prstGeom prst="rect">
            <a:avLst/>
          </a:prstGeom>
        </p:spPr>
        <p:txBody>
          <a:bodyPr wrap="square">
            <a:spAutoFit/>
          </a:bodyPr>
          <a:lstStyle/>
          <a:p>
            <a:pPr fontAlgn="base"/>
            <a:r>
              <a:rPr lang="en-US" sz="3200" dirty="0" smtClean="0"/>
              <a:t>Lets try that</a:t>
            </a:r>
            <a:endParaRPr lang="en-US" sz="3200" dirty="0"/>
          </a:p>
        </p:txBody>
      </p:sp>
    </p:spTree>
    <p:extLst>
      <p:ext uri="{BB962C8B-B14F-4D97-AF65-F5344CB8AC3E}">
        <p14:creationId xmlns:p14="http://schemas.microsoft.com/office/powerpoint/2010/main" val="194415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r>
              <a:rPr lang="en-US" sz="3200" dirty="0" smtClean="0"/>
              <a:t>.</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r>
              <a:rPr lang="en-US" sz="3200" dirty="0" smtClean="0"/>
              <a:t>.</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Today</a:t>
            </a:r>
            <a:endParaRPr lang="en-US" b="1" dirty="0">
              <a:solidFill>
                <a:schemeClr val="bg1"/>
              </a:solidFill>
            </a:endParaRPr>
          </a:p>
        </p:txBody>
      </p:sp>
      <p:sp>
        <p:nvSpPr>
          <p:cNvPr id="4" name="Rectangle 3"/>
          <p:cNvSpPr/>
          <p:nvPr/>
        </p:nvSpPr>
        <p:spPr>
          <a:xfrm>
            <a:off x="204396" y="1787531"/>
            <a:ext cx="11801138" cy="2554545"/>
          </a:xfrm>
          <a:prstGeom prst="rect">
            <a:avLst/>
          </a:prstGeom>
        </p:spPr>
        <p:txBody>
          <a:bodyPr wrap="square">
            <a:spAutoFit/>
          </a:bodyPr>
          <a:lstStyle/>
          <a:p>
            <a:pPr marL="742950" indent="-742950" fontAlgn="base">
              <a:buFont typeface="+mj-lt"/>
              <a:buAutoNum type="arabicPeriod"/>
            </a:pPr>
            <a:r>
              <a:rPr lang="en-US" sz="4000" dirty="0" smtClean="0"/>
              <a:t>Terminology</a:t>
            </a:r>
            <a:endParaRPr lang="en-US" sz="4000" dirty="0"/>
          </a:p>
          <a:p>
            <a:pPr marL="742950" indent="-742950" fontAlgn="base">
              <a:buFont typeface="+mj-lt"/>
              <a:buAutoNum type="arabicPeriod"/>
            </a:pPr>
            <a:r>
              <a:rPr lang="en-US" sz="4000" dirty="0"/>
              <a:t>Summarizing </a:t>
            </a:r>
            <a:r>
              <a:rPr lang="en-US" sz="4000" dirty="0" smtClean="0"/>
              <a:t>Data</a:t>
            </a:r>
            <a:endParaRPr lang="en-US" sz="4000" dirty="0"/>
          </a:p>
          <a:p>
            <a:pPr marL="742950" indent="-742950" fontAlgn="base">
              <a:buFont typeface="+mj-lt"/>
              <a:buAutoNum type="arabicPeriod"/>
            </a:pPr>
            <a:r>
              <a:rPr lang="en-US" sz="4000" dirty="0"/>
              <a:t>Central Limit </a:t>
            </a:r>
            <a:r>
              <a:rPr lang="en-US" sz="4000" dirty="0" smtClean="0"/>
              <a:t>Theorem</a:t>
            </a:r>
            <a:endParaRPr lang="en-US" sz="4000" dirty="0"/>
          </a:p>
          <a:p>
            <a:pPr marL="742950" indent="-742950" fontAlgn="base">
              <a:buFont typeface="+mj-lt"/>
              <a:buAutoNum type="arabicPeriod"/>
            </a:pPr>
            <a:r>
              <a:rPr lang="en-US" sz="4000" dirty="0"/>
              <a:t>Covariance and Correlation</a:t>
            </a:r>
          </a:p>
        </p:txBody>
      </p:sp>
    </p:spTree>
    <p:extLst>
      <p:ext uri="{BB962C8B-B14F-4D97-AF65-F5344CB8AC3E}">
        <p14:creationId xmlns:p14="http://schemas.microsoft.com/office/powerpoint/2010/main" val="1847375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For Thursday</a:t>
            </a:r>
            <a:endParaRPr lang="en-US" b="1" dirty="0">
              <a:solidFill>
                <a:schemeClr val="bg1"/>
              </a:solidFill>
            </a:endParaRPr>
          </a:p>
        </p:txBody>
      </p:sp>
      <p:sp>
        <p:nvSpPr>
          <p:cNvPr id="6" name="Rectangle 5"/>
          <p:cNvSpPr/>
          <p:nvPr/>
        </p:nvSpPr>
        <p:spPr>
          <a:xfrm>
            <a:off x="242170" y="1086291"/>
            <a:ext cx="11519770" cy="3539430"/>
          </a:xfrm>
          <a:prstGeom prst="rect">
            <a:avLst/>
          </a:prstGeom>
        </p:spPr>
        <p:txBody>
          <a:bodyPr wrap="square">
            <a:spAutoFit/>
          </a:bodyPr>
          <a:lstStyle/>
          <a:p>
            <a:pPr marL="514350" indent="-514350" fontAlgn="base">
              <a:buFont typeface="+mj-lt"/>
              <a:buAutoNum type="arabicPeriod"/>
            </a:pPr>
            <a:r>
              <a:rPr lang="en-US" sz="3200" dirty="0"/>
              <a:t>Read chapters </a:t>
            </a:r>
            <a:r>
              <a:rPr lang="en-US" sz="3200" dirty="0" smtClean="0"/>
              <a:t>3 </a:t>
            </a:r>
            <a:r>
              <a:rPr lang="en-US" sz="3200" dirty="0" smtClean="0"/>
              <a:t>WS</a:t>
            </a:r>
            <a:endParaRPr lang="en-US" sz="3200" dirty="0"/>
          </a:p>
          <a:p>
            <a:pPr marL="514350" indent="-514350" fontAlgn="base">
              <a:buFont typeface="+mj-lt"/>
              <a:buAutoNum type="arabicPeriod"/>
            </a:pPr>
            <a:endParaRPr lang="en-US" sz="3200" dirty="0" smtClean="0"/>
          </a:p>
          <a:p>
            <a:pPr fontAlgn="base"/>
            <a:r>
              <a:rPr lang="en-US" sz="3200" b="1" dirty="0" smtClean="0">
                <a:solidFill>
                  <a:srgbClr val="C00000"/>
                </a:solidFill>
              </a:rPr>
              <a:t>Bring </a:t>
            </a:r>
            <a:r>
              <a:rPr lang="en-US" sz="3200" b="1" dirty="0">
                <a:solidFill>
                  <a:srgbClr val="C00000"/>
                </a:solidFill>
              </a:rPr>
              <a:t>laptop to class</a:t>
            </a:r>
            <a:r>
              <a:rPr lang="en-US" sz="3200" b="1" dirty="0" smtClean="0">
                <a:solidFill>
                  <a:srgbClr val="C00000"/>
                </a:solidFill>
              </a:rPr>
              <a:t>!</a:t>
            </a:r>
          </a:p>
          <a:p>
            <a:pPr fontAlgn="base"/>
            <a:endParaRPr lang="en-US" sz="3200" b="1" dirty="0" smtClean="0">
              <a:solidFill>
                <a:srgbClr val="C00000"/>
              </a:solidFill>
            </a:endParaRPr>
          </a:p>
          <a:p>
            <a:pPr fontAlgn="base"/>
            <a:r>
              <a:rPr lang="en-US" sz="3200" dirty="0"/>
              <a:t>Heath Blackmon</a:t>
            </a:r>
            <a:br>
              <a:rPr lang="en-US" sz="3200" dirty="0"/>
            </a:br>
            <a:r>
              <a:rPr lang="en-US" sz="3200" dirty="0"/>
              <a:t>BSBW 309A</a:t>
            </a:r>
            <a:br>
              <a:rPr lang="en-US" sz="3200" dirty="0"/>
            </a:br>
            <a:r>
              <a:rPr lang="en-US" sz="3200" dirty="0">
                <a:hlinkClick r:id="rId2"/>
              </a:rPr>
              <a:t>coleoguy@gmail.com</a:t>
            </a:r>
            <a:endParaRPr lang="en-US" sz="3200" dirty="0">
              <a:solidFill>
                <a:srgbClr val="C00000"/>
              </a:solidFill>
            </a:endParaRPr>
          </a:p>
        </p:txBody>
      </p:sp>
    </p:spTree>
    <p:extLst>
      <p:ext uri="{BB962C8B-B14F-4D97-AF65-F5344CB8AC3E}">
        <p14:creationId xmlns:p14="http://schemas.microsoft.com/office/powerpoint/2010/main" val="18963961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Your turn</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dirty="0" smtClean="0"/>
              <a:t>Lets </a:t>
            </a:r>
            <a:r>
              <a:rPr lang="en-US" sz="3200" dirty="0"/>
              <a:t>demonstrate </a:t>
            </a:r>
            <a:r>
              <a:rPr lang="en-US" sz="3200" dirty="0" smtClean="0"/>
              <a:t>that the means of samples </a:t>
            </a:r>
            <a:r>
              <a:rPr lang="en-US" sz="3200" dirty="0"/>
              <a:t>from an exponential distribution </a:t>
            </a:r>
            <a:r>
              <a:rPr lang="en-US" sz="3200" dirty="0" smtClean="0"/>
              <a:t>are </a:t>
            </a:r>
            <a:r>
              <a:rPr lang="en-US" sz="3200" dirty="0"/>
              <a:t>normally distributed.</a:t>
            </a:r>
          </a:p>
          <a:p>
            <a:pPr fontAlgn="base"/>
            <a:endParaRPr lang="en-US" sz="3200" dirty="0" smtClean="0"/>
          </a:p>
          <a:p>
            <a:pPr lvl="2" fontAlgn="base"/>
            <a:r>
              <a:rPr lang="en-US" sz="3200" dirty="0" smtClean="0"/>
              <a:t>You </a:t>
            </a:r>
            <a:r>
              <a:rPr lang="en-US" sz="3200" dirty="0"/>
              <a:t>will need:</a:t>
            </a:r>
            <a:br>
              <a:rPr lang="en-US" sz="3200" dirty="0"/>
            </a:br>
            <a:r>
              <a:rPr lang="en-US" sz="3200" dirty="0" smtClean="0">
                <a:latin typeface="Andale Mono" charset="0"/>
                <a:ea typeface="Andale Mono" charset="0"/>
                <a:cs typeface="Andale Mono" charset="0"/>
              </a:rPr>
              <a:t>rexp, hist, mean</a:t>
            </a:r>
            <a:r>
              <a:rPr lang="en-US" sz="3200" dirty="0"/>
              <a:t/>
            </a:r>
            <a:br>
              <a:rPr lang="en-US" sz="3200" dirty="0"/>
            </a:br>
            <a:endParaRPr lang="en-US" sz="3200" dirty="0"/>
          </a:p>
          <a:p>
            <a:pPr lvl="2" fontAlgn="base"/>
            <a:r>
              <a:rPr lang="en-US" sz="3200" dirty="0" smtClean="0"/>
              <a:t>Might use:</a:t>
            </a:r>
          </a:p>
          <a:p>
            <a:pPr lvl="2" fontAlgn="base"/>
            <a:r>
              <a:rPr lang="en-US" sz="3200" dirty="0" smtClean="0">
                <a:latin typeface="Andale Mono" charset="0"/>
                <a:ea typeface="Andale Mono" charset="0"/>
                <a:cs typeface="Andale Mono" charset="0"/>
              </a:rPr>
              <a:t>for, sample</a:t>
            </a:r>
            <a:endParaRPr lang="en-US" sz="3200" dirty="0">
              <a:latin typeface="Andale Mono" charset="0"/>
              <a:ea typeface="Andale Mono" charset="0"/>
              <a:cs typeface="Andale Mono" charset="0"/>
            </a:endParaRPr>
          </a:p>
        </p:txBody>
      </p:sp>
    </p:spTree>
    <p:extLst>
      <p:ext uri="{BB962C8B-B14F-4D97-AF65-F5344CB8AC3E}">
        <p14:creationId xmlns:p14="http://schemas.microsoft.com/office/powerpoint/2010/main" val="2018073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10" y="1094808"/>
            <a:ext cx="7441677" cy="5575301"/>
          </a:xfrm>
          <a:prstGeom prst="rect">
            <a:avLst/>
          </a:prstGeom>
        </p:spPr>
      </p:pic>
    </p:spTree>
    <p:extLst>
      <p:ext uri="{BB962C8B-B14F-4D97-AF65-F5344CB8AC3E}">
        <p14:creationId xmlns:p14="http://schemas.microsoft.com/office/powerpoint/2010/main" val="192593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smtClean="0"/>
              <a:t>Populations</a:t>
            </a:r>
            <a:r>
              <a:rPr lang="en-US" sz="3600" dirty="0"/>
              <a:t/>
            </a:r>
            <a:br>
              <a:rPr lang="en-US" sz="3600" dirty="0"/>
            </a:br>
            <a:r>
              <a:rPr lang="en-US" sz="3600" dirty="0" smtClean="0"/>
              <a:t>Some </a:t>
            </a:r>
            <a:r>
              <a:rPr lang="en-US" sz="3600" dirty="0"/>
              <a:t>sort of group of something - could be anything</a:t>
            </a:r>
          </a:p>
          <a:p>
            <a:pPr marL="1028700" lvl="1" indent="-571500" fontAlgn="base">
              <a:buFont typeface="Arial" charset="0"/>
              <a:buChar char="•"/>
            </a:pPr>
            <a:r>
              <a:rPr lang="en-US" sz="3600" dirty="0" smtClean="0"/>
              <a:t>Undergraduates </a:t>
            </a:r>
            <a:r>
              <a:rPr lang="en-US" sz="3600" dirty="0"/>
              <a:t>at Texas </a:t>
            </a:r>
            <a:r>
              <a:rPr lang="en-US" sz="3600" dirty="0" smtClean="0"/>
              <a:t>A&amp;M</a:t>
            </a:r>
            <a:endParaRPr lang="en-US" sz="3600" dirty="0"/>
          </a:p>
          <a:p>
            <a:pPr marL="1028700" lvl="1" indent="-571500" fontAlgn="base">
              <a:buFont typeface="Arial" charset="0"/>
              <a:buChar char="•"/>
            </a:pPr>
            <a:r>
              <a:rPr lang="en-US" sz="3600" dirty="0" smtClean="0"/>
              <a:t>Jewel </a:t>
            </a:r>
            <a:r>
              <a:rPr lang="en-US" sz="3600" dirty="0"/>
              <a:t>beetles in </a:t>
            </a:r>
            <a:r>
              <a:rPr lang="en-US" sz="3600" dirty="0" smtClean="0"/>
              <a:t>Arizona</a:t>
            </a:r>
            <a:endParaRPr lang="en-US" sz="3600" dirty="0"/>
          </a:p>
          <a:p>
            <a:pPr marL="1028700" lvl="1" indent="-571500" fontAlgn="base">
              <a:buFont typeface="Arial" charset="0"/>
              <a:buChar char="•"/>
            </a:pPr>
            <a:r>
              <a:rPr lang="en-US" sz="3600" dirty="0" smtClean="0"/>
              <a:t>Strain </a:t>
            </a:r>
            <a:r>
              <a:rPr lang="en-US" sz="3600" dirty="0"/>
              <a:t>of flies in the lab </a:t>
            </a:r>
            <a:endParaRPr lang="en-US" sz="3600" dirty="0" smtClean="0"/>
          </a:p>
          <a:p>
            <a:pPr fontAlgn="base"/>
            <a:r>
              <a:rPr lang="en-US" sz="3600" dirty="0" smtClean="0"/>
              <a:t> </a:t>
            </a:r>
            <a:endParaRPr lang="en-US" sz="3600" dirty="0"/>
          </a:p>
          <a:p>
            <a:pPr marL="571500" indent="-571500" fontAlgn="base">
              <a:buFont typeface="Arial" charset="0"/>
              <a:buChar char="•"/>
            </a:pPr>
            <a:r>
              <a:rPr lang="en-US" sz="3600" b="1" dirty="0" smtClean="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smtClean="0"/>
              <a:t>We </a:t>
            </a:r>
            <a:r>
              <a:rPr lang="en-US" sz="2800" i="1" dirty="0"/>
              <a:t>wanted to examine any association between the severity of injuries, and the height from which cats fall in high-rise buildings</a:t>
            </a:r>
            <a:r>
              <a:rPr lang="en-US" sz="2800" i="1" dirty="0" smtClean="0"/>
              <a:t>.</a:t>
            </a:r>
          </a:p>
          <a:p>
            <a:pPr fontAlgn="base"/>
            <a:endParaRPr lang="en-US" sz="2800" dirty="0"/>
          </a:p>
          <a:p>
            <a:pPr fontAlgn="base"/>
            <a:r>
              <a:rPr lang="en-US" sz="2800" i="1" dirty="0"/>
              <a:t>In the period between January 1, 1998 and December 12, 2001 at the Clinic of Surgery, </a:t>
            </a:r>
            <a:r>
              <a:rPr lang="en-US" sz="2800" i="1" dirty="0" smtClean="0"/>
              <a:t>Orthopedics </a:t>
            </a:r>
            <a:r>
              <a:rPr lang="en-US" sz="2800" i="1" dirty="0"/>
              <a:t>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r>
              <a:rPr lang="en-US" sz="2800" i="1" dirty="0" smtClean="0"/>
              <a:t>).</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smtClean="0"/>
              <a:t>Target </a:t>
            </a:r>
            <a:r>
              <a:rPr lang="en-US" sz="3200" b="1" dirty="0"/>
              <a:t>population</a:t>
            </a:r>
            <a:endParaRPr lang="en-US" sz="3200" dirty="0"/>
          </a:p>
          <a:p>
            <a:pPr marL="457200" indent="-457200" fontAlgn="base">
              <a:buFont typeface="Arial" charset="0"/>
              <a:buChar char="•"/>
            </a:pPr>
            <a:r>
              <a:rPr lang="en-US" sz="3200" dirty="0"/>
              <a:t>Need to sample a representative </a:t>
            </a:r>
            <a:r>
              <a:rPr lang="en-US" sz="3200" dirty="0" smtClean="0"/>
              <a:t>population</a:t>
            </a:r>
          </a:p>
          <a:p>
            <a:pPr marL="457200" indent="-457200" fontAlgn="base">
              <a:buFont typeface="Arial" charset="0"/>
              <a:buChar char="•"/>
            </a:pPr>
            <a:r>
              <a:rPr lang="en-US" sz="3200" dirty="0" smtClean="0"/>
              <a:t>A </a:t>
            </a:r>
            <a:r>
              <a:rPr lang="en-US" sz="3200" dirty="0"/>
              <a:t>sample of people from College Station, for instance, would probably not be representative of New Yorkers </a:t>
            </a:r>
            <a:endParaRPr lang="en-US" sz="3200" dirty="0" smtClean="0"/>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smtClean="0"/>
              <a:t>Parameter</a:t>
            </a:r>
            <a:r>
              <a:rPr lang="en-US" sz="3600" dirty="0" smtClean="0"/>
              <a:t>: Population-level </a:t>
            </a:r>
            <a:r>
              <a:rPr lang="en-US" sz="3600" dirty="0"/>
              <a:t>variables we are trying to estimate </a:t>
            </a:r>
            <a:endParaRPr lang="en-US" sz="3600" dirty="0" smtClean="0"/>
          </a:p>
          <a:p>
            <a:pPr fontAlgn="base"/>
            <a:endParaRPr lang="en-US" sz="2400" dirty="0"/>
          </a:p>
          <a:p>
            <a:pPr fontAlgn="base"/>
            <a:r>
              <a:rPr lang="en-US" sz="3600" b="1" dirty="0"/>
              <a:t>Estimate or </a:t>
            </a:r>
            <a:r>
              <a:rPr lang="en-US" sz="3600" b="1" dirty="0" smtClean="0"/>
              <a:t>Statistic</a:t>
            </a:r>
            <a:r>
              <a:rPr lang="en-US" sz="3600" dirty="0" smtClean="0"/>
              <a:t>: The </a:t>
            </a:r>
            <a:r>
              <a:rPr lang="en-US" sz="3600" dirty="0"/>
              <a:t>value of the parameter inferred from the sample </a:t>
            </a:r>
            <a:endParaRPr lang="en-US" sz="3600" dirty="0" smtClean="0"/>
          </a:p>
          <a:p>
            <a:pPr fontAlgn="base"/>
            <a:endParaRPr lang="en-US" sz="2400" dirty="0"/>
          </a:p>
          <a:p>
            <a:pPr fontAlgn="base"/>
            <a:r>
              <a:rPr lang="en-US" sz="3600" b="1" dirty="0" smtClean="0"/>
              <a:t>Bias</a:t>
            </a:r>
            <a:r>
              <a:rPr lang="en-US" sz="3600" dirty="0" smtClean="0"/>
              <a:t>: If </a:t>
            </a:r>
            <a:r>
              <a:rPr lang="en-US" sz="3600" dirty="0"/>
              <a:t>something about the sampling procedure causes the sample to systematically misrepresent the </a:t>
            </a:r>
            <a:r>
              <a:rPr lang="en-US" sz="3600" dirty="0" smtClean="0"/>
              <a:t>population.</a:t>
            </a:r>
            <a:r>
              <a:rPr lang="en-US" sz="3600" dirty="0"/>
              <a:t> </a:t>
            </a:r>
            <a:endParaRPr lang="en-US" sz="3600" dirty="0" smtClean="0"/>
          </a:p>
          <a:p>
            <a:pPr fontAlgn="base"/>
            <a:endParaRPr lang="en-US" sz="2400" dirty="0"/>
          </a:p>
          <a:p>
            <a:pPr fontAlgn="base"/>
            <a:r>
              <a:rPr lang="en-US" sz="3600" b="1" dirty="0" smtClean="0"/>
              <a:t>Precision</a:t>
            </a:r>
            <a:r>
              <a:rPr lang="en-US" sz="3600" dirty="0" smtClean="0"/>
              <a:t>: How </a:t>
            </a:r>
            <a:r>
              <a:rPr lang="en-US" sz="3600" dirty="0"/>
              <a:t>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Accuracy vs Precision</a:t>
            </a:r>
            <a:endParaRPr lang="en-US" b="1" dirty="0">
              <a:solidFill>
                <a:schemeClr val="bg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smtClean="0">
                <a:latin typeface="inherit" charset="0"/>
              </a:rPr>
              <a:t>Every </a:t>
            </a:r>
            <a:r>
              <a:rPr lang="en-US" sz="3200" dirty="0">
                <a:latin typeface="inherit" charset="0"/>
              </a:rPr>
              <a:t>unit in a population should have an equal chance of being </a:t>
            </a:r>
            <a:r>
              <a:rPr lang="en-US" sz="3200" dirty="0" smtClean="0">
                <a:latin typeface="inherit" charset="0"/>
              </a:rPr>
              <a:t>sampled.</a:t>
            </a:r>
          </a:p>
          <a:p>
            <a:pPr marL="514350" indent="-514350" fontAlgn="base">
              <a:buFont typeface="+mj-lt"/>
              <a:buAutoNum type="arabicPeriod"/>
            </a:pPr>
            <a:endParaRPr lang="en-US" sz="3200" dirty="0" smtClean="0">
              <a:latin typeface="inherit" charset="0"/>
            </a:endParaRPr>
          </a:p>
          <a:p>
            <a:pPr marL="514350" indent="-514350" fontAlgn="base">
              <a:buFont typeface="+mj-lt"/>
              <a:buAutoNum type="arabicPeriod"/>
            </a:pPr>
            <a:r>
              <a:rPr lang="en-US" sz="3200" dirty="0" smtClean="0">
                <a:latin typeface="inherit" charset="0"/>
              </a:rPr>
              <a:t>The </a:t>
            </a:r>
            <a:r>
              <a:rPr lang="en-US" sz="3200" dirty="0">
                <a:latin typeface="inherit" charset="0"/>
              </a:rPr>
              <a:t>selection of units must be </a:t>
            </a:r>
            <a:r>
              <a:rPr lang="en-US" sz="3200" dirty="0" smtClean="0">
                <a:latin typeface="inherit" charset="0"/>
              </a:rPr>
              <a:t>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smtClean="0">
                <a:latin typeface="inherit" charset="0"/>
              </a:rPr>
              <a:t>Lots of ways of being non-random</a:t>
            </a:r>
            <a:r>
              <a:rPr lang="mr-IN" sz="3200" dirty="0" smtClean="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2405</TotalTime>
  <Words>639</Words>
  <Application>Microsoft Macintosh PowerPoint</Application>
  <PresentationFormat>Widescreen</PresentationFormat>
  <Paragraphs>170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Andale Mono</vt:lpstr>
      <vt:lpstr>Arial</vt:lpstr>
      <vt:lpstr>Calibri</vt:lpstr>
      <vt:lpstr>Calibri Light</vt:lpstr>
      <vt:lpstr>Cambria Math</vt:lpstr>
      <vt:lpstr>inherit</vt:lpstr>
      <vt:lpstr>Mangal</vt:lpstr>
      <vt:lpstr>Office Theme</vt:lpstr>
      <vt:lpstr>Sampling and Summary Statistics Biology 683  Lecture 2   Heath Blackmon</vt:lpstr>
      <vt:lpstr>Last week</vt:lpstr>
      <vt:lpstr>Today</vt:lpstr>
      <vt:lpstr>Populations and Samples</vt:lpstr>
      <vt:lpstr>What is the population?</vt:lpstr>
      <vt:lpstr>Sampling Considerations</vt:lpstr>
      <vt:lpstr>Parameter, estimates, sampling considerations</vt:lpstr>
      <vt:lpstr>Accuracy vs Precision</vt:lpstr>
      <vt:lpstr>Random Sampling</vt:lpstr>
      <vt:lpstr>Your big idea should be a hypothesis</vt:lpstr>
      <vt:lpstr>Data</vt:lpstr>
      <vt:lpstr>Data</vt:lpstr>
      <vt:lpstr>Continuous vs Discrete</vt:lpstr>
      <vt:lpstr>Explanatory and Response Variables</vt:lpstr>
      <vt:lpstr>Experimental vs observational studies</vt:lpstr>
      <vt:lpstr>Why should we summarize data?</vt:lpstr>
      <vt:lpstr>Typical summary statistics</vt:lpstr>
      <vt:lpstr>Mean and variance</vt:lpstr>
      <vt:lpstr>Box Plot</vt:lpstr>
      <vt:lpstr>Box Plot</vt:lpstr>
      <vt:lpstr>Box Plot</vt:lpstr>
      <vt:lpstr>Box Plot</vt:lpstr>
      <vt:lpstr>Symbols for samples and populations</vt:lpstr>
      <vt:lpstr>For a sample of a population</vt:lpstr>
      <vt:lpstr>Central limit theorem</vt:lpstr>
      <vt:lpstr>Central limit theorem</vt:lpstr>
      <vt:lpstr>Central limit theorem</vt:lpstr>
      <vt:lpstr>Estimating with uncertainty</vt:lpstr>
      <vt:lpstr>Error bars</vt:lpstr>
      <vt:lpstr>For Thursday</vt:lpstr>
      <vt:lpstr>Your turn</vt:lpstr>
      <vt:lpstr>Box Plot</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31</cp:revision>
  <cp:lastPrinted>2018-01-03T19:12:41Z</cp:lastPrinted>
  <dcterms:created xsi:type="dcterms:W3CDTF">2018-01-03T17:15:04Z</dcterms:created>
  <dcterms:modified xsi:type="dcterms:W3CDTF">2019-01-23T15:44:46Z</dcterms:modified>
</cp:coreProperties>
</file>