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80" r:id="rId4"/>
    <p:sldId id="259" r:id="rId5"/>
    <p:sldId id="260" r:id="rId6"/>
    <p:sldId id="257" r:id="rId7"/>
    <p:sldId id="261" r:id="rId8"/>
    <p:sldId id="262" r:id="rId9"/>
    <p:sldId id="281" r:id="rId10"/>
    <p:sldId id="263" r:id="rId11"/>
    <p:sldId id="264" r:id="rId12"/>
    <p:sldId id="282" r:id="rId13"/>
    <p:sldId id="265" r:id="rId14"/>
    <p:sldId id="266" r:id="rId15"/>
    <p:sldId id="267" r:id="rId16"/>
    <p:sldId id="283" r:id="rId17"/>
    <p:sldId id="268" r:id="rId18"/>
    <p:sldId id="278" r:id="rId19"/>
    <p:sldId id="285" r:id="rId20"/>
    <p:sldId id="286" r:id="rId21"/>
    <p:sldId id="287" r:id="rId22"/>
    <p:sldId id="299" r:id="rId23"/>
    <p:sldId id="288" r:id="rId24"/>
    <p:sldId id="290" r:id="rId25"/>
    <p:sldId id="279" r:id="rId26"/>
    <p:sldId id="291"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17"/>
    <p:restoredTop sz="94589"/>
  </p:normalViewPr>
  <p:slideViewPr>
    <p:cSldViewPr snapToGrid="0" snapToObjects="1">
      <p:cViewPr varScale="1">
        <p:scale>
          <a:sx n="124" d="100"/>
          <a:sy n="124" d="100"/>
        </p:scale>
        <p:origin x="200"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12/17/20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84A19F-9A5E-D240-8FF1-934ECF97C3D1}" type="slidenum">
              <a:rPr lang="en-US" smtClean="0"/>
              <a:t>25</a:t>
            </a:fld>
            <a:endParaRPr lang="en-US"/>
          </a:p>
        </p:txBody>
      </p:sp>
    </p:spTree>
    <p:extLst>
      <p:ext uri="{BB962C8B-B14F-4D97-AF65-F5344CB8AC3E}">
        <p14:creationId xmlns:p14="http://schemas.microsoft.com/office/powerpoint/2010/main" val="401174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12/17/20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coleoguy@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Your big idea should be a hypothesis</a:t>
            </a:r>
          </a:p>
        </p:txBody>
      </p:sp>
      <p:sp>
        <p:nvSpPr>
          <p:cNvPr id="3" name="Rectangle 2"/>
          <p:cNvSpPr/>
          <p:nvPr/>
        </p:nvSpPr>
        <p:spPr>
          <a:xfrm>
            <a:off x="275573" y="1256665"/>
            <a:ext cx="11398685" cy="4401205"/>
          </a:xfrm>
          <a:prstGeom prst="rect">
            <a:avLst/>
          </a:prstGeom>
        </p:spPr>
        <p:txBody>
          <a:bodyPr wrap="square">
            <a:spAutoFit/>
          </a:bodyPr>
          <a:lstStyle/>
          <a:p>
            <a:pPr fontAlgn="base"/>
            <a:r>
              <a:rPr lang="en-US" sz="2800" dirty="0"/>
              <a:t>A statistical hypothesis is a specific claim about a population parameter </a:t>
            </a:r>
          </a:p>
          <a:p>
            <a:pPr fontAlgn="base"/>
            <a:endParaRPr lang="en-US" sz="2800" i="1" dirty="0"/>
          </a:p>
          <a:p>
            <a:pPr fontAlgn="base"/>
            <a:r>
              <a:rPr lang="en-US" sz="2800" i="1" dirty="0"/>
              <a:t>Caloric restriction increases the lifespan of Drosophila melanogaster.</a:t>
            </a:r>
          </a:p>
          <a:p>
            <a:pPr fontAlgn="base"/>
            <a:endParaRPr lang="en-US" sz="2800" i="1" dirty="0"/>
          </a:p>
          <a:p>
            <a:pPr fontAlgn="base"/>
            <a:r>
              <a:rPr lang="en-US" sz="2800" i="1" dirty="0"/>
              <a:t>The rate of evolution in wingless species is higher than winged species.</a:t>
            </a:r>
            <a:br>
              <a:rPr lang="en-US" sz="2800" dirty="0"/>
            </a:br>
            <a:endParaRPr lang="en-US" sz="2800" dirty="0"/>
          </a:p>
          <a:p>
            <a:pPr fontAlgn="base"/>
            <a:r>
              <a:rPr lang="en-US" sz="2800" i="1" dirty="0"/>
              <a:t>Pesticide exposure causes feminization of amphibian males.</a:t>
            </a:r>
          </a:p>
          <a:p>
            <a:pPr fontAlgn="base"/>
            <a:endParaRPr lang="en-US" sz="2800" i="1" dirty="0"/>
          </a:p>
          <a:p>
            <a:pPr fontAlgn="base"/>
            <a:r>
              <a:rPr lang="en-US" sz="2800" i="1" dirty="0"/>
              <a:t>Repetitive DNA content is higher in venomous than nonvenomous reptiles</a:t>
            </a:r>
          </a:p>
          <a:p>
            <a:pPr fontAlgn="base"/>
            <a:endParaRPr lang="en-US" sz="2800" dirty="0"/>
          </a:p>
        </p:txBody>
      </p:sp>
    </p:spTree>
    <p:extLst>
      <p:ext uri="{BB962C8B-B14F-4D97-AF65-F5344CB8AC3E}">
        <p14:creationId xmlns:p14="http://schemas.microsoft.com/office/powerpoint/2010/main" val="2557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539430"/>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a:p>
            <a:pPr marL="457200" indent="-457200" fontAlgn="base">
              <a:buFont typeface="Arial" charset="0"/>
              <a:buChar char="•"/>
            </a:pPr>
            <a:r>
              <a:rPr lang="en-US" sz="3200" dirty="0"/>
              <a:t>Do chromosome fusions reduce fitness?</a:t>
            </a:r>
          </a:p>
        </p:txBody>
      </p:sp>
    </p:spTree>
    <p:extLst>
      <p:ext uri="{BB962C8B-B14F-4D97-AF65-F5344CB8AC3E}">
        <p14:creationId xmlns:p14="http://schemas.microsoft.com/office/powerpoint/2010/main" val="207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195431" y="1166842"/>
            <a:ext cx="11801138" cy="2062103"/>
          </a:xfrm>
          <a:prstGeom prst="rect">
            <a:avLst/>
          </a:prstGeom>
        </p:spPr>
        <p:txBody>
          <a:bodyPr wrap="square">
            <a:spAutoFit/>
          </a:bodyPr>
          <a:lstStyle/>
          <a:p>
            <a:pPr marL="571500" indent="-571500" fontAlgn="base">
              <a:buFont typeface="Arial" charset="0"/>
              <a:buChar char="•"/>
            </a:pPr>
            <a:r>
              <a:rPr lang="en-US" sz="3200" dirty="0"/>
              <a:t>swirl?</a:t>
            </a:r>
          </a:p>
          <a:p>
            <a:pPr marL="1028700" lvl="1" indent="-571500" fontAlgn="base">
              <a:buFont typeface="Arial" charset="0"/>
              <a:buChar char="•"/>
            </a:pPr>
            <a:endParaRPr lang="en-US" sz="3200" dirty="0"/>
          </a:p>
          <a:p>
            <a:pPr marL="571500" indent="-571500" fontAlgn="base">
              <a:buFont typeface="Arial" charset="0"/>
              <a:buChar char="•"/>
            </a:pPr>
            <a:r>
              <a:rPr lang="en-US" sz="3200" dirty="0"/>
              <a:t>What are some causes of the reproducibility crisis?</a:t>
            </a:r>
            <a:br>
              <a:rPr lang="en-US" sz="3200" dirty="0"/>
            </a:br>
            <a:endParaRPr lang="en-US" sz="32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Thursday</a:t>
            </a:r>
          </a:p>
        </p:txBody>
      </p:sp>
      <p:sp>
        <p:nvSpPr>
          <p:cNvPr id="6" name="Rectangle 5"/>
          <p:cNvSpPr/>
          <p:nvPr/>
        </p:nvSpPr>
        <p:spPr>
          <a:xfrm>
            <a:off x="242170" y="1086291"/>
            <a:ext cx="11519770" cy="2554545"/>
          </a:xfrm>
          <a:prstGeom prst="rect">
            <a:avLst/>
          </a:prstGeom>
        </p:spPr>
        <p:txBody>
          <a:bodyPr wrap="square">
            <a:spAutoFit/>
          </a:bodyPr>
          <a:lstStyle/>
          <a:p>
            <a:pPr fontAlgn="base"/>
            <a:r>
              <a:rPr lang="en-US" sz="3200" b="1" dirty="0">
                <a:solidFill>
                  <a:srgbClr val="C00000"/>
                </a:solidFill>
              </a:rPr>
              <a:t>Bring laptop to class!</a:t>
            </a:r>
          </a:p>
          <a:p>
            <a:pPr fontAlgn="base"/>
            <a:endParaRPr lang="en-US" sz="3200" b="1" dirty="0">
              <a:solidFill>
                <a:srgbClr val="C00000"/>
              </a:solidFill>
            </a:endParaRPr>
          </a:p>
          <a:p>
            <a:pPr fontAlgn="base"/>
            <a:r>
              <a:rPr lang="en-US" sz="3200" dirty="0"/>
              <a:t>Heath Blackmon</a:t>
            </a:r>
            <a:br>
              <a:rPr lang="en-US" sz="3200" dirty="0"/>
            </a:br>
            <a:r>
              <a:rPr lang="en-US" sz="3200" dirty="0"/>
              <a:t>BSBW 309A</a:t>
            </a:r>
            <a:br>
              <a:rPr lang="en-US" sz="3200" dirty="0"/>
            </a:br>
            <a:r>
              <a:rPr lang="en-US" sz="3200" dirty="0">
                <a:hlinkClick r:id="rId3"/>
              </a:rPr>
              <a:t>coleoguy@gmail.com</a:t>
            </a:r>
            <a:endParaRPr lang="en-US" sz="3200" dirty="0">
              <a:solidFill>
                <a:srgbClr val="C00000"/>
              </a:solidFill>
            </a:endParaRPr>
          </a:p>
        </p:txBody>
      </p:sp>
    </p:spTree>
    <p:extLst>
      <p:ext uri="{BB962C8B-B14F-4D97-AF65-F5344CB8AC3E}">
        <p14:creationId xmlns:p14="http://schemas.microsoft.com/office/powerpoint/2010/main" val="189639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Thursday</a:t>
            </a:r>
          </a:p>
        </p:txBody>
      </p:sp>
      <p:sp>
        <p:nvSpPr>
          <p:cNvPr id="6" name="Rectangle 5"/>
          <p:cNvSpPr/>
          <p:nvPr/>
        </p:nvSpPr>
        <p:spPr>
          <a:xfrm>
            <a:off x="242170" y="1086291"/>
            <a:ext cx="11519770" cy="584775"/>
          </a:xfrm>
          <a:prstGeom prst="rect">
            <a:avLst/>
          </a:prstGeom>
        </p:spPr>
        <p:txBody>
          <a:bodyPr wrap="square">
            <a:spAutoFit/>
          </a:bodyPr>
          <a:lstStyle/>
          <a:p>
            <a:pPr marL="514350" indent="-514350" fontAlgn="base">
              <a:buFont typeface="+mj-lt"/>
              <a:buAutoNum type="arabicPeriod"/>
            </a:pPr>
            <a:r>
              <a:rPr lang="en-US" sz="3200" dirty="0"/>
              <a:t>Demo R</a:t>
            </a:r>
            <a:endParaRPr lang="en-US" sz="3200" dirty="0">
              <a:solidFill>
                <a:srgbClr val="C00000"/>
              </a:solidFill>
            </a:endParaRPr>
          </a:p>
        </p:txBody>
      </p:sp>
      <p:sp>
        <p:nvSpPr>
          <p:cNvPr id="3" name="TextBox 2">
            <a:extLst>
              <a:ext uri="{FF2B5EF4-FFF2-40B4-BE49-F238E27FC236}">
                <a16:creationId xmlns:a16="http://schemas.microsoft.com/office/drawing/2014/main" id="{EA5370BC-2F40-B04A-9D53-A69486845990}"/>
              </a:ext>
            </a:extLst>
          </p:cNvPr>
          <p:cNvSpPr txBox="1"/>
          <p:nvPr/>
        </p:nvSpPr>
        <p:spPr>
          <a:xfrm>
            <a:off x="363415" y="2168769"/>
            <a:ext cx="9322617" cy="4524315"/>
          </a:xfrm>
          <a:prstGeom prst="rect">
            <a:avLst/>
          </a:prstGeom>
          <a:noFill/>
        </p:spPr>
        <p:txBody>
          <a:bodyPr wrap="none" rtlCol="0">
            <a:spAutoFit/>
          </a:bodyPr>
          <a:lstStyle/>
          <a:p>
            <a:r>
              <a:rPr lang="en-US" dirty="0"/>
              <a:t>Homework 2: </a:t>
            </a:r>
          </a:p>
          <a:p>
            <a:r>
              <a:rPr lang="en-US" dirty="0"/>
              <a:t>Create a vector of 1000 normally distributed values with a mean of 5.7 and a </a:t>
            </a:r>
            <a:r>
              <a:rPr lang="en-US" dirty="0" err="1"/>
              <a:t>sd</a:t>
            </a:r>
            <a:r>
              <a:rPr lang="en-US" dirty="0"/>
              <a:t> of .2</a:t>
            </a:r>
          </a:p>
          <a:p>
            <a:r>
              <a:rPr lang="en-US" dirty="0"/>
              <a:t>Calculate the mean of a sample of 50 values and calculate the confidence interval of your sample.</a:t>
            </a:r>
          </a:p>
          <a:p>
            <a:r>
              <a:rPr lang="en-US" dirty="0"/>
              <a:t>Q1 true mean</a:t>
            </a:r>
          </a:p>
          <a:p>
            <a:r>
              <a:rPr lang="en-US" dirty="0"/>
              <a:t>Q2 confidence interval on first try</a:t>
            </a:r>
          </a:p>
          <a:p>
            <a:r>
              <a:rPr lang="en-US" dirty="0"/>
              <a:t>Q3 confidence interval on second try</a:t>
            </a:r>
          </a:p>
          <a:p>
            <a:endParaRPr lang="en-US" dirty="0"/>
          </a:p>
          <a:p>
            <a:r>
              <a:rPr lang="en-US" dirty="0"/>
              <a:t>Create a vector of 1000 normally distributed values with a mean of 5.7 and a </a:t>
            </a:r>
            <a:r>
              <a:rPr lang="en-US" dirty="0" err="1"/>
              <a:t>sd</a:t>
            </a:r>
            <a:r>
              <a:rPr lang="en-US" dirty="0"/>
              <a:t> of 2</a:t>
            </a:r>
          </a:p>
          <a:p>
            <a:r>
              <a:rPr lang="en-US" dirty="0"/>
              <a:t>Calculate the mean of a sample of 50 values and calculate the confidence interval of your sample.</a:t>
            </a:r>
          </a:p>
          <a:p>
            <a:r>
              <a:rPr lang="en-US" dirty="0"/>
              <a:t>Q4 true mean</a:t>
            </a:r>
          </a:p>
          <a:p>
            <a:r>
              <a:rPr lang="en-US" dirty="0"/>
              <a:t>Q5 confidence interval on first try</a:t>
            </a:r>
          </a:p>
          <a:p>
            <a:r>
              <a:rPr lang="en-US" dirty="0"/>
              <a:t>Q6 confidence interval on second try</a:t>
            </a:r>
          </a:p>
          <a:p>
            <a:endParaRPr lang="en-US" dirty="0"/>
          </a:p>
          <a:p>
            <a:r>
              <a:rPr lang="en-US" dirty="0"/>
              <a:t>Q7 make a histogram of the first population </a:t>
            </a:r>
          </a:p>
          <a:p>
            <a:r>
              <a:rPr lang="en-US" dirty="0"/>
              <a:t>Q8 make a histogram of the second population</a:t>
            </a:r>
          </a:p>
          <a:p>
            <a:r>
              <a:rPr lang="en-US" dirty="0"/>
              <a:t>Enter answers on blackboard</a:t>
            </a:r>
          </a:p>
        </p:txBody>
      </p:sp>
    </p:spTree>
    <p:extLst>
      <p:ext uri="{BB962C8B-B14F-4D97-AF65-F5344CB8AC3E}">
        <p14:creationId xmlns:p14="http://schemas.microsoft.com/office/powerpoint/2010/main" val="2760219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Thursday</a:t>
            </a:r>
          </a:p>
        </p:txBody>
      </p:sp>
      <p:sp>
        <p:nvSpPr>
          <p:cNvPr id="6" name="Rectangle 5"/>
          <p:cNvSpPr/>
          <p:nvPr/>
        </p:nvSpPr>
        <p:spPr>
          <a:xfrm>
            <a:off x="242170" y="1086291"/>
            <a:ext cx="11519770" cy="584775"/>
          </a:xfrm>
          <a:prstGeom prst="rect">
            <a:avLst/>
          </a:prstGeom>
        </p:spPr>
        <p:txBody>
          <a:bodyPr wrap="square">
            <a:spAutoFit/>
          </a:bodyPr>
          <a:lstStyle/>
          <a:p>
            <a:pPr marL="514350" indent="-514350" fontAlgn="base">
              <a:buFont typeface="+mj-lt"/>
              <a:buAutoNum type="arabicPeriod"/>
            </a:pPr>
            <a:r>
              <a:rPr lang="en-US" sz="3200" dirty="0"/>
              <a:t>Demo R</a:t>
            </a:r>
            <a:endParaRPr lang="en-US" sz="3200" dirty="0">
              <a:solidFill>
                <a:srgbClr val="C00000"/>
              </a:solidFill>
            </a:endParaRPr>
          </a:p>
        </p:txBody>
      </p:sp>
      <p:sp>
        <p:nvSpPr>
          <p:cNvPr id="3" name="TextBox 2">
            <a:extLst>
              <a:ext uri="{FF2B5EF4-FFF2-40B4-BE49-F238E27FC236}">
                <a16:creationId xmlns:a16="http://schemas.microsoft.com/office/drawing/2014/main" id="{EA5370BC-2F40-B04A-9D53-A69486845990}"/>
              </a:ext>
            </a:extLst>
          </p:cNvPr>
          <p:cNvSpPr txBox="1"/>
          <p:nvPr/>
        </p:nvSpPr>
        <p:spPr>
          <a:xfrm>
            <a:off x="363415" y="2168769"/>
            <a:ext cx="9322617" cy="4524315"/>
          </a:xfrm>
          <a:prstGeom prst="rect">
            <a:avLst/>
          </a:prstGeom>
          <a:noFill/>
        </p:spPr>
        <p:txBody>
          <a:bodyPr wrap="none" rtlCol="0">
            <a:spAutoFit/>
          </a:bodyPr>
          <a:lstStyle/>
          <a:p>
            <a:r>
              <a:rPr lang="en-US" dirty="0"/>
              <a:t>Homework 2: </a:t>
            </a:r>
          </a:p>
          <a:p>
            <a:r>
              <a:rPr lang="en-US" dirty="0"/>
              <a:t>Create a vector of 1000 normally distributed values with a mean of 5.7 and a </a:t>
            </a:r>
            <a:r>
              <a:rPr lang="en-US" dirty="0" err="1"/>
              <a:t>sd</a:t>
            </a:r>
            <a:r>
              <a:rPr lang="en-US" dirty="0"/>
              <a:t> of .2</a:t>
            </a:r>
          </a:p>
          <a:p>
            <a:r>
              <a:rPr lang="en-US" dirty="0"/>
              <a:t>Calculate the mean of a sample of 50 values and calculate the confidence interval of your sample.</a:t>
            </a:r>
          </a:p>
          <a:p>
            <a:r>
              <a:rPr lang="en-US" dirty="0"/>
              <a:t>Q1 true mean</a:t>
            </a:r>
          </a:p>
          <a:p>
            <a:r>
              <a:rPr lang="en-US" dirty="0"/>
              <a:t>Q2 confidence interval on first try</a:t>
            </a:r>
          </a:p>
          <a:p>
            <a:r>
              <a:rPr lang="en-US" dirty="0"/>
              <a:t>Q3 confidence interval on second try</a:t>
            </a:r>
          </a:p>
          <a:p>
            <a:endParaRPr lang="en-US" dirty="0"/>
          </a:p>
          <a:p>
            <a:r>
              <a:rPr lang="en-US" dirty="0"/>
              <a:t>Create a vector of 1000 normally distributed values with a mean of 5.7 and a </a:t>
            </a:r>
            <a:r>
              <a:rPr lang="en-US" dirty="0" err="1"/>
              <a:t>sd</a:t>
            </a:r>
            <a:r>
              <a:rPr lang="en-US" dirty="0"/>
              <a:t> of 2</a:t>
            </a:r>
          </a:p>
          <a:p>
            <a:r>
              <a:rPr lang="en-US" dirty="0"/>
              <a:t>Calculate the mean of a sample of 50 values and calculate the confidence interval of your sample.</a:t>
            </a:r>
          </a:p>
          <a:p>
            <a:r>
              <a:rPr lang="en-US" dirty="0"/>
              <a:t>Q4 true mean</a:t>
            </a:r>
          </a:p>
          <a:p>
            <a:r>
              <a:rPr lang="en-US" dirty="0"/>
              <a:t>Q5 confidence interval on first try</a:t>
            </a:r>
          </a:p>
          <a:p>
            <a:r>
              <a:rPr lang="en-US" dirty="0"/>
              <a:t>Q6 confidence interval on second try</a:t>
            </a:r>
          </a:p>
          <a:p>
            <a:endParaRPr lang="en-US" dirty="0"/>
          </a:p>
          <a:p>
            <a:r>
              <a:rPr lang="en-US" dirty="0"/>
              <a:t>Q7 make a histogram of the first population </a:t>
            </a:r>
          </a:p>
          <a:p>
            <a:r>
              <a:rPr lang="en-US" dirty="0"/>
              <a:t>Q8 make a histogram of the second population</a:t>
            </a:r>
          </a:p>
          <a:p>
            <a:r>
              <a:rPr lang="en-US" dirty="0"/>
              <a:t>Enter answers on blackboard</a:t>
            </a:r>
          </a:p>
        </p:txBody>
      </p:sp>
    </p:spTree>
    <p:extLst>
      <p:ext uri="{BB962C8B-B14F-4D97-AF65-F5344CB8AC3E}">
        <p14:creationId xmlns:p14="http://schemas.microsoft.com/office/powerpoint/2010/main" val="179260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1938992"/>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p:txBody>
      </p:sp>
    </p:spTree>
    <p:extLst>
      <p:ext uri="{BB962C8B-B14F-4D97-AF65-F5344CB8AC3E}">
        <p14:creationId xmlns:p14="http://schemas.microsoft.com/office/powerpoint/2010/main" val="18473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5142</TotalTime>
  <Words>1317</Words>
  <Application>Microsoft Macintosh PowerPoint</Application>
  <PresentationFormat>Widescreen</PresentationFormat>
  <Paragraphs>194</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inherit</vt:lpstr>
      <vt:lpstr>Office Theme</vt:lpstr>
      <vt:lpstr>Sampling and Summary Statistics Biology 683  Lecture 2   Heath Blackmon</vt:lpstr>
      <vt:lpstr>Last week</vt:lpstr>
      <vt:lpstr>Today</vt:lpstr>
      <vt:lpstr>Populations and Samples</vt:lpstr>
      <vt:lpstr>What is the population?</vt:lpstr>
      <vt:lpstr>Sampling Considerations</vt:lpstr>
      <vt:lpstr>Parameter, estimates, sampling considerations</vt:lpstr>
      <vt:lpstr>Accuracy vs Precision</vt:lpstr>
      <vt:lpstr>Random Sampling</vt:lpstr>
      <vt:lpstr>Your big idea should be a hypothesis</vt:lpstr>
      <vt:lpstr>Data</vt:lpstr>
      <vt:lpstr>Data</vt:lpstr>
      <vt:lpstr>Continuous vs Discrete</vt:lpstr>
      <vt:lpstr>Explanatory and Response Variables</vt:lpstr>
      <vt:lpstr>Experimental vs observational studies</vt:lpstr>
      <vt:lpstr>Why should we summarize data?</vt:lpstr>
      <vt:lpstr>Typical summary statistics</vt:lpstr>
      <vt:lpstr>Symbols for samples and populations</vt:lpstr>
      <vt:lpstr>For a sample of a population</vt:lpstr>
      <vt:lpstr>Central limit theorem</vt:lpstr>
      <vt:lpstr>Central limit theorem</vt:lpstr>
      <vt:lpstr>Central limit theorem</vt:lpstr>
      <vt:lpstr>Estimating with uncertainty</vt:lpstr>
      <vt:lpstr>Error bars</vt:lpstr>
      <vt:lpstr>For Thursday</vt:lpstr>
      <vt:lpstr>Thursday</vt:lpstr>
      <vt:lpstr>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45</cp:revision>
  <cp:lastPrinted>2018-01-03T19:12:41Z</cp:lastPrinted>
  <dcterms:created xsi:type="dcterms:W3CDTF">2018-01-03T17:15:04Z</dcterms:created>
  <dcterms:modified xsi:type="dcterms:W3CDTF">2020-12-17T20:12:05Z</dcterms:modified>
</cp:coreProperties>
</file>