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444" r:id="rId3"/>
    <p:sldId id="445" r:id="rId4"/>
    <p:sldId id="433" r:id="rId5"/>
    <p:sldId id="436" r:id="rId6"/>
    <p:sldId id="435" r:id="rId7"/>
    <p:sldId id="437" r:id="rId8"/>
    <p:sldId id="438" r:id="rId9"/>
    <p:sldId id="434" r:id="rId10"/>
    <p:sldId id="439" r:id="rId11"/>
    <p:sldId id="440" r:id="rId12"/>
    <p:sldId id="442" r:id="rId13"/>
    <p:sldId id="441" r:id="rId14"/>
    <p:sldId id="44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7FF"/>
    <a:srgbClr val="00FA00"/>
    <a:srgbClr val="FF2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952"/>
    <p:restoredTop sz="96405"/>
  </p:normalViewPr>
  <p:slideViewPr>
    <p:cSldViewPr snapToGrid="0" snapToObjects="1">
      <p:cViewPr varScale="1">
        <p:scale>
          <a:sx n="73" d="100"/>
          <a:sy n="73" d="100"/>
        </p:scale>
        <p:origin x="232" y="1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F2B64-35EF-E946-8366-A862E46CEB3E}" type="datetimeFigureOut">
              <a:rPr lang="en-US" smtClean="0"/>
              <a:t>11/2/21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B3BD8-7E52-E14A-BB65-ABAE5ED685A5}" type="slidenum">
              <a:rPr lang="en-US" smtClean="0"/>
              <a:t>‹#›</a:t>
            </a:fld>
            <a:endParaRPr lang="en-US"/>
          </a:p>
        </p:txBody>
      </p:sp>
    </p:spTree>
    <p:extLst>
      <p:ext uri="{BB962C8B-B14F-4D97-AF65-F5344CB8AC3E}">
        <p14:creationId xmlns:p14="http://schemas.microsoft.com/office/powerpoint/2010/main" val="1916206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28C75-60E9-BE4A-8635-52A2B84AF2D6}" type="slidenum">
              <a:rPr lang="en-US" smtClean="0"/>
              <a:t>4</a:t>
            </a:fld>
            <a:endParaRPr lang="en-US"/>
          </a:p>
        </p:txBody>
      </p:sp>
    </p:spTree>
    <p:extLst>
      <p:ext uri="{BB962C8B-B14F-4D97-AF65-F5344CB8AC3E}">
        <p14:creationId xmlns:p14="http://schemas.microsoft.com/office/powerpoint/2010/main" val="4012661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28C75-60E9-BE4A-8635-52A2B84AF2D6}" type="slidenum">
              <a:rPr lang="en-US" smtClean="0"/>
              <a:t>13</a:t>
            </a:fld>
            <a:endParaRPr lang="en-US"/>
          </a:p>
        </p:txBody>
      </p:sp>
    </p:spTree>
    <p:extLst>
      <p:ext uri="{BB962C8B-B14F-4D97-AF65-F5344CB8AC3E}">
        <p14:creationId xmlns:p14="http://schemas.microsoft.com/office/powerpoint/2010/main" val="2363096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28C75-60E9-BE4A-8635-52A2B84AF2D6}" type="slidenum">
              <a:rPr lang="en-US" smtClean="0"/>
              <a:t>14</a:t>
            </a:fld>
            <a:endParaRPr lang="en-US"/>
          </a:p>
        </p:txBody>
      </p:sp>
    </p:spTree>
    <p:extLst>
      <p:ext uri="{BB962C8B-B14F-4D97-AF65-F5344CB8AC3E}">
        <p14:creationId xmlns:p14="http://schemas.microsoft.com/office/powerpoint/2010/main" val="2069673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28C75-60E9-BE4A-8635-52A2B84AF2D6}" type="slidenum">
              <a:rPr lang="en-US" smtClean="0"/>
              <a:t>5</a:t>
            </a:fld>
            <a:endParaRPr lang="en-US"/>
          </a:p>
        </p:txBody>
      </p:sp>
    </p:spTree>
    <p:extLst>
      <p:ext uri="{BB962C8B-B14F-4D97-AF65-F5344CB8AC3E}">
        <p14:creationId xmlns:p14="http://schemas.microsoft.com/office/powerpoint/2010/main" val="134537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28C75-60E9-BE4A-8635-52A2B84AF2D6}" type="slidenum">
              <a:rPr lang="en-US" smtClean="0"/>
              <a:t>6</a:t>
            </a:fld>
            <a:endParaRPr lang="en-US"/>
          </a:p>
        </p:txBody>
      </p:sp>
    </p:spTree>
    <p:extLst>
      <p:ext uri="{BB962C8B-B14F-4D97-AF65-F5344CB8AC3E}">
        <p14:creationId xmlns:p14="http://schemas.microsoft.com/office/powerpoint/2010/main" val="10680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28C75-60E9-BE4A-8635-52A2B84AF2D6}" type="slidenum">
              <a:rPr lang="en-US" smtClean="0"/>
              <a:t>7</a:t>
            </a:fld>
            <a:endParaRPr lang="en-US"/>
          </a:p>
        </p:txBody>
      </p:sp>
    </p:spTree>
    <p:extLst>
      <p:ext uri="{BB962C8B-B14F-4D97-AF65-F5344CB8AC3E}">
        <p14:creationId xmlns:p14="http://schemas.microsoft.com/office/powerpoint/2010/main" val="1131351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28C75-60E9-BE4A-8635-52A2B84AF2D6}" type="slidenum">
              <a:rPr lang="en-US" smtClean="0"/>
              <a:t>8</a:t>
            </a:fld>
            <a:endParaRPr lang="en-US"/>
          </a:p>
        </p:txBody>
      </p:sp>
    </p:spTree>
    <p:extLst>
      <p:ext uri="{BB962C8B-B14F-4D97-AF65-F5344CB8AC3E}">
        <p14:creationId xmlns:p14="http://schemas.microsoft.com/office/powerpoint/2010/main" val="8937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28C75-60E9-BE4A-8635-52A2B84AF2D6}" type="slidenum">
              <a:rPr lang="en-US" smtClean="0"/>
              <a:t>9</a:t>
            </a:fld>
            <a:endParaRPr lang="en-US"/>
          </a:p>
        </p:txBody>
      </p:sp>
    </p:spTree>
    <p:extLst>
      <p:ext uri="{BB962C8B-B14F-4D97-AF65-F5344CB8AC3E}">
        <p14:creationId xmlns:p14="http://schemas.microsoft.com/office/powerpoint/2010/main" val="2430947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28C75-60E9-BE4A-8635-52A2B84AF2D6}" type="slidenum">
              <a:rPr lang="en-US" smtClean="0"/>
              <a:t>10</a:t>
            </a:fld>
            <a:endParaRPr lang="en-US"/>
          </a:p>
        </p:txBody>
      </p:sp>
    </p:spTree>
    <p:extLst>
      <p:ext uri="{BB962C8B-B14F-4D97-AF65-F5344CB8AC3E}">
        <p14:creationId xmlns:p14="http://schemas.microsoft.com/office/powerpoint/2010/main" val="227746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28C75-60E9-BE4A-8635-52A2B84AF2D6}" type="slidenum">
              <a:rPr lang="en-US" smtClean="0"/>
              <a:t>11</a:t>
            </a:fld>
            <a:endParaRPr lang="en-US"/>
          </a:p>
        </p:txBody>
      </p:sp>
    </p:spTree>
    <p:extLst>
      <p:ext uri="{BB962C8B-B14F-4D97-AF65-F5344CB8AC3E}">
        <p14:creationId xmlns:p14="http://schemas.microsoft.com/office/powerpoint/2010/main" val="251903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B28C75-60E9-BE4A-8635-52A2B84AF2D6}" type="slidenum">
              <a:rPr lang="en-US" smtClean="0"/>
              <a:t>12</a:t>
            </a:fld>
            <a:endParaRPr lang="en-US"/>
          </a:p>
        </p:txBody>
      </p:sp>
    </p:spTree>
    <p:extLst>
      <p:ext uri="{BB962C8B-B14F-4D97-AF65-F5344CB8AC3E}">
        <p14:creationId xmlns:p14="http://schemas.microsoft.com/office/powerpoint/2010/main" val="250176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4BF9-BC74-C74B-BB95-A2928B08A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904970-8DAC-5347-8AB4-D27C98E6A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F93B47-36DD-7447-9253-59F9F1C806C1}"/>
              </a:ext>
            </a:extLst>
          </p:cNvPr>
          <p:cNvSpPr>
            <a:spLocks noGrp="1"/>
          </p:cNvSpPr>
          <p:nvPr>
            <p:ph type="dt" sz="half" idx="10"/>
          </p:nvPr>
        </p:nvSpPr>
        <p:spPr/>
        <p:txBody>
          <a:bodyPr/>
          <a:lstStyle/>
          <a:p>
            <a:fld id="{E65F3FD0-3552-3F40-88EA-E86C30937EBC}" type="datetimeFigureOut">
              <a:rPr lang="en-US" smtClean="0"/>
              <a:t>11/2/21</a:t>
            </a:fld>
            <a:endParaRPr lang="en-US"/>
          </a:p>
        </p:txBody>
      </p:sp>
      <p:sp>
        <p:nvSpPr>
          <p:cNvPr id="5" name="Footer Placeholder 4">
            <a:extLst>
              <a:ext uri="{FF2B5EF4-FFF2-40B4-BE49-F238E27FC236}">
                <a16:creationId xmlns:a16="http://schemas.microsoft.com/office/drawing/2014/main" id="{D4D2FA49-882F-0346-8821-0536DC724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49477-BB39-6B43-9DCC-315B38E444F5}"/>
              </a:ext>
            </a:extLst>
          </p:cNvPr>
          <p:cNvSpPr>
            <a:spLocks noGrp="1"/>
          </p:cNvSpPr>
          <p:nvPr>
            <p:ph type="sldNum" sz="quarter" idx="12"/>
          </p:nvPr>
        </p:nvSpPr>
        <p:spPr/>
        <p:txBody>
          <a:bodyPr/>
          <a:lstStyle/>
          <a:p>
            <a:fld id="{4534E18C-40CF-6543-96B6-DB62A952B342}" type="slidenum">
              <a:rPr lang="en-US" smtClean="0"/>
              <a:t>‹#›</a:t>
            </a:fld>
            <a:endParaRPr lang="en-US"/>
          </a:p>
        </p:txBody>
      </p:sp>
    </p:spTree>
    <p:extLst>
      <p:ext uri="{BB962C8B-B14F-4D97-AF65-F5344CB8AC3E}">
        <p14:creationId xmlns:p14="http://schemas.microsoft.com/office/powerpoint/2010/main" val="193154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98FE-6673-B14A-B6FB-E4BD74E226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ED6305-2484-3D4E-A8AB-16EB4EAA8E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5F005-3D7C-D142-8E3C-6CC7CA853A1A}"/>
              </a:ext>
            </a:extLst>
          </p:cNvPr>
          <p:cNvSpPr>
            <a:spLocks noGrp="1"/>
          </p:cNvSpPr>
          <p:nvPr>
            <p:ph type="dt" sz="half" idx="10"/>
          </p:nvPr>
        </p:nvSpPr>
        <p:spPr/>
        <p:txBody>
          <a:bodyPr/>
          <a:lstStyle/>
          <a:p>
            <a:fld id="{E65F3FD0-3552-3F40-88EA-E86C30937EBC}" type="datetimeFigureOut">
              <a:rPr lang="en-US" smtClean="0"/>
              <a:t>11/2/21</a:t>
            </a:fld>
            <a:endParaRPr lang="en-US"/>
          </a:p>
        </p:txBody>
      </p:sp>
      <p:sp>
        <p:nvSpPr>
          <p:cNvPr id="5" name="Footer Placeholder 4">
            <a:extLst>
              <a:ext uri="{FF2B5EF4-FFF2-40B4-BE49-F238E27FC236}">
                <a16:creationId xmlns:a16="http://schemas.microsoft.com/office/drawing/2014/main" id="{6ED81E08-2842-8244-91D6-90BEF96AF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99E2E-F001-C544-9362-AAE55544C311}"/>
              </a:ext>
            </a:extLst>
          </p:cNvPr>
          <p:cNvSpPr>
            <a:spLocks noGrp="1"/>
          </p:cNvSpPr>
          <p:nvPr>
            <p:ph type="sldNum" sz="quarter" idx="12"/>
          </p:nvPr>
        </p:nvSpPr>
        <p:spPr/>
        <p:txBody>
          <a:bodyPr/>
          <a:lstStyle/>
          <a:p>
            <a:fld id="{4534E18C-40CF-6543-96B6-DB62A952B342}" type="slidenum">
              <a:rPr lang="en-US" smtClean="0"/>
              <a:t>‹#›</a:t>
            </a:fld>
            <a:endParaRPr lang="en-US"/>
          </a:p>
        </p:txBody>
      </p:sp>
    </p:spTree>
    <p:extLst>
      <p:ext uri="{BB962C8B-B14F-4D97-AF65-F5344CB8AC3E}">
        <p14:creationId xmlns:p14="http://schemas.microsoft.com/office/powerpoint/2010/main" val="352644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5A0C6D-08D4-7648-9526-C2FA6DA440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5E1688-70E5-4B43-AC88-333BD34F3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2D015-A8A2-2A4D-B67C-3D602DF4471C}"/>
              </a:ext>
            </a:extLst>
          </p:cNvPr>
          <p:cNvSpPr>
            <a:spLocks noGrp="1"/>
          </p:cNvSpPr>
          <p:nvPr>
            <p:ph type="dt" sz="half" idx="10"/>
          </p:nvPr>
        </p:nvSpPr>
        <p:spPr/>
        <p:txBody>
          <a:bodyPr/>
          <a:lstStyle/>
          <a:p>
            <a:fld id="{E65F3FD0-3552-3F40-88EA-E86C30937EBC}" type="datetimeFigureOut">
              <a:rPr lang="en-US" smtClean="0"/>
              <a:t>11/2/21</a:t>
            </a:fld>
            <a:endParaRPr lang="en-US"/>
          </a:p>
        </p:txBody>
      </p:sp>
      <p:sp>
        <p:nvSpPr>
          <p:cNvPr id="5" name="Footer Placeholder 4">
            <a:extLst>
              <a:ext uri="{FF2B5EF4-FFF2-40B4-BE49-F238E27FC236}">
                <a16:creationId xmlns:a16="http://schemas.microsoft.com/office/drawing/2014/main" id="{C80CF02A-BF1D-3E49-873E-3992379D3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FFEBB-78AA-CD41-906B-C620E04506E6}"/>
              </a:ext>
            </a:extLst>
          </p:cNvPr>
          <p:cNvSpPr>
            <a:spLocks noGrp="1"/>
          </p:cNvSpPr>
          <p:nvPr>
            <p:ph type="sldNum" sz="quarter" idx="12"/>
          </p:nvPr>
        </p:nvSpPr>
        <p:spPr/>
        <p:txBody>
          <a:bodyPr/>
          <a:lstStyle/>
          <a:p>
            <a:fld id="{4534E18C-40CF-6543-96B6-DB62A952B342}" type="slidenum">
              <a:rPr lang="en-US" smtClean="0"/>
              <a:t>‹#›</a:t>
            </a:fld>
            <a:endParaRPr lang="en-US"/>
          </a:p>
        </p:txBody>
      </p:sp>
    </p:spTree>
    <p:extLst>
      <p:ext uri="{BB962C8B-B14F-4D97-AF65-F5344CB8AC3E}">
        <p14:creationId xmlns:p14="http://schemas.microsoft.com/office/powerpoint/2010/main" val="397083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80CF-B362-F045-99AD-A85DD813F1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55D0F1-44BF-0149-94C6-E09CDAC46C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557E3-9AC7-B04C-8C90-16E2626861B5}"/>
              </a:ext>
            </a:extLst>
          </p:cNvPr>
          <p:cNvSpPr>
            <a:spLocks noGrp="1"/>
          </p:cNvSpPr>
          <p:nvPr>
            <p:ph type="dt" sz="half" idx="10"/>
          </p:nvPr>
        </p:nvSpPr>
        <p:spPr/>
        <p:txBody>
          <a:bodyPr/>
          <a:lstStyle/>
          <a:p>
            <a:fld id="{E65F3FD0-3552-3F40-88EA-E86C30937EBC}" type="datetimeFigureOut">
              <a:rPr lang="en-US" smtClean="0"/>
              <a:t>11/2/21</a:t>
            </a:fld>
            <a:endParaRPr lang="en-US"/>
          </a:p>
        </p:txBody>
      </p:sp>
      <p:sp>
        <p:nvSpPr>
          <p:cNvPr id="5" name="Footer Placeholder 4">
            <a:extLst>
              <a:ext uri="{FF2B5EF4-FFF2-40B4-BE49-F238E27FC236}">
                <a16:creationId xmlns:a16="http://schemas.microsoft.com/office/drawing/2014/main" id="{68668466-D203-F944-BAA5-D8FBA95ED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F4C52-6D53-8049-9EA0-F075087FD417}"/>
              </a:ext>
            </a:extLst>
          </p:cNvPr>
          <p:cNvSpPr>
            <a:spLocks noGrp="1"/>
          </p:cNvSpPr>
          <p:nvPr>
            <p:ph type="sldNum" sz="quarter" idx="12"/>
          </p:nvPr>
        </p:nvSpPr>
        <p:spPr/>
        <p:txBody>
          <a:bodyPr/>
          <a:lstStyle/>
          <a:p>
            <a:fld id="{4534E18C-40CF-6543-96B6-DB62A952B342}" type="slidenum">
              <a:rPr lang="en-US" smtClean="0"/>
              <a:t>‹#›</a:t>
            </a:fld>
            <a:endParaRPr lang="en-US"/>
          </a:p>
        </p:txBody>
      </p:sp>
    </p:spTree>
    <p:extLst>
      <p:ext uri="{BB962C8B-B14F-4D97-AF65-F5344CB8AC3E}">
        <p14:creationId xmlns:p14="http://schemas.microsoft.com/office/powerpoint/2010/main" val="94781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F973-9A54-2B41-AE78-B84789996E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B823EC-2C6A-454F-9974-B00BD3105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C4CAA6-BEF0-5542-AEC9-ABF51E9F8906}"/>
              </a:ext>
            </a:extLst>
          </p:cNvPr>
          <p:cNvSpPr>
            <a:spLocks noGrp="1"/>
          </p:cNvSpPr>
          <p:nvPr>
            <p:ph type="dt" sz="half" idx="10"/>
          </p:nvPr>
        </p:nvSpPr>
        <p:spPr/>
        <p:txBody>
          <a:bodyPr/>
          <a:lstStyle/>
          <a:p>
            <a:fld id="{E65F3FD0-3552-3F40-88EA-E86C30937EBC}" type="datetimeFigureOut">
              <a:rPr lang="en-US" smtClean="0"/>
              <a:t>11/2/21</a:t>
            </a:fld>
            <a:endParaRPr lang="en-US"/>
          </a:p>
        </p:txBody>
      </p:sp>
      <p:sp>
        <p:nvSpPr>
          <p:cNvPr id="5" name="Footer Placeholder 4">
            <a:extLst>
              <a:ext uri="{FF2B5EF4-FFF2-40B4-BE49-F238E27FC236}">
                <a16:creationId xmlns:a16="http://schemas.microsoft.com/office/drawing/2014/main" id="{BD91BC04-E284-3A45-994F-18222F220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BF620-ED99-7B42-B631-CEC325A55CE3}"/>
              </a:ext>
            </a:extLst>
          </p:cNvPr>
          <p:cNvSpPr>
            <a:spLocks noGrp="1"/>
          </p:cNvSpPr>
          <p:nvPr>
            <p:ph type="sldNum" sz="quarter" idx="12"/>
          </p:nvPr>
        </p:nvSpPr>
        <p:spPr/>
        <p:txBody>
          <a:bodyPr/>
          <a:lstStyle/>
          <a:p>
            <a:fld id="{4534E18C-40CF-6543-96B6-DB62A952B342}" type="slidenum">
              <a:rPr lang="en-US" smtClean="0"/>
              <a:t>‹#›</a:t>
            </a:fld>
            <a:endParaRPr lang="en-US"/>
          </a:p>
        </p:txBody>
      </p:sp>
    </p:spTree>
    <p:extLst>
      <p:ext uri="{BB962C8B-B14F-4D97-AF65-F5344CB8AC3E}">
        <p14:creationId xmlns:p14="http://schemas.microsoft.com/office/powerpoint/2010/main" val="250806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DF83-0F39-A741-9130-1950FD03F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98FD4-8D41-F547-B596-8057D9CC0B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315F4E-E691-DE4C-8E2C-E21005DE7C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74EEF4-8B80-A741-B68B-62580579A0F5}"/>
              </a:ext>
            </a:extLst>
          </p:cNvPr>
          <p:cNvSpPr>
            <a:spLocks noGrp="1"/>
          </p:cNvSpPr>
          <p:nvPr>
            <p:ph type="dt" sz="half" idx="10"/>
          </p:nvPr>
        </p:nvSpPr>
        <p:spPr/>
        <p:txBody>
          <a:bodyPr/>
          <a:lstStyle/>
          <a:p>
            <a:fld id="{E65F3FD0-3552-3F40-88EA-E86C30937EBC}" type="datetimeFigureOut">
              <a:rPr lang="en-US" smtClean="0"/>
              <a:t>11/2/21</a:t>
            </a:fld>
            <a:endParaRPr lang="en-US"/>
          </a:p>
        </p:txBody>
      </p:sp>
      <p:sp>
        <p:nvSpPr>
          <p:cNvPr id="6" name="Footer Placeholder 5">
            <a:extLst>
              <a:ext uri="{FF2B5EF4-FFF2-40B4-BE49-F238E27FC236}">
                <a16:creationId xmlns:a16="http://schemas.microsoft.com/office/drawing/2014/main" id="{996EB590-DCA3-3E48-BC03-F0625F24E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F8807C-70A0-104B-8B61-845FC88DD0EA}"/>
              </a:ext>
            </a:extLst>
          </p:cNvPr>
          <p:cNvSpPr>
            <a:spLocks noGrp="1"/>
          </p:cNvSpPr>
          <p:nvPr>
            <p:ph type="sldNum" sz="quarter" idx="12"/>
          </p:nvPr>
        </p:nvSpPr>
        <p:spPr/>
        <p:txBody>
          <a:bodyPr/>
          <a:lstStyle/>
          <a:p>
            <a:fld id="{4534E18C-40CF-6543-96B6-DB62A952B342}" type="slidenum">
              <a:rPr lang="en-US" smtClean="0"/>
              <a:t>‹#›</a:t>
            </a:fld>
            <a:endParaRPr lang="en-US"/>
          </a:p>
        </p:txBody>
      </p:sp>
    </p:spTree>
    <p:extLst>
      <p:ext uri="{BB962C8B-B14F-4D97-AF65-F5344CB8AC3E}">
        <p14:creationId xmlns:p14="http://schemas.microsoft.com/office/powerpoint/2010/main" val="116704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10AD-06D0-024D-9BC0-EBF3D1E1AE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70537F-246B-B44C-B024-F45D33D1B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8BDD5C-E91E-5042-9090-D00BAC9F4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C790BB-CA58-3C4D-A68E-E0AAA58780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CDE52-55F2-764D-8223-C9C966F062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2A61C2-D7A7-2D4C-9E07-5F24DBF3FC47}"/>
              </a:ext>
            </a:extLst>
          </p:cNvPr>
          <p:cNvSpPr>
            <a:spLocks noGrp="1"/>
          </p:cNvSpPr>
          <p:nvPr>
            <p:ph type="dt" sz="half" idx="10"/>
          </p:nvPr>
        </p:nvSpPr>
        <p:spPr/>
        <p:txBody>
          <a:bodyPr/>
          <a:lstStyle/>
          <a:p>
            <a:fld id="{E65F3FD0-3552-3F40-88EA-E86C30937EBC}" type="datetimeFigureOut">
              <a:rPr lang="en-US" smtClean="0"/>
              <a:t>11/2/21</a:t>
            </a:fld>
            <a:endParaRPr lang="en-US"/>
          </a:p>
        </p:txBody>
      </p:sp>
      <p:sp>
        <p:nvSpPr>
          <p:cNvPr id="8" name="Footer Placeholder 7">
            <a:extLst>
              <a:ext uri="{FF2B5EF4-FFF2-40B4-BE49-F238E27FC236}">
                <a16:creationId xmlns:a16="http://schemas.microsoft.com/office/drawing/2014/main" id="{38D6ECE0-F624-4143-BD7D-99A060776D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A5F86F-21EB-6044-94A6-1684FAF8A6A5}"/>
              </a:ext>
            </a:extLst>
          </p:cNvPr>
          <p:cNvSpPr>
            <a:spLocks noGrp="1"/>
          </p:cNvSpPr>
          <p:nvPr>
            <p:ph type="sldNum" sz="quarter" idx="12"/>
          </p:nvPr>
        </p:nvSpPr>
        <p:spPr/>
        <p:txBody>
          <a:bodyPr/>
          <a:lstStyle/>
          <a:p>
            <a:fld id="{4534E18C-40CF-6543-96B6-DB62A952B342}" type="slidenum">
              <a:rPr lang="en-US" smtClean="0"/>
              <a:t>‹#›</a:t>
            </a:fld>
            <a:endParaRPr lang="en-US"/>
          </a:p>
        </p:txBody>
      </p:sp>
    </p:spTree>
    <p:extLst>
      <p:ext uri="{BB962C8B-B14F-4D97-AF65-F5344CB8AC3E}">
        <p14:creationId xmlns:p14="http://schemas.microsoft.com/office/powerpoint/2010/main" val="142703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EA59-B2A0-F94B-A9D7-576FA6C1DD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0D4467-D5FD-3046-B50C-2127BFB64E33}"/>
              </a:ext>
            </a:extLst>
          </p:cNvPr>
          <p:cNvSpPr>
            <a:spLocks noGrp="1"/>
          </p:cNvSpPr>
          <p:nvPr>
            <p:ph type="dt" sz="half" idx="10"/>
          </p:nvPr>
        </p:nvSpPr>
        <p:spPr/>
        <p:txBody>
          <a:bodyPr/>
          <a:lstStyle/>
          <a:p>
            <a:fld id="{E65F3FD0-3552-3F40-88EA-E86C30937EBC}" type="datetimeFigureOut">
              <a:rPr lang="en-US" smtClean="0"/>
              <a:t>11/2/21</a:t>
            </a:fld>
            <a:endParaRPr lang="en-US"/>
          </a:p>
        </p:txBody>
      </p:sp>
      <p:sp>
        <p:nvSpPr>
          <p:cNvPr id="4" name="Footer Placeholder 3">
            <a:extLst>
              <a:ext uri="{FF2B5EF4-FFF2-40B4-BE49-F238E27FC236}">
                <a16:creationId xmlns:a16="http://schemas.microsoft.com/office/drawing/2014/main" id="{08707C42-1512-0748-B833-6617E2A38D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DE3A20-6864-B141-8A62-A8B601AAE391}"/>
              </a:ext>
            </a:extLst>
          </p:cNvPr>
          <p:cNvSpPr>
            <a:spLocks noGrp="1"/>
          </p:cNvSpPr>
          <p:nvPr>
            <p:ph type="sldNum" sz="quarter" idx="12"/>
          </p:nvPr>
        </p:nvSpPr>
        <p:spPr/>
        <p:txBody>
          <a:bodyPr/>
          <a:lstStyle/>
          <a:p>
            <a:fld id="{4534E18C-40CF-6543-96B6-DB62A952B342}" type="slidenum">
              <a:rPr lang="en-US" smtClean="0"/>
              <a:t>‹#›</a:t>
            </a:fld>
            <a:endParaRPr lang="en-US"/>
          </a:p>
        </p:txBody>
      </p:sp>
    </p:spTree>
    <p:extLst>
      <p:ext uri="{BB962C8B-B14F-4D97-AF65-F5344CB8AC3E}">
        <p14:creationId xmlns:p14="http://schemas.microsoft.com/office/powerpoint/2010/main" val="371500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1A6B81-E878-0F4A-8502-9E8ED39A6629}"/>
              </a:ext>
            </a:extLst>
          </p:cNvPr>
          <p:cNvSpPr>
            <a:spLocks noGrp="1"/>
          </p:cNvSpPr>
          <p:nvPr>
            <p:ph type="dt" sz="half" idx="10"/>
          </p:nvPr>
        </p:nvSpPr>
        <p:spPr/>
        <p:txBody>
          <a:bodyPr/>
          <a:lstStyle/>
          <a:p>
            <a:fld id="{E65F3FD0-3552-3F40-88EA-E86C30937EBC}" type="datetimeFigureOut">
              <a:rPr lang="en-US" smtClean="0"/>
              <a:t>11/2/21</a:t>
            </a:fld>
            <a:endParaRPr lang="en-US"/>
          </a:p>
        </p:txBody>
      </p:sp>
      <p:sp>
        <p:nvSpPr>
          <p:cNvPr id="3" name="Footer Placeholder 2">
            <a:extLst>
              <a:ext uri="{FF2B5EF4-FFF2-40B4-BE49-F238E27FC236}">
                <a16:creationId xmlns:a16="http://schemas.microsoft.com/office/drawing/2014/main" id="{79017BF0-23A6-2546-9EBA-3C47052F5F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A89EE-3DE5-6C46-87D4-69E7C36B121F}"/>
              </a:ext>
            </a:extLst>
          </p:cNvPr>
          <p:cNvSpPr>
            <a:spLocks noGrp="1"/>
          </p:cNvSpPr>
          <p:nvPr>
            <p:ph type="sldNum" sz="quarter" idx="12"/>
          </p:nvPr>
        </p:nvSpPr>
        <p:spPr/>
        <p:txBody>
          <a:bodyPr/>
          <a:lstStyle/>
          <a:p>
            <a:fld id="{4534E18C-40CF-6543-96B6-DB62A952B342}" type="slidenum">
              <a:rPr lang="en-US" smtClean="0"/>
              <a:t>‹#›</a:t>
            </a:fld>
            <a:endParaRPr lang="en-US"/>
          </a:p>
        </p:txBody>
      </p:sp>
    </p:spTree>
    <p:extLst>
      <p:ext uri="{BB962C8B-B14F-4D97-AF65-F5344CB8AC3E}">
        <p14:creationId xmlns:p14="http://schemas.microsoft.com/office/powerpoint/2010/main" val="2769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8C9D-61DB-9A43-A4BE-56F016440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E45EDF-EF2A-0947-90D4-64CBC13C96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8AEB83-707B-824D-ADC4-156791494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B3BE6-B053-5940-A7A0-A2123C70905C}"/>
              </a:ext>
            </a:extLst>
          </p:cNvPr>
          <p:cNvSpPr>
            <a:spLocks noGrp="1"/>
          </p:cNvSpPr>
          <p:nvPr>
            <p:ph type="dt" sz="half" idx="10"/>
          </p:nvPr>
        </p:nvSpPr>
        <p:spPr/>
        <p:txBody>
          <a:bodyPr/>
          <a:lstStyle/>
          <a:p>
            <a:fld id="{E65F3FD0-3552-3F40-88EA-E86C30937EBC}" type="datetimeFigureOut">
              <a:rPr lang="en-US" smtClean="0"/>
              <a:t>11/2/21</a:t>
            </a:fld>
            <a:endParaRPr lang="en-US"/>
          </a:p>
        </p:txBody>
      </p:sp>
      <p:sp>
        <p:nvSpPr>
          <p:cNvPr id="6" name="Footer Placeholder 5">
            <a:extLst>
              <a:ext uri="{FF2B5EF4-FFF2-40B4-BE49-F238E27FC236}">
                <a16:creationId xmlns:a16="http://schemas.microsoft.com/office/drawing/2014/main" id="{416AC8EB-7034-6549-8044-B118FF4DD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8E472-9F8C-FA41-9065-518959BC38F4}"/>
              </a:ext>
            </a:extLst>
          </p:cNvPr>
          <p:cNvSpPr>
            <a:spLocks noGrp="1"/>
          </p:cNvSpPr>
          <p:nvPr>
            <p:ph type="sldNum" sz="quarter" idx="12"/>
          </p:nvPr>
        </p:nvSpPr>
        <p:spPr/>
        <p:txBody>
          <a:bodyPr/>
          <a:lstStyle/>
          <a:p>
            <a:fld id="{4534E18C-40CF-6543-96B6-DB62A952B342}" type="slidenum">
              <a:rPr lang="en-US" smtClean="0"/>
              <a:t>‹#›</a:t>
            </a:fld>
            <a:endParaRPr lang="en-US"/>
          </a:p>
        </p:txBody>
      </p:sp>
    </p:spTree>
    <p:extLst>
      <p:ext uri="{BB962C8B-B14F-4D97-AF65-F5344CB8AC3E}">
        <p14:creationId xmlns:p14="http://schemas.microsoft.com/office/powerpoint/2010/main" val="67200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1507-1EBC-1842-B6EB-9DCC350DE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3FFB65-F35B-BF47-8552-86962E3CF7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341A40-905D-664C-93E3-A222AF373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A9D67-01C2-444F-BDDE-786981426D15}"/>
              </a:ext>
            </a:extLst>
          </p:cNvPr>
          <p:cNvSpPr>
            <a:spLocks noGrp="1"/>
          </p:cNvSpPr>
          <p:nvPr>
            <p:ph type="dt" sz="half" idx="10"/>
          </p:nvPr>
        </p:nvSpPr>
        <p:spPr/>
        <p:txBody>
          <a:bodyPr/>
          <a:lstStyle/>
          <a:p>
            <a:fld id="{E65F3FD0-3552-3F40-88EA-E86C30937EBC}" type="datetimeFigureOut">
              <a:rPr lang="en-US" smtClean="0"/>
              <a:t>11/2/21</a:t>
            </a:fld>
            <a:endParaRPr lang="en-US"/>
          </a:p>
        </p:txBody>
      </p:sp>
      <p:sp>
        <p:nvSpPr>
          <p:cNvPr id="6" name="Footer Placeholder 5">
            <a:extLst>
              <a:ext uri="{FF2B5EF4-FFF2-40B4-BE49-F238E27FC236}">
                <a16:creationId xmlns:a16="http://schemas.microsoft.com/office/drawing/2014/main" id="{998F0247-6E96-4846-BEC2-D06235057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E734D-ECAE-DA40-9A82-143DBD2BDF2E}"/>
              </a:ext>
            </a:extLst>
          </p:cNvPr>
          <p:cNvSpPr>
            <a:spLocks noGrp="1"/>
          </p:cNvSpPr>
          <p:nvPr>
            <p:ph type="sldNum" sz="quarter" idx="12"/>
          </p:nvPr>
        </p:nvSpPr>
        <p:spPr/>
        <p:txBody>
          <a:bodyPr/>
          <a:lstStyle/>
          <a:p>
            <a:fld id="{4534E18C-40CF-6543-96B6-DB62A952B342}" type="slidenum">
              <a:rPr lang="en-US" smtClean="0"/>
              <a:t>‹#›</a:t>
            </a:fld>
            <a:endParaRPr lang="en-US"/>
          </a:p>
        </p:txBody>
      </p:sp>
    </p:spTree>
    <p:extLst>
      <p:ext uri="{BB962C8B-B14F-4D97-AF65-F5344CB8AC3E}">
        <p14:creationId xmlns:p14="http://schemas.microsoft.com/office/powerpoint/2010/main" val="224300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288366-289C-FB43-9C4F-2503E2FBE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45C5DA-F37D-1B4C-9125-A6F8C167A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189DB-5CE6-E84F-8F9D-0E3B0E60E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3FD0-3552-3F40-88EA-E86C30937EBC}" type="datetimeFigureOut">
              <a:rPr lang="en-US" smtClean="0"/>
              <a:t>11/2/21</a:t>
            </a:fld>
            <a:endParaRPr lang="en-US"/>
          </a:p>
        </p:txBody>
      </p:sp>
      <p:sp>
        <p:nvSpPr>
          <p:cNvPr id="5" name="Footer Placeholder 4">
            <a:extLst>
              <a:ext uri="{FF2B5EF4-FFF2-40B4-BE49-F238E27FC236}">
                <a16:creationId xmlns:a16="http://schemas.microsoft.com/office/drawing/2014/main" id="{8C6EA152-306C-734A-989A-7DF7FBF5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60560-8F47-444A-BD2B-7486DFA5D5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34E18C-40CF-6543-96B6-DB62A952B342}" type="slidenum">
              <a:rPr lang="en-US" smtClean="0"/>
              <a:t>‹#›</a:t>
            </a:fld>
            <a:endParaRPr lang="en-US"/>
          </a:p>
        </p:txBody>
      </p:sp>
    </p:spTree>
    <p:extLst>
      <p:ext uri="{BB962C8B-B14F-4D97-AF65-F5344CB8AC3E}">
        <p14:creationId xmlns:p14="http://schemas.microsoft.com/office/powerpoint/2010/main" val="122639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FEBE-494C-6E46-AF61-97DCE715629D}"/>
              </a:ext>
            </a:extLst>
          </p:cNvPr>
          <p:cNvSpPr>
            <a:spLocks noGrp="1"/>
          </p:cNvSpPr>
          <p:nvPr>
            <p:ph type="ctrTitle"/>
          </p:nvPr>
        </p:nvSpPr>
        <p:spPr>
          <a:xfrm>
            <a:off x="164757" y="1675218"/>
            <a:ext cx="6075406" cy="1015355"/>
          </a:xfrm>
        </p:spPr>
        <p:txBody>
          <a:bodyPr/>
          <a:lstStyle/>
          <a:p>
            <a:r>
              <a:rPr lang="en-US" dirty="0"/>
              <a:t>Week 10</a:t>
            </a:r>
          </a:p>
        </p:txBody>
      </p:sp>
      <p:pic>
        <p:nvPicPr>
          <p:cNvPr id="5" name="Picture 4">
            <a:extLst>
              <a:ext uri="{FF2B5EF4-FFF2-40B4-BE49-F238E27FC236}">
                <a16:creationId xmlns:a16="http://schemas.microsoft.com/office/drawing/2014/main" id="{E651B0F7-B67B-8643-9F24-B011BB224585}"/>
              </a:ext>
            </a:extLst>
          </p:cNvPr>
          <p:cNvPicPr>
            <a:picLocks noChangeAspect="1"/>
          </p:cNvPicPr>
          <p:nvPr/>
        </p:nvPicPr>
        <p:blipFill>
          <a:blip r:embed="rId2"/>
          <a:stretch>
            <a:fillRect/>
          </a:stretch>
        </p:blipFill>
        <p:spPr>
          <a:xfrm>
            <a:off x="6560848" y="1675218"/>
            <a:ext cx="5093462" cy="3638187"/>
          </a:xfrm>
          <a:prstGeom prst="rect">
            <a:avLst/>
          </a:prstGeom>
        </p:spPr>
      </p:pic>
    </p:spTree>
    <p:extLst>
      <p:ext uri="{BB962C8B-B14F-4D97-AF65-F5344CB8AC3E}">
        <p14:creationId xmlns:p14="http://schemas.microsoft.com/office/powerpoint/2010/main" val="37846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BBE3C-59E5-F448-8B16-6573F317B827}"/>
              </a:ext>
            </a:extLst>
          </p:cNvPr>
          <p:cNvSpPr txBox="1"/>
          <p:nvPr/>
        </p:nvSpPr>
        <p:spPr>
          <a:xfrm>
            <a:off x="0" y="-1"/>
            <a:ext cx="12192000" cy="677108"/>
          </a:xfrm>
          <a:prstGeom prst="rect">
            <a:avLst/>
          </a:prstGeom>
          <a:solidFill>
            <a:schemeClr val="tx1"/>
          </a:solidFill>
        </p:spPr>
        <p:txBody>
          <a:bodyPr wrap="square" rtlCol="0">
            <a:spAutoFit/>
          </a:bodyPr>
          <a:lstStyle/>
          <a:p>
            <a:pPr algn="ctr"/>
            <a:endParaRPr lang="en-US" sz="1000" dirty="0"/>
          </a:p>
          <a:p>
            <a:pPr algn="ctr"/>
            <a:r>
              <a:rPr lang="en-US" sz="2800" b="1" dirty="0">
                <a:solidFill>
                  <a:schemeClr val="bg1"/>
                </a:solidFill>
              </a:rPr>
              <a:t>GWAS - Problems </a:t>
            </a:r>
            <a:endParaRPr lang="en-US" sz="1000" dirty="0"/>
          </a:p>
        </p:txBody>
      </p:sp>
      <p:sp>
        <p:nvSpPr>
          <p:cNvPr id="10" name="TextBox 9">
            <a:extLst>
              <a:ext uri="{FF2B5EF4-FFF2-40B4-BE49-F238E27FC236}">
                <a16:creationId xmlns:a16="http://schemas.microsoft.com/office/drawing/2014/main" id="{D5311012-32F9-3442-98AD-056B8611C318}"/>
              </a:ext>
            </a:extLst>
          </p:cNvPr>
          <p:cNvSpPr txBox="1"/>
          <p:nvPr/>
        </p:nvSpPr>
        <p:spPr>
          <a:xfrm>
            <a:off x="344384" y="772388"/>
            <a:ext cx="11503232" cy="6001643"/>
          </a:xfrm>
          <a:prstGeom prst="rect">
            <a:avLst/>
          </a:prstGeom>
          <a:noFill/>
        </p:spPr>
        <p:txBody>
          <a:bodyPr wrap="square" rtlCol="0">
            <a:spAutoFit/>
          </a:bodyPr>
          <a:lstStyle/>
          <a:p>
            <a:r>
              <a:rPr lang="en-US" sz="2400" b="1" dirty="0"/>
              <a:t>What is the problem with doing this across the whole genome?</a:t>
            </a:r>
          </a:p>
          <a:p>
            <a:endParaRPr lang="en-US" sz="2400" b="1" dirty="0"/>
          </a:p>
          <a:p>
            <a:r>
              <a:rPr lang="en-US" sz="2400" b="1" dirty="0"/>
              <a:t>Multiple tests lead to more false positives!</a:t>
            </a:r>
          </a:p>
          <a:p>
            <a:endParaRPr lang="en-US" sz="2400" b="1" dirty="0"/>
          </a:p>
          <a:p>
            <a:pPr marL="342900" indent="-342900">
              <a:buAutoNum type="arabicParenR"/>
            </a:pPr>
            <a:r>
              <a:rPr lang="en-US" sz="2400" dirty="0"/>
              <a:t>require a higher level of significance 5x10</a:t>
            </a:r>
            <a:r>
              <a:rPr lang="en-US" sz="2400" baseline="30000" dirty="0"/>
              <a:t>-8</a:t>
            </a:r>
          </a:p>
          <a:p>
            <a:pPr marL="342900" indent="-342900">
              <a:buAutoNum type="arabicParenR"/>
            </a:pPr>
            <a:r>
              <a:rPr lang="en-US" sz="2400" dirty="0"/>
              <a:t>only look at the very most significant</a:t>
            </a:r>
          </a:p>
          <a:p>
            <a:pPr marL="342900" indent="-342900">
              <a:buAutoNum type="arabicParenR"/>
            </a:pPr>
            <a:r>
              <a:rPr lang="en-US" sz="2400" dirty="0"/>
              <a:t>lots of more complicated approaches too!</a:t>
            </a:r>
          </a:p>
          <a:p>
            <a:pPr marL="342900" indent="-342900">
              <a:buAutoNum type="arabicParenR"/>
            </a:pPr>
            <a:endParaRPr lang="en-US" sz="2400" dirty="0"/>
          </a:p>
          <a:p>
            <a:r>
              <a:rPr lang="en-US" sz="2400" b="1" dirty="0"/>
              <a:t>What is one of the most basic requirements of almost all statistical tests?</a:t>
            </a:r>
          </a:p>
          <a:p>
            <a:endParaRPr lang="en-US" sz="2400" dirty="0"/>
          </a:p>
          <a:p>
            <a:r>
              <a:rPr lang="en-US" sz="2400" b="1" dirty="0"/>
              <a:t>Tests normally assume independence of the data points!</a:t>
            </a:r>
          </a:p>
          <a:p>
            <a:endParaRPr lang="en-US" sz="2400" b="1" dirty="0"/>
          </a:p>
          <a:p>
            <a:pPr marL="457200" indent="-457200">
              <a:buAutoNum type="arabicParenR"/>
            </a:pPr>
            <a:r>
              <a:rPr lang="en-US" sz="2400" dirty="0"/>
              <a:t>Samples from a population will be related to each other due to ancestry (trees!)</a:t>
            </a:r>
          </a:p>
          <a:p>
            <a:pPr marL="457200" indent="-457200">
              <a:buAutoNum type="arabicParenR"/>
            </a:pPr>
            <a:r>
              <a:rPr lang="en-US" sz="2400" dirty="0"/>
              <a:t>DNA sequencing is not done equally in all groups of people (western samples are usually over represented</a:t>
            </a:r>
          </a:p>
          <a:p>
            <a:endParaRPr lang="en-US" sz="2400" dirty="0"/>
          </a:p>
        </p:txBody>
      </p:sp>
    </p:spTree>
    <p:extLst>
      <p:ext uri="{BB962C8B-B14F-4D97-AF65-F5344CB8AC3E}">
        <p14:creationId xmlns:p14="http://schemas.microsoft.com/office/powerpoint/2010/main" val="417511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BBE3C-59E5-F448-8B16-6573F317B827}"/>
              </a:ext>
            </a:extLst>
          </p:cNvPr>
          <p:cNvSpPr txBox="1"/>
          <p:nvPr/>
        </p:nvSpPr>
        <p:spPr>
          <a:xfrm>
            <a:off x="0" y="-1"/>
            <a:ext cx="12192000" cy="677108"/>
          </a:xfrm>
          <a:prstGeom prst="rect">
            <a:avLst/>
          </a:prstGeom>
          <a:solidFill>
            <a:schemeClr val="tx1"/>
          </a:solidFill>
        </p:spPr>
        <p:txBody>
          <a:bodyPr wrap="square" rtlCol="0">
            <a:spAutoFit/>
          </a:bodyPr>
          <a:lstStyle/>
          <a:p>
            <a:pPr algn="ctr"/>
            <a:endParaRPr lang="en-US" sz="1000" dirty="0"/>
          </a:p>
          <a:p>
            <a:pPr algn="ctr"/>
            <a:r>
              <a:rPr lang="en-US" sz="2800" b="1" dirty="0">
                <a:solidFill>
                  <a:schemeClr val="bg1"/>
                </a:solidFill>
              </a:rPr>
              <a:t>GWAS - Problems </a:t>
            </a:r>
            <a:endParaRPr lang="en-US" sz="1000" dirty="0"/>
          </a:p>
        </p:txBody>
      </p:sp>
      <p:sp>
        <p:nvSpPr>
          <p:cNvPr id="10" name="TextBox 9">
            <a:extLst>
              <a:ext uri="{FF2B5EF4-FFF2-40B4-BE49-F238E27FC236}">
                <a16:creationId xmlns:a16="http://schemas.microsoft.com/office/drawing/2014/main" id="{D5311012-32F9-3442-98AD-056B8611C318}"/>
              </a:ext>
            </a:extLst>
          </p:cNvPr>
          <p:cNvSpPr txBox="1"/>
          <p:nvPr/>
        </p:nvSpPr>
        <p:spPr>
          <a:xfrm>
            <a:off x="344384" y="772388"/>
            <a:ext cx="7156974" cy="6001643"/>
          </a:xfrm>
          <a:prstGeom prst="rect">
            <a:avLst/>
          </a:prstGeom>
          <a:noFill/>
        </p:spPr>
        <p:txBody>
          <a:bodyPr wrap="square" rtlCol="0">
            <a:spAutoFit/>
          </a:bodyPr>
          <a:lstStyle/>
          <a:p>
            <a:r>
              <a:rPr lang="en-US" sz="2400" b="1" dirty="0"/>
              <a:t>What is epistasis?</a:t>
            </a:r>
          </a:p>
          <a:p>
            <a:endParaRPr lang="en-US" sz="2400" b="1" dirty="0"/>
          </a:p>
          <a:p>
            <a:r>
              <a:rPr lang="en-US" sz="2400" b="1" dirty="0"/>
              <a:t>It is the case where the impact of a genotype at one locus depend on the genotype at another locus!</a:t>
            </a:r>
          </a:p>
          <a:p>
            <a:endParaRPr lang="en-US" sz="2400" b="1" dirty="0"/>
          </a:p>
          <a:p>
            <a:r>
              <a:rPr lang="en-US" sz="2400" dirty="0"/>
              <a:t>To find this type of effect you would need to look at all pairs of genotypes. How many tests would we need to do then?</a:t>
            </a:r>
          </a:p>
          <a:p>
            <a:pPr marL="457200" indent="-457200">
              <a:buAutoNum type="arabicParenR"/>
            </a:pPr>
            <a:endParaRPr lang="en-US" sz="2400" dirty="0"/>
          </a:p>
          <a:p>
            <a:r>
              <a:rPr lang="en-US" sz="2400" dirty="0"/>
              <a:t>About 6 orders of magnitude more tests would be required.</a:t>
            </a:r>
          </a:p>
          <a:p>
            <a:endParaRPr lang="en-US" sz="2400" dirty="0"/>
          </a:p>
          <a:p>
            <a:r>
              <a:rPr lang="en-US" sz="2400" dirty="0"/>
              <a:t>Humans have around 4,000,000 sites that are variable like this which equates to 7,999,998,000,000</a:t>
            </a:r>
            <a:endParaRPr lang="en-US" sz="2400" dirty="0">
              <a:solidFill>
                <a:srgbClr val="000000"/>
              </a:solidFill>
              <a:latin typeface="Calibri" panose="020F0502020204030204" pitchFamily="34" charset="0"/>
            </a:endParaRPr>
          </a:p>
          <a:p>
            <a:endParaRPr lang="en-US" sz="2400" dirty="0"/>
          </a:p>
          <a:p>
            <a:endParaRPr lang="en-US" sz="2400" dirty="0"/>
          </a:p>
        </p:txBody>
      </p:sp>
      <p:grpSp>
        <p:nvGrpSpPr>
          <p:cNvPr id="3" name="Group 2">
            <a:extLst>
              <a:ext uri="{FF2B5EF4-FFF2-40B4-BE49-F238E27FC236}">
                <a16:creationId xmlns:a16="http://schemas.microsoft.com/office/drawing/2014/main" id="{730E7400-7DDF-E447-B893-8D2EF24AE5CF}"/>
              </a:ext>
            </a:extLst>
          </p:cNvPr>
          <p:cNvGrpSpPr/>
          <p:nvPr/>
        </p:nvGrpSpPr>
        <p:grpSpPr>
          <a:xfrm>
            <a:off x="7547115" y="874869"/>
            <a:ext cx="3779632" cy="3267672"/>
            <a:chOff x="6383333" y="3428999"/>
            <a:chExt cx="3779632" cy="3267672"/>
          </a:xfrm>
        </p:grpSpPr>
        <p:sp>
          <p:nvSpPr>
            <p:cNvPr id="5" name="Rectangle 4">
              <a:extLst>
                <a:ext uri="{FF2B5EF4-FFF2-40B4-BE49-F238E27FC236}">
                  <a16:creationId xmlns:a16="http://schemas.microsoft.com/office/drawing/2014/main" id="{35E4B0F3-33A8-6142-830B-6D01B1776169}"/>
                </a:ext>
              </a:extLst>
            </p:cNvPr>
            <p:cNvSpPr/>
            <p:nvPr/>
          </p:nvSpPr>
          <p:spPr>
            <a:xfrm>
              <a:off x="6905502" y="3429000"/>
              <a:ext cx="3257463" cy="28983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ABBF505-B813-F147-9CF5-1F1252B4792A}"/>
                </a:ext>
              </a:extLst>
            </p:cNvPr>
            <p:cNvSpPr txBox="1"/>
            <p:nvPr/>
          </p:nvSpPr>
          <p:spPr>
            <a:xfrm>
              <a:off x="6997017" y="6327339"/>
              <a:ext cx="3074431" cy="369332"/>
            </a:xfrm>
            <a:prstGeom prst="rect">
              <a:avLst/>
            </a:prstGeom>
            <a:noFill/>
          </p:spPr>
          <p:txBody>
            <a:bodyPr wrap="none" rtlCol="0">
              <a:spAutoFit/>
            </a:bodyPr>
            <a:lstStyle/>
            <a:p>
              <a:r>
                <a:rPr lang="en-US" dirty="0"/>
                <a:t>AA                   AT                    TT</a:t>
              </a:r>
            </a:p>
          </p:txBody>
        </p:sp>
        <p:pic>
          <p:nvPicPr>
            <p:cNvPr id="7" name="Graphic 6" descr="Cow">
              <a:extLst>
                <a:ext uri="{FF2B5EF4-FFF2-40B4-BE49-F238E27FC236}">
                  <a16:creationId xmlns:a16="http://schemas.microsoft.com/office/drawing/2014/main" id="{21A0C142-82E4-7A4C-8781-A6268B085A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9296" y="5509965"/>
              <a:ext cx="708167" cy="708167"/>
            </a:xfrm>
            <a:prstGeom prst="rect">
              <a:avLst/>
            </a:prstGeom>
          </p:spPr>
        </p:pic>
        <p:pic>
          <p:nvPicPr>
            <p:cNvPr id="8" name="Graphic 7" descr="Cow">
              <a:extLst>
                <a:ext uri="{FF2B5EF4-FFF2-40B4-BE49-F238E27FC236}">
                  <a16:creationId xmlns:a16="http://schemas.microsoft.com/office/drawing/2014/main" id="{094EBD3C-C967-F746-B6CC-81F48F100B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97017" y="3429000"/>
              <a:ext cx="708167" cy="708167"/>
            </a:xfrm>
            <a:prstGeom prst="rect">
              <a:avLst/>
            </a:prstGeom>
          </p:spPr>
        </p:pic>
        <p:pic>
          <p:nvPicPr>
            <p:cNvPr id="9" name="Graphic 8" descr="Cow">
              <a:extLst>
                <a:ext uri="{FF2B5EF4-FFF2-40B4-BE49-F238E27FC236}">
                  <a16:creationId xmlns:a16="http://schemas.microsoft.com/office/drawing/2014/main" id="{5B4C7497-3504-1C49-BFE8-2F41BCAA73C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7017" y="4495253"/>
              <a:ext cx="708167" cy="708167"/>
            </a:xfrm>
            <a:prstGeom prst="rect">
              <a:avLst/>
            </a:prstGeom>
          </p:spPr>
        </p:pic>
        <p:pic>
          <p:nvPicPr>
            <p:cNvPr id="20" name="Graphic 19" descr="Cow">
              <a:extLst>
                <a:ext uri="{FF2B5EF4-FFF2-40B4-BE49-F238E27FC236}">
                  <a16:creationId xmlns:a16="http://schemas.microsoft.com/office/drawing/2014/main" id="{34A1B64B-0C56-E247-8C21-BC1F3692BE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3281" y="3428999"/>
              <a:ext cx="708167" cy="708167"/>
            </a:xfrm>
            <a:prstGeom prst="rect">
              <a:avLst/>
            </a:prstGeom>
          </p:spPr>
        </p:pic>
        <p:pic>
          <p:nvPicPr>
            <p:cNvPr id="21" name="Graphic 20" descr="Cow">
              <a:extLst>
                <a:ext uri="{FF2B5EF4-FFF2-40B4-BE49-F238E27FC236}">
                  <a16:creationId xmlns:a16="http://schemas.microsoft.com/office/drawing/2014/main" id="{D6E74739-F3B3-EC4E-AED3-C7253A605A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63281" y="5509965"/>
              <a:ext cx="708167" cy="708167"/>
            </a:xfrm>
            <a:prstGeom prst="rect">
              <a:avLst/>
            </a:prstGeom>
          </p:spPr>
        </p:pic>
        <p:pic>
          <p:nvPicPr>
            <p:cNvPr id="22" name="Graphic 21" descr="Cow">
              <a:extLst>
                <a:ext uri="{FF2B5EF4-FFF2-40B4-BE49-F238E27FC236}">
                  <a16:creationId xmlns:a16="http://schemas.microsoft.com/office/drawing/2014/main" id="{D5CC10BE-E1D8-404C-A6C2-5F724BA965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63280" y="4471689"/>
              <a:ext cx="708167" cy="708167"/>
            </a:xfrm>
            <a:prstGeom prst="rect">
              <a:avLst/>
            </a:prstGeom>
          </p:spPr>
        </p:pic>
        <p:pic>
          <p:nvPicPr>
            <p:cNvPr id="23" name="Graphic 22" descr="Cow">
              <a:extLst>
                <a:ext uri="{FF2B5EF4-FFF2-40B4-BE49-F238E27FC236}">
                  <a16:creationId xmlns:a16="http://schemas.microsoft.com/office/drawing/2014/main" id="{1E74C2B3-6EF1-A247-B795-B921D1B1C0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85705" y="5509965"/>
              <a:ext cx="708167" cy="708167"/>
            </a:xfrm>
            <a:prstGeom prst="rect">
              <a:avLst/>
            </a:prstGeom>
          </p:spPr>
        </p:pic>
        <p:pic>
          <p:nvPicPr>
            <p:cNvPr id="24" name="Graphic 23" descr="Cow">
              <a:extLst>
                <a:ext uri="{FF2B5EF4-FFF2-40B4-BE49-F238E27FC236}">
                  <a16:creationId xmlns:a16="http://schemas.microsoft.com/office/drawing/2014/main" id="{E9BFDECE-87F0-5542-8B8E-F32D86A95F6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80149" y="3428999"/>
              <a:ext cx="708167" cy="708167"/>
            </a:xfrm>
            <a:prstGeom prst="rect">
              <a:avLst/>
            </a:prstGeom>
          </p:spPr>
        </p:pic>
        <p:pic>
          <p:nvPicPr>
            <p:cNvPr id="25" name="Graphic 24" descr="Cow">
              <a:extLst>
                <a:ext uri="{FF2B5EF4-FFF2-40B4-BE49-F238E27FC236}">
                  <a16:creationId xmlns:a16="http://schemas.microsoft.com/office/drawing/2014/main" id="{95308BB2-1AA3-FA40-AF5D-7E6792FE2A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80148" y="4471689"/>
              <a:ext cx="708167" cy="708167"/>
            </a:xfrm>
            <a:prstGeom prst="rect">
              <a:avLst/>
            </a:prstGeom>
          </p:spPr>
        </p:pic>
        <p:sp>
          <p:nvSpPr>
            <p:cNvPr id="2" name="TextBox 1">
              <a:extLst>
                <a:ext uri="{FF2B5EF4-FFF2-40B4-BE49-F238E27FC236}">
                  <a16:creationId xmlns:a16="http://schemas.microsoft.com/office/drawing/2014/main" id="{9BCAB15A-352B-814F-84CF-1D3FA62FD757}"/>
                </a:ext>
              </a:extLst>
            </p:cNvPr>
            <p:cNvSpPr txBox="1"/>
            <p:nvPr/>
          </p:nvSpPr>
          <p:spPr>
            <a:xfrm>
              <a:off x="6383333" y="3595253"/>
              <a:ext cx="476412" cy="2585323"/>
            </a:xfrm>
            <a:prstGeom prst="rect">
              <a:avLst/>
            </a:prstGeom>
            <a:noFill/>
          </p:spPr>
          <p:txBody>
            <a:bodyPr wrap="none" rtlCol="0">
              <a:spAutoFit/>
            </a:bodyPr>
            <a:lstStyle/>
            <a:p>
              <a:r>
                <a:rPr lang="en-US" dirty="0"/>
                <a:t>GG</a:t>
              </a:r>
            </a:p>
            <a:p>
              <a:endParaRPr lang="en-US" dirty="0"/>
            </a:p>
            <a:p>
              <a:endParaRPr lang="en-US" dirty="0"/>
            </a:p>
            <a:p>
              <a:endParaRPr lang="en-US" dirty="0"/>
            </a:p>
            <a:p>
              <a:r>
                <a:rPr lang="en-US" dirty="0"/>
                <a:t>GT</a:t>
              </a:r>
            </a:p>
            <a:p>
              <a:endParaRPr lang="en-US" dirty="0"/>
            </a:p>
            <a:p>
              <a:endParaRPr lang="en-US" dirty="0"/>
            </a:p>
            <a:p>
              <a:endParaRPr lang="en-US" sz="1200" dirty="0"/>
            </a:p>
            <a:p>
              <a:r>
                <a:rPr lang="en-US" dirty="0"/>
                <a:t>TT</a:t>
              </a:r>
            </a:p>
          </p:txBody>
        </p:sp>
      </p:grpSp>
    </p:spTree>
    <p:extLst>
      <p:ext uri="{BB962C8B-B14F-4D97-AF65-F5344CB8AC3E}">
        <p14:creationId xmlns:p14="http://schemas.microsoft.com/office/powerpoint/2010/main" val="227858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BBE3C-59E5-F448-8B16-6573F317B827}"/>
              </a:ext>
            </a:extLst>
          </p:cNvPr>
          <p:cNvSpPr txBox="1"/>
          <p:nvPr/>
        </p:nvSpPr>
        <p:spPr>
          <a:xfrm>
            <a:off x="0" y="-1"/>
            <a:ext cx="12192000" cy="677108"/>
          </a:xfrm>
          <a:prstGeom prst="rect">
            <a:avLst/>
          </a:prstGeom>
          <a:solidFill>
            <a:schemeClr val="tx1"/>
          </a:solidFill>
        </p:spPr>
        <p:txBody>
          <a:bodyPr wrap="square" rtlCol="0">
            <a:spAutoFit/>
          </a:bodyPr>
          <a:lstStyle/>
          <a:p>
            <a:pPr algn="ctr"/>
            <a:endParaRPr lang="en-US" sz="1000" dirty="0"/>
          </a:p>
          <a:p>
            <a:pPr algn="ctr"/>
            <a:r>
              <a:rPr lang="en-US" sz="2800" b="1" dirty="0">
                <a:solidFill>
                  <a:schemeClr val="bg1"/>
                </a:solidFill>
              </a:rPr>
              <a:t>GWAS - Problems </a:t>
            </a:r>
            <a:endParaRPr lang="en-US" sz="1000" dirty="0"/>
          </a:p>
        </p:txBody>
      </p:sp>
      <p:sp>
        <p:nvSpPr>
          <p:cNvPr id="10" name="TextBox 9">
            <a:extLst>
              <a:ext uri="{FF2B5EF4-FFF2-40B4-BE49-F238E27FC236}">
                <a16:creationId xmlns:a16="http://schemas.microsoft.com/office/drawing/2014/main" id="{D5311012-32F9-3442-98AD-056B8611C318}"/>
              </a:ext>
            </a:extLst>
          </p:cNvPr>
          <p:cNvSpPr txBox="1"/>
          <p:nvPr/>
        </p:nvSpPr>
        <p:spPr>
          <a:xfrm>
            <a:off x="344383" y="772388"/>
            <a:ext cx="10616541" cy="4524315"/>
          </a:xfrm>
          <a:prstGeom prst="rect">
            <a:avLst/>
          </a:prstGeom>
          <a:noFill/>
        </p:spPr>
        <p:txBody>
          <a:bodyPr wrap="square" rtlCol="0">
            <a:spAutoFit/>
          </a:bodyPr>
          <a:lstStyle/>
          <a:p>
            <a:r>
              <a:rPr lang="en-US" sz="2400" b="1" dirty="0"/>
              <a:t>What about the environment?</a:t>
            </a:r>
          </a:p>
          <a:p>
            <a:endParaRPr lang="en-US" sz="2400" b="1" dirty="0"/>
          </a:p>
          <a:p>
            <a:r>
              <a:rPr lang="en-US" sz="2400" b="1" dirty="0"/>
              <a:t>Many diseases have a strong environmental component (heart disease, diabetes, cancer, etc.)</a:t>
            </a:r>
          </a:p>
          <a:p>
            <a:endParaRPr lang="en-US" sz="2400" b="1" dirty="0"/>
          </a:p>
          <a:p>
            <a:r>
              <a:rPr lang="en-US" sz="2400" dirty="0"/>
              <a:t>If these are left out of the study often what is discovered is actually genetic variation that happens to coincide with environmental factors?</a:t>
            </a:r>
          </a:p>
          <a:p>
            <a:pPr marL="457200" indent="-457200">
              <a:buAutoNum type="arabicParenR"/>
            </a:pPr>
            <a:endParaRPr lang="en-US" sz="2400" dirty="0"/>
          </a:p>
          <a:p>
            <a:r>
              <a:rPr lang="en-US" sz="2400" dirty="0"/>
              <a:t>If a disease is more common in Europeans than Africans or Asians but it is because of a lifestyle characteristic any genetic variation that is common in Europeans but rare in Africans and Asians could appear associated with the disease.</a:t>
            </a:r>
          </a:p>
          <a:p>
            <a:endParaRPr lang="en-US" sz="2400" dirty="0"/>
          </a:p>
        </p:txBody>
      </p:sp>
    </p:spTree>
    <p:extLst>
      <p:ext uri="{BB962C8B-B14F-4D97-AF65-F5344CB8AC3E}">
        <p14:creationId xmlns:p14="http://schemas.microsoft.com/office/powerpoint/2010/main" val="47783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BBE3C-59E5-F448-8B16-6573F317B827}"/>
              </a:ext>
            </a:extLst>
          </p:cNvPr>
          <p:cNvSpPr txBox="1"/>
          <p:nvPr/>
        </p:nvSpPr>
        <p:spPr>
          <a:xfrm>
            <a:off x="0" y="-1"/>
            <a:ext cx="12192000" cy="677108"/>
          </a:xfrm>
          <a:prstGeom prst="rect">
            <a:avLst/>
          </a:prstGeom>
          <a:solidFill>
            <a:schemeClr val="tx1"/>
          </a:solidFill>
        </p:spPr>
        <p:txBody>
          <a:bodyPr wrap="square" rtlCol="0">
            <a:spAutoFit/>
          </a:bodyPr>
          <a:lstStyle/>
          <a:p>
            <a:pPr algn="ctr"/>
            <a:endParaRPr lang="en-US" sz="1000" dirty="0"/>
          </a:p>
          <a:p>
            <a:pPr algn="ctr"/>
            <a:r>
              <a:rPr lang="en-US" sz="2800" b="1" dirty="0">
                <a:solidFill>
                  <a:schemeClr val="bg1"/>
                </a:solidFill>
              </a:rPr>
              <a:t>Applications and benefits of GWAS</a:t>
            </a:r>
            <a:endParaRPr lang="en-US" sz="1000" dirty="0"/>
          </a:p>
        </p:txBody>
      </p:sp>
      <p:sp>
        <p:nvSpPr>
          <p:cNvPr id="11" name="TextBox 10">
            <a:extLst>
              <a:ext uri="{FF2B5EF4-FFF2-40B4-BE49-F238E27FC236}">
                <a16:creationId xmlns:a16="http://schemas.microsoft.com/office/drawing/2014/main" id="{9EDFE2CC-FD72-6E4C-9AFC-B6726F6E554E}"/>
              </a:ext>
            </a:extLst>
          </p:cNvPr>
          <p:cNvSpPr txBox="1"/>
          <p:nvPr/>
        </p:nvSpPr>
        <p:spPr>
          <a:xfrm>
            <a:off x="273132" y="1318161"/>
            <a:ext cx="11542816" cy="4524315"/>
          </a:xfrm>
          <a:prstGeom prst="rect">
            <a:avLst/>
          </a:prstGeom>
          <a:noFill/>
        </p:spPr>
        <p:txBody>
          <a:bodyPr wrap="square" rtlCol="0">
            <a:spAutoFit/>
          </a:bodyPr>
          <a:lstStyle/>
          <a:p>
            <a:r>
              <a:rPr lang="en-US" dirty="0"/>
              <a:t>Widely used in agriculture and domestication. For instance, you can do a GWAS on wild strains of rice (which have lots of variation in things we care about like grain size, growing time, etc.) This GWAS can tell you what variants at what locations in the genome should be </a:t>
            </a:r>
            <a:r>
              <a:rPr lang="en-US" dirty="0" err="1"/>
              <a:t>introgressed</a:t>
            </a:r>
            <a:r>
              <a:rPr lang="en-US" dirty="0"/>
              <a:t> into domestic varieties in hopes of introducing favorable traits.</a:t>
            </a:r>
          </a:p>
          <a:p>
            <a:endParaRPr lang="en-US" dirty="0"/>
          </a:p>
          <a:p>
            <a:r>
              <a:rPr lang="en-US" dirty="0"/>
              <a:t>Widely used in medicine to identify the genes responsible for disease. This is </a:t>
            </a:r>
          </a:p>
          <a:p>
            <a:r>
              <a:rPr lang="en-US" dirty="0"/>
              <a:t>often the first step necessary in being able to create an animal model for a </a:t>
            </a:r>
          </a:p>
          <a:p>
            <a:r>
              <a:rPr lang="en-US" dirty="0"/>
              <a:t>disease that will then allow researchers to study the disease and develop </a:t>
            </a:r>
          </a:p>
          <a:p>
            <a:r>
              <a:rPr lang="en-US" dirty="0"/>
              <a:t>pharmaceutical interventions.</a:t>
            </a:r>
          </a:p>
          <a:p>
            <a:endParaRPr lang="en-US" dirty="0"/>
          </a:p>
          <a:p>
            <a:r>
              <a:rPr lang="en-US" dirty="0"/>
              <a:t>Many diseases have multiple different underlying genetic causes and treatments</a:t>
            </a:r>
          </a:p>
          <a:p>
            <a:r>
              <a:rPr lang="en-US" dirty="0"/>
              <a:t>that are available may only work on some forms of the diseases. Thanks to GWAS studies we now know what these different causal genes are. Now patients can be genotyped at these causative loci and medication can be tailored to their version of the disease. (precision or personalized medicine)</a:t>
            </a:r>
          </a:p>
          <a:p>
            <a:endParaRPr lang="en-US" dirty="0"/>
          </a:p>
          <a:p>
            <a:r>
              <a:rPr lang="en-US" dirty="0"/>
              <a:t>Applied in a more limited fashion to inform patients of risk that they will develop more severe versions of a disease. For instance depending on your genotype at a gene you may choose a more aggressive form of treatment.</a:t>
            </a:r>
          </a:p>
        </p:txBody>
      </p:sp>
      <p:pic>
        <p:nvPicPr>
          <p:cNvPr id="13314" name="Picture 2">
            <a:extLst>
              <a:ext uri="{FF2B5EF4-FFF2-40B4-BE49-F238E27FC236}">
                <a16:creationId xmlns:a16="http://schemas.microsoft.com/office/drawing/2014/main" id="{AC219617-0A69-FA4E-A2AD-BD1BA21135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532" b="24329"/>
          <a:stretch/>
        </p:blipFill>
        <p:spPr bwMode="auto">
          <a:xfrm>
            <a:off x="8250630" y="2306009"/>
            <a:ext cx="2722171" cy="174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79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BBE3C-59E5-F448-8B16-6573F317B827}"/>
              </a:ext>
            </a:extLst>
          </p:cNvPr>
          <p:cNvSpPr txBox="1"/>
          <p:nvPr/>
        </p:nvSpPr>
        <p:spPr>
          <a:xfrm>
            <a:off x="0" y="-1"/>
            <a:ext cx="12192000" cy="677108"/>
          </a:xfrm>
          <a:prstGeom prst="rect">
            <a:avLst/>
          </a:prstGeom>
          <a:solidFill>
            <a:schemeClr val="tx1"/>
          </a:solidFill>
        </p:spPr>
        <p:txBody>
          <a:bodyPr wrap="square" rtlCol="0">
            <a:spAutoFit/>
          </a:bodyPr>
          <a:lstStyle/>
          <a:p>
            <a:pPr algn="ctr"/>
            <a:endParaRPr lang="en-US" sz="1000" dirty="0"/>
          </a:p>
          <a:p>
            <a:pPr algn="ctr"/>
            <a:r>
              <a:rPr lang="en-US" sz="2800" b="1" dirty="0">
                <a:solidFill>
                  <a:schemeClr val="bg1"/>
                </a:solidFill>
              </a:rPr>
              <a:t>Complex Disease / Complex Phenotypes</a:t>
            </a:r>
            <a:endParaRPr lang="en-US" sz="1000" dirty="0"/>
          </a:p>
        </p:txBody>
      </p:sp>
      <p:sp>
        <p:nvSpPr>
          <p:cNvPr id="11" name="TextBox 10">
            <a:extLst>
              <a:ext uri="{FF2B5EF4-FFF2-40B4-BE49-F238E27FC236}">
                <a16:creationId xmlns:a16="http://schemas.microsoft.com/office/drawing/2014/main" id="{9EDFE2CC-FD72-6E4C-9AFC-B6726F6E554E}"/>
              </a:ext>
            </a:extLst>
          </p:cNvPr>
          <p:cNvSpPr txBox="1"/>
          <p:nvPr/>
        </p:nvSpPr>
        <p:spPr>
          <a:xfrm>
            <a:off x="324592" y="807522"/>
            <a:ext cx="11542816" cy="923330"/>
          </a:xfrm>
          <a:prstGeom prst="rect">
            <a:avLst/>
          </a:prstGeom>
          <a:noFill/>
        </p:spPr>
        <p:txBody>
          <a:bodyPr wrap="square" rtlCol="0">
            <a:spAutoFit/>
          </a:bodyPr>
          <a:lstStyle/>
          <a:p>
            <a:r>
              <a:rPr lang="en-US" dirty="0"/>
              <a:t>Many diseases are what we call complex diseases. There is no one gene responsible for the disease. Instead the disease can manifest due to variations in 10 or 100s of different genes in the genome acting in concert with the environment. GWAS is less insightful (though still important) for diseases like this.</a:t>
            </a:r>
          </a:p>
        </p:txBody>
      </p:sp>
      <p:sp>
        <p:nvSpPr>
          <p:cNvPr id="2" name="TextBox 1">
            <a:extLst>
              <a:ext uri="{FF2B5EF4-FFF2-40B4-BE49-F238E27FC236}">
                <a16:creationId xmlns:a16="http://schemas.microsoft.com/office/drawing/2014/main" id="{89DC4419-E47C-9E4B-9EC7-4ECEB14C12ED}"/>
              </a:ext>
            </a:extLst>
          </p:cNvPr>
          <p:cNvSpPr txBox="1"/>
          <p:nvPr/>
        </p:nvSpPr>
        <p:spPr>
          <a:xfrm>
            <a:off x="562098" y="1828800"/>
            <a:ext cx="11067803" cy="2585323"/>
          </a:xfrm>
          <a:prstGeom prst="rect">
            <a:avLst/>
          </a:prstGeom>
          <a:noFill/>
        </p:spPr>
        <p:txBody>
          <a:bodyPr wrap="square" rtlCol="0">
            <a:spAutoFit/>
          </a:bodyPr>
          <a:lstStyle/>
          <a:p>
            <a:r>
              <a:rPr lang="en-US" dirty="0"/>
              <a:t>Schizophrenia: Not really a clearly delineated disease like say COVID, type 1 diabetes, or cystic fibrosis. Instead it is a constellation of symptoms that individuals exhibit to varying degrees.</a:t>
            </a:r>
          </a:p>
          <a:p>
            <a:endParaRPr lang="en-US" dirty="0"/>
          </a:p>
          <a:p>
            <a:r>
              <a:rPr lang="en-US" dirty="0"/>
              <a:t>From studies of multiple generations of families we know that 20-30% of risk is inherited (genetic). The other 70-80% of your risk of developing the disease is environmental and is poorly understood. Massive GWAS studies with 1000s of individuals have studied the genetic component. These studies have identified more than 100 different loci in the genome that seem to have some predictive power. However, these variations are associated with an increase in risk and there are many people who carry many alleles that increase risk but that never develop the disease.</a:t>
            </a:r>
          </a:p>
          <a:p>
            <a:endParaRPr lang="en-US" dirty="0"/>
          </a:p>
        </p:txBody>
      </p:sp>
      <p:sp>
        <p:nvSpPr>
          <p:cNvPr id="3" name="TextBox 2">
            <a:extLst>
              <a:ext uri="{FF2B5EF4-FFF2-40B4-BE49-F238E27FC236}">
                <a16:creationId xmlns:a16="http://schemas.microsoft.com/office/drawing/2014/main" id="{9401ED03-D50A-D34A-92FE-6AFBD0681991}"/>
              </a:ext>
            </a:extLst>
          </p:cNvPr>
          <p:cNvSpPr txBox="1"/>
          <p:nvPr/>
        </p:nvSpPr>
        <p:spPr>
          <a:xfrm>
            <a:off x="734518" y="5411449"/>
            <a:ext cx="1194045" cy="369332"/>
          </a:xfrm>
          <a:prstGeom prst="rect">
            <a:avLst/>
          </a:prstGeom>
          <a:noFill/>
        </p:spPr>
        <p:txBody>
          <a:bodyPr wrap="none" rtlCol="0">
            <a:spAutoFit/>
          </a:bodyPr>
          <a:lstStyle/>
          <a:p>
            <a:r>
              <a:rPr lang="en-US" b="1" dirty="0">
                <a:solidFill>
                  <a:srgbClr val="C00000"/>
                </a:solidFill>
              </a:rPr>
              <a:t>GWAS in R</a:t>
            </a:r>
          </a:p>
        </p:txBody>
      </p:sp>
    </p:spTree>
    <p:extLst>
      <p:ext uri="{BB962C8B-B14F-4D97-AF65-F5344CB8AC3E}">
        <p14:creationId xmlns:p14="http://schemas.microsoft.com/office/powerpoint/2010/main" val="304962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1B9EF0-53EC-9A4C-A63A-2E3D23160951}"/>
              </a:ext>
            </a:extLst>
          </p:cNvPr>
          <p:cNvSpPr txBox="1"/>
          <p:nvPr/>
        </p:nvSpPr>
        <p:spPr>
          <a:xfrm>
            <a:off x="854440" y="1588958"/>
            <a:ext cx="10123925" cy="3293209"/>
          </a:xfrm>
          <a:prstGeom prst="rect">
            <a:avLst/>
          </a:prstGeom>
          <a:noFill/>
        </p:spPr>
        <p:txBody>
          <a:bodyPr wrap="none" rtlCol="0">
            <a:spAutoFit/>
          </a:bodyPr>
          <a:lstStyle/>
          <a:p>
            <a:r>
              <a:rPr lang="en-US" sz="4000" b="1" dirty="0"/>
              <a:t>Things you should be doing to prepare for final</a:t>
            </a:r>
          </a:p>
          <a:p>
            <a:pPr marL="342900" indent="-342900">
              <a:buAutoNum type="arabicParenR"/>
            </a:pPr>
            <a:r>
              <a:rPr lang="en-US" sz="2800" dirty="0"/>
              <a:t>Practicing GLMs</a:t>
            </a:r>
          </a:p>
          <a:p>
            <a:pPr marL="800100" lvl="1" indent="-342900">
              <a:buAutoNum type="arabicParenR"/>
            </a:pPr>
            <a:r>
              <a:rPr lang="en-US" sz="2800" dirty="0"/>
              <a:t>fixed and random effects (use the </a:t>
            </a:r>
            <a:r>
              <a:rPr lang="en-US" sz="2800" dirty="0" err="1"/>
              <a:t>chrysina</a:t>
            </a:r>
            <a:r>
              <a:rPr lang="en-US" sz="2800" dirty="0"/>
              <a:t> dataset)</a:t>
            </a:r>
          </a:p>
          <a:p>
            <a:pPr marL="800100" lvl="1" indent="-342900">
              <a:buAutoNum type="arabicParenR"/>
            </a:pPr>
            <a:r>
              <a:rPr lang="en-US" sz="2800" dirty="0"/>
              <a:t>choose among possible models</a:t>
            </a:r>
          </a:p>
          <a:p>
            <a:pPr marL="342900" indent="-342900">
              <a:buAutoNum type="arabicParenR"/>
            </a:pPr>
            <a:r>
              <a:rPr lang="en-US" sz="2800" dirty="0"/>
              <a:t>Continue practicing making plots</a:t>
            </a:r>
          </a:p>
          <a:p>
            <a:pPr marL="800100" lvl="1" indent="-342900">
              <a:buAutoNum type="arabicParenR"/>
            </a:pPr>
            <a:r>
              <a:rPr lang="en-US" sz="2800" dirty="0"/>
              <a:t>pdf output, sized appropriately, beautiful, elegant, tell a story</a:t>
            </a:r>
          </a:p>
          <a:p>
            <a:pPr marL="342900" indent="-342900">
              <a:buAutoNum type="arabicParenR"/>
            </a:pPr>
            <a:r>
              <a:rPr lang="en-US" sz="2800" dirty="0"/>
              <a:t>general R coding</a:t>
            </a:r>
          </a:p>
        </p:txBody>
      </p:sp>
    </p:spTree>
    <p:extLst>
      <p:ext uri="{BB962C8B-B14F-4D97-AF65-F5344CB8AC3E}">
        <p14:creationId xmlns:p14="http://schemas.microsoft.com/office/powerpoint/2010/main" val="343930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1B9EF0-53EC-9A4C-A63A-2E3D23160951}"/>
              </a:ext>
            </a:extLst>
          </p:cNvPr>
          <p:cNvSpPr txBox="1"/>
          <p:nvPr/>
        </p:nvSpPr>
        <p:spPr>
          <a:xfrm>
            <a:off x="1522655" y="1490008"/>
            <a:ext cx="9637831" cy="1938992"/>
          </a:xfrm>
          <a:prstGeom prst="rect">
            <a:avLst/>
          </a:prstGeom>
          <a:noFill/>
        </p:spPr>
        <p:txBody>
          <a:bodyPr wrap="none" rtlCol="0">
            <a:spAutoFit/>
          </a:bodyPr>
          <a:lstStyle/>
          <a:p>
            <a:r>
              <a:rPr lang="en-US" sz="2400" b="1" dirty="0">
                <a:solidFill>
                  <a:srgbClr val="C00000"/>
                </a:solidFill>
              </a:rPr>
              <a:t>repeated median regression (Theil-Sen Estimator)</a:t>
            </a:r>
          </a:p>
          <a:p>
            <a:pPr marL="285750" indent="-285750">
              <a:buFontTx/>
              <a:buChar char="-"/>
            </a:pPr>
            <a:r>
              <a:rPr lang="en-US" sz="2400" b="1" dirty="0">
                <a:solidFill>
                  <a:srgbClr val="C00000"/>
                </a:solidFill>
              </a:rPr>
              <a:t>simulate x and y with medium strength relationship and add one outlier</a:t>
            </a:r>
          </a:p>
          <a:p>
            <a:pPr marL="285750" indent="-285750">
              <a:buFontTx/>
              <a:buChar char="-"/>
            </a:pPr>
            <a:r>
              <a:rPr lang="en-US" sz="2400" b="1" dirty="0">
                <a:solidFill>
                  <a:srgbClr val="C00000"/>
                </a:solidFill>
              </a:rPr>
              <a:t>standard regression record Beta</a:t>
            </a:r>
          </a:p>
          <a:p>
            <a:pPr marL="285750" indent="-285750">
              <a:buFontTx/>
              <a:buChar char="-"/>
            </a:pPr>
            <a:r>
              <a:rPr lang="en-US" sz="2400" b="1" dirty="0">
                <a:solidFill>
                  <a:srgbClr val="C00000"/>
                </a:solidFill>
              </a:rPr>
              <a:t>record slope between all pairs and find median slope</a:t>
            </a:r>
          </a:p>
          <a:p>
            <a:pPr marL="285750" indent="-285750">
              <a:buFontTx/>
              <a:buChar char="-"/>
            </a:pPr>
            <a:r>
              <a:rPr lang="en-US" sz="2400" b="1" dirty="0">
                <a:solidFill>
                  <a:srgbClr val="C00000"/>
                </a:solidFill>
              </a:rPr>
              <a:t>repeat standard regression without outlier</a:t>
            </a:r>
          </a:p>
        </p:txBody>
      </p:sp>
    </p:spTree>
    <p:extLst>
      <p:ext uri="{BB962C8B-B14F-4D97-AF65-F5344CB8AC3E}">
        <p14:creationId xmlns:p14="http://schemas.microsoft.com/office/powerpoint/2010/main" val="230445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BBE3C-59E5-F448-8B16-6573F317B827}"/>
              </a:ext>
            </a:extLst>
          </p:cNvPr>
          <p:cNvSpPr txBox="1"/>
          <p:nvPr/>
        </p:nvSpPr>
        <p:spPr>
          <a:xfrm>
            <a:off x="0" y="-1"/>
            <a:ext cx="12192000" cy="830997"/>
          </a:xfrm>
          <a:prstGeom prst="rect">
            <a:avLst/>
          </a:prstGeom>
          <a:solidFill>
            <a:schemeClr val="tx1"/>
          </a:solidFill>
        </p:spPr>
        <p:txBody>
          <a:bodyPr wrap="square" rtlCol="0">
            <a:spAutoFit/>
          </a:bodyPr>
          <a:lstStyle/>
          <a:p>
            <a:pPr algn="ctr"/>
            <a:endParaRPr lang="en-US" sz="1000" dirty="0"/>
          </a:p>
          <a:p>
            <a:pPr algn="ctr"/>
            <a:r>
              <a:rPr lang="en-US" sz="2800" b="1" dirty="0">
                <a:solidFill>
                  <a:schemeClr val="bg1"/>
                </a:solidFill>
              </a:rPr>
              <a:t>GWAS</a:t>
            </a:r>
          </a:p>
          <a:p>
            <a:endParaRPr lang="en-US" sz="1000" dirty="0"/>
          </a:p>
        </p:txBody>
      </p:sp>
      <p:sp>
        <p:nvSpPr>
          <p:cNvPr id="7" name="TextBox 6">
            <a:extLst>
              <a:ext uri="{FF2B5EF4-FFF2-40B4-BE49-F238E27FC236}">
                <a16:creationId xmlns:a16="http://schemas.microsoft.com/office/drawing/2014/main" id="{ED9EEDE9-3F9A-F741-B27A-29B705E01C4F}"/>
              </a:ext>
            </a:extLst>
          </p:cNvPr>
          <p:cNvSpPr txBox="1"/>
          <p:nvPr/>
        </p:nvSpPr>
        <p:spPr>
          <a:xfrm>
            <a:off x="1196740" y="1463039"/>
            <a:ext cx="8893743" cy="2677656"/>
          </a:xfrm>
          <a:prstGeom prst="rect">
            <a:avLst/>
          </a:prstGeom>
          <a:noFill/>
        </p:spPr>
        <p:txBody>
          <a:bodyPr wrap="square" rtlCol="0">
            <a:spAutoFit/>
          </a:bodyPr>
          <a:lstStyle/>
          <a:p>
            <a:r>
              <a:rPr lang="en-US" sz="2400" b="1" dirty="0"/>
              <a:t>GWAS: Genome wide association study.</a:t>
            </a:r>
          </a:p>
          <a:p>
            <a:endParaRPr lang="en-US" sz="2400" dirty="0"/>
          </a:p>
          <a:p>
            <a:r>
              <a:rPr lang="en-US" sz="2400" dirty="0"/>
              <a:t>The goal of GWAS is to determine what genes have alleles that are responsible for a trait of interest. The trait can be any measurable trait in any organism that you wish to study. For instance, a disease in humans, an economically important trait of a crop or domestic animal, an adaptation like a certain color pattern in birds, etc.</a:t>
            </a:r>
          </a:p>
        </p:txBody>
      </p:sp>
      <p:sp>
        <p:nvSpPr>
          <p:cNvPr id="2" name="TextBox 1">
            <a:extLst>
              <a:ext uri="{FF2B5EF4-FFF2-40B4-BE49-F238E27FC236}">
                <a16:creationId xmlns:a16="http://schemas.microsoft.com/office/drawing/2014/main" id="{736CCA52-FF37-A247-A9D6-20258CDCB541}"/>
              </a:ext>
            </a:extLst>
          </p:cNvPr>
          <p:cNvSpPr txBox="1"/>
          <p:nvPr/>
        </p:nvSpPr>
        <p:spPr>
          <a:xfrm>
            <a:off x="1359243" y="5276335"/>
            <a:ext cx="7361631" cy="646331"/>
          </a:xfrm>
          <a:prstGeom prst="rect">
            <a:avLst/>
          </a:prstGeom>
          <a:noFill/>
        </p:spPr>
        <p:txBody>
          <a:bodyPr wrap="none" rtlCol="0">
            <a:spAutoFit/>
          </a:bodyPr>
          <a:lstStyle/>
          <a:p>
            <a:r>
              <a:rPr lang="en-US" dirty="0"/>
              <a:t>GWAS uses existing segregating variation in a population</a:t>
            </a:r>
          </a:p>
          <a:p>
            <a:r>
              <a:rPr lang="en-US" dirty="0"/>
              <a:t>QTL creates a collection of crosses designed specifically for mapping the trait.</a:t>
            </a:r>
          </a:p>
        </p:txBody>
      </p:sp>
    </p:spTree>
    <p:extLst>
      <p:ext uri="{BB962C8B-B14F-4D97-AF65-F5344CB8AC3E}">
        <p14:creationId xmlns:p14="http://schemas.microsoft.com/office/powerpoint/2010/main" val="254742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BBE3C-59E5-F448-8B16-6573F317B827}"/>
              </a:ext>
            </a:extLst>
          </p:cNvPr>
          <p:cNvSpPr txBox="1"/>
          <p:nvPr/>
        </p:nvSpPr>
        <p:spPr>
          <a:xfrm>
            <a:off x="0" y="-1"/>
            <a:ext cx="12192000" cy="830997"/>
          </a:xfrm>
          <a:prstGeom prst="rect">
            <a:avLst/>
          </a:prstGeom>
          <a:solidFill>
            <a:schemeClr val="tx1"/>
          </a:solidFill>
        </p:spPr>
        <p:txBody>
          <a:bodyPr wrap="square" rtlCol="0">
            <a:spAutoFit/>
          </a:bodyPr>
          <a:lstStyle/>
          <a:p>
            <a:pPr algn="ctr"/>
            <a:endParaRPr lang="en-US" sz="1000" dirty="0"/>
          </a:p>
          <a:p>
            <a:pPr algn="ctr"/>
            <a:r>
              <a:rPr lang="en-US" sz="2800" b="1" dirty="0">
                <a:solidFill>
                  <a:schemeClr val="bg1"/>
                </a:solidFill>
              </a:rPr>
              <a:t>GWAS – Discrete condition (often disease)</a:t>
            </a:r>
          </a:p>
          <a:p>
            <a:endParaRPr lang="en-US" sz="1000" dirty="0"/>
          </a:p>
        </p:txBody>
      </p:sp>
      <p:pic>
        <p:nvPicPr>
          <p:cNvPr id="7170" name="Picture 2" descr="What are genome wide association studies (GWAS)? | GWAS Catalog">
            <a:extLst>
              <a:ext uri="{FF2B5EF4-FFF2-40B4-BE49-F238E27FC236}">
                <a16:creationId xmlns:a16="http://schemas.microsoft.com/office/drawing/2014/main" id="{79A6FE6F-A392-F547-A6B2-278B72955D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439"/>
          <a:stretch/>
        </p:blipFill>
        <p:spPr bwMode="auto">
          <a:xfrm>
            <a:off x="0" y="1051634"/>
            <a:ext cx="8229600" cy="2893100"/>
          </a:xfrm>
          <a:prstGeom prst="rect">
            <a:avLst/>
          </a:prstGeom>
          <a:noFill/>
          <a:extLst>
            <a:ext uri="{909E8E84-426E-40DD-AFC4-6F175D3DCCD1}">
              <a14:hiddenFill xmlns:a14="http://schemas.microsoft.com/office/drawing/2010/main">
                <a:solidFill>
                  <a:srgbClr val="FFFFFF"/>
                </a:solidFill>
              </a14:hiddenFill>
            </a:ext>
          </a:extLst>
        </p:spPr>
      </p:pic>
      <p:sp>
        <p:nvSpPr>
          <p:cNvPr id="2" name="Parallelogram 1">
            <a:extLst>
              <a:ext uri="{FF2B5EF4-FFF2-40B4-BE49-F238E27FC236}">
                <a16:creationId xmlns:a16="http://schemas.microsoft.com/office/drawing/2014/main" id="{8DD63625-EACA-AD4A-8C7F-045DEBEDAC0D}"/>
              </a:ext>
            </a:extLst>
          </p:cNvPr>
          <p:cNvSpPr/>
          <p:nvPr/>
        </p:nvSpPr>
        <p:spPr>
          <a:xfrm>
            <a:off x="2956560" y="2518350"/>
            <a:ext cx="2387065" cy="914400"/>
          </a:xfrm>
          <a:prstGeom prst="parallelogram">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98CC014-7172-0B4E-BDF1-0EEDA8DA0274}"/>
              </a:ext>
            </a:extLst>
          </p:cNvPr>
          <p:cNvSpPr txBox="1"/>
          <p:nvPr/>
        </p:nvSpPr>
        <p:spPr>
          <a:xfrm>
            <a:off x="457200" y="3964900"/>
            <a:ext cx="7772400" cy="2893100"/>
          </a:xfrm>
          <a:prstGeom prst="rect">
            <a:avLst/>
          </a:prstGeom>
          <a:noFill/>
        </p:spPr>
        <p:txBody>
          <a:bodyPr wrap="square" rtlCol="0">
            <a:spAutoFit/>
          </a:bodyPr>
          <a:lstStyle/>
          <a:p>
            <a:r>
              <a:rPr lang="en-US" sz="1400" dirty="0">
                <a:latin typeface="Courier New" panose="02070309020205020404" pitchFamily="49" charset="0"/>
                <a:ea typeface="Arial Unicode MS" panose="020B0604020202020204" pitchFamily="34" charset="-128"/>
                <a:cs typeface="Courier New" panose="02070309020205020404" pitchFamily="49" charset="0"/>
              </a:rPr>
              <a:t>&gt;case 1</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CATACTACTACTGAACGTTTGCTCCTGCtactatctctctctctctctctttctctctctctctctCATGC &gt;case 2</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AGTTGACTACTGCATACTCGTGCTAGCTGACTGTCGTACGTACGTAGCTAGTGATCGATCGATGCTAGCTA&gt;case 3</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CATACTACTACTGAACGTTTGCTCCTGCtactatctctctctctctctctttctctctctctctctCATGC &gt;control 1</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AGTTGACTACTGCATACTCGTGCTAGCTGACTGTCGTACGTACGTAGCTAGTGATCGATCGATGCTAGCTA&gt;control 2</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CATACTACTACTGAACGTTTGCTCCTGCtactatctctctctctctctctttctctctctctctctCATGC &gt;control 3</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AGTTGACTACTGCATACTCGTGCTAGCTGACTGTCGTACGTACGTAGCTAGTGATCGATCGATGCTAGCTA</a:t>
            </a:r>
          </a:p>
          <a:p>
            <a:endParaRPr lang="en-US" sz="1400" dirty="0">
              <a:latin typeface="Courier New" panose="02070309020205020404" pitchFamily="49" charset="0"/>
              <a:ea typeface="Arial Unicode MS" panose="020B0604020202020204" pitchFamily="34" charset="-128"/>
              <a:cs typeface="Courier New" panose="02070309020205020404" pitchFamily="49" charset="0"/>
            </a:endParaRPr>
          </a:p>
        </p:txBody>
      </p:sp>
      <p:graphicFrame>
        <p:nvGraphicFramePr>
          <p:cNvPr id="5" name="Table 5">
            <a:extLst>
              <a:ext uri="{FF2B5EF4-FFF2-40B4-BE49-F238E27FC236}">
                <a16:creationId xmlns:a16="http://schemas.microsoft.com/office/drawing/2014/main" id="{FE00E111-8330-D547-B4F2-4B2BFD287CFB}"/>
              </a:ext>
            </a:extLst>
          </p:cNvPr>
          <p:cNvGraphicFramePr>
            <a:graphicFrameLocks noGrp="1"/>
          </p:cNvGraphicFramePr>
          <p:nvPr>
            <p:extLst>
              <p:ext uri="{D42A27DB-BD31-4B8C-83A1-F6EECF244321}">
                <p14:modId xmlns:p14="http://schemas.microsoft.com/office/powerpoint/2010/main" val="180001389"/>
              </p:ext>
            </p:extLst>
          </p:nvPr>
        </p:nvGraphicFramePr>
        <p:xfrm>
          <a:off x="8711514" y="1405830"/>
          <a:ext cx="2965620" cy="1112520"/>
        </p:xfrm>
        <a:graphic>
          <a:graphicData uri="http://schemas.openxmlformats.org/drawingml/2006/table">
            <a:tbl>
              <a:tblPr firstRow="1" bandRow="1">
                <a:tableStyleId>{5C22544A-7EE6-4342-B048-85BDC9FD1C3A}</a:tableStyleId>
              </a:tblPr>
              <a:tblGrid>
                <a:gridCol w="988540">
                  <a:extLst>
                    <a:ext uri="{9D8B030D-6E8A-4147-A177-3AD203B41FA5}">
                      <a16:colId xmlns:a16="http://schemas.microsoft.com/office/drawing/2014/main" val="4115458236"/>
                    </a:ext>
                  </a:extLst>
                </a:gridCol>
                <a:gridCol w="988540">
                  <a:extLst>
                    <a:ext uri="{9D8B030D-6E8A-4147-A177-3AD203B41FA5}">
                      <a16:colId xmlns:a16="http://schemas.microsoft.com/office/drawing/2014/main" val="2873981642"/>
                    </a:ext>
                  </a:extLst>
                </a:gridCol>
                <a:gridCol w="988540">
                  <a:extLst>
                    <a:ext uri="{9D8B030D-6E8A-4147-A177-3AD203B41FA5}">
                      <a16:colId xmlns:a16="http://schemas.microsoft.com/office/drawing/2014/main" val="2713089505"/>
                    </a:ext>
                  </a:extLst>
                </a:gridCol>
              </a:tblGrid>
              <a:tr h="370840">
                <a:tc>
                  <a:txBody>
                    <a:bodyPr/>
                    <a:lstStyle/>
                    <a:p>
                      <a:endParaRPr lang="en-US" dirty="0">
                        <a:solidFill>
                          <a:schemeClr val="tx1">
                            <a:lumMod val="65000"/>
                            <a:lumOff val="35000"/>
                          </a:schemeClr>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65000"/>
                              <a:lumOff val="35000"/>
                            </a:schemeClr>
                          </a:solidFill>
                        </a:rPr>
                        <a:t>Case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65000"/>
                              <a:lumOff val="35000"/>
                            </a:schemeClr>
                          </a:solidFill>
                        </a:rPr>
                        <a:t>Control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209915"/>
                  </a:ext>
                </a:extLst>
              </a:tr>
              <a:tr h="370840">
                <a:tc>
                  <a:txBody>
                    <a:bodyPr/>
                    <a:lstStyle/>
                    <a:p>
                      <a:r>
                        <a:rPr lang="en-US" dirty="0"/>
                        <a:t>Allele G</a:t>
                      </a:r>
                    </a:p>
                  </a:txBody>
                  <a:tcPr>
                    <a:lnT w="12700" cap="flat" cmpd="sng" algn="ctr">
                      <a:solidFill>
                        <a:schemeClr val="tx1"/>
                      </a:solidFill>
                      <a:prstDash val="solid"/>
                      <a:round/>
                      <a:headEnd type="none" w="med" len="med"/>
                      <a:tailEnd type="none" w="med" len="med"/>
                    </a:lnT>
                    <a:noFill/>
                  </a:tcPr>
                </a:tc>
                <a:tc>
                  <a:txBody>
                    <a:bodyPr/>
                    <a:lstStyle/>
                    <a:p>
                      <a:r>
                        <a:rPr lang="en-US" dirty="0"/>
                        <a:t>589</a:t>
                      </a:r>
                    </a:p>
                  </a:txBody>
                  <a:tcPr>
                    <a:lnT w="12700" cap="flat" cmpd="sng" algn="ctr">
                      <a:solidFill>
                        <a:schemeClr val="tx1"/>
                      </a:solidFill>
                      <a:prstDash val="solid"/>
                      <a:round/>
                      <a:headEnd type="none" w="med" len="med"/>
                      <a:tailEnd type="none" w="med" len="med"/>
                    </a:lnT>
                    <a:noFill/>
                  </a:tcPr>
                </a:tc>
                <a:tc>
                  <a:txBody>
                    <a:bodyPr/>
                    <a:lstStyle/>
                    <a:p>
                      <a:r>
                        <a:rPr lang="en-US" dirty="0"/>
                        <a:t>145</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449679"/>
                  </a:ext>
                </a:extLst>
              </a:tr>
              <a:tr h="370840">
                <a:tc>
                  <a:txBody>
                    <a:bodyPr/>
                    <a:lstStyle/>
                    <a:p>
                      <a:r>
                        <a:rPr lang="en-US" dirty="0"/>
                        <a:t>Allele C</a:t>
                      </a:r>
                    </a:p>
                  </a:txBody>
                  <a:tcPr>
                    <a:lnB w="12700" cap="flat" cmpd="sng" algn="ctr">
                      <a:solidFill>
                        <a:schemeClr val="tx1"/>
                      </a:solidFill>
                      <a:prstDash val="solid"/>
                      <a:round/>
                      <a:headEnd type="none" w="med" len="med"/>
                      <a:tailEnd type="none" w="med" len="med"/>
                    </a:lnB>
                    <a:noFill/>
                  </a:tcPr>
                </a:tc>
                <a:tc>
                  <a:txBody>
                    <a:bodyPr/>
                    <a:lstStyle/>
                    <a:p>
                      <a:r>
                        <a:rPr lang="en-US" dirty="0"/>
                        <a:t>105</a:t>
                      </a:r>
                    </a:p>
                  </a:txBody>
                  <a:tcPr>
                    <a:lnB w="12700" cap="flat" cmpd="sng" algn="ctr">
                      <a:solidFill>
                        <a:schemeClr val="tx1"/>
                      </a:solidFill>
                      <a:prstDash val="solid"/>
                      <a:round/>
                      <a:headEnd type="none" w="med" len="med"/>
                      <a:tailEnd type="none" w="med" len="med"/>
                    </a:lnB>
                    <a:noFill/>
                  </a:tcPr>
                </a:tc>
                <a:tc>
                  <a:txBody>
                    <a:bodyPr/>
                    <a:lstStyle/>
                    <a:p>
                      <a:r>
                        <a:rPr lang="en-US" dirty="0"/>
                        <a:t>487</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3245783"/>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AFBC5F-03D4-6A41-A64E-66DB72A1D64C}"/>
                  </a:ext>
                </a:extLst>
              </p:cNvPr>
              <p:cNvSpPr txBox="1"/>
              <p:nvPr/>
            </p:nvSpPr>
            <p:spPr>
              <a:xfrm>
                <a:off x="8633928" y="2806855"/>
                <a:ext cx="3120791"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𝑟𝑎𝑡𝑖𝑜</m:t>
                      </m:r>
                      <m:r>
                        <a:rPr lang="en-US" b="0" i="1" smtClean="0">
                          <a:latin typeface="Cambria Math" panose="02040503050406030204" pitchFamily="18" charset="0"/>
                        </a:rPr>
                        <m:t>= </m:t>
                      </m:r>
                      <m:f>
                        <m:fPr>
                          <m:ctrlPr>
                            <a:rPr lang="en-US" b="0" i="1" smtClean="0">
                              <a:latin typeface="Cambria Math" panose="02040503050406030204" pitchFamily="18" charset="0"/>
                            </a:rPr>
                          </m:ctrlPr>
                        </m:fPr>
                        <m:num>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589</m:t>
                              </m:r>
                            </m:num>
                            <m:den>
                              <m:r>
                                <a:rPr lang="en-US" b="0" i="1" smtClean="0">
                                  <a:latin typeface="Cambria Math" panose="02040503050406030204" pitchFamily="18" charset="0"/>
                                </a:rPr>
                                <m:t>145</m:t>
                              </m:r>
                            </m:den>
                          </m:f>
                        </m:num>
                        <m:den>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105</m:t>
                              </m:r>
                            </m:num>
                            <m:den>
                              <m:r>
                                <a:rPr lang="en-US" b="0" i="1" smtClean="0">
                                  <a:latin typeface="Cambria Math" panose="02040503050406030204" pitchFamily="18" charset="0"/>
                                </a:rPr>
                                <m:t>487</m:t>
                              </m:r>
                            </m:den>
                          </m:f>
                        </m:den>
                      </m:f>
                      <m:r>
                        <a:rPr lang="en-US" b="0" i="1" smtClean="0">
                          <a:latin typeface="Cambria Math" panose="02040503050406030204" pitchFamily="18" charset="0"/>
                        </a:rPr>
                        <m:t>=18.8</m:t>
                      </m:r>
                    </m:oMath>
                  </m:oMathPara>
                </a14:m>
                <a:endParaRPr lang="en-US" dirty="0"/>
              </a:p>
            </p:txBody>
          </p:sp>
        </mc:Choice>
        <mc:Fallback xmlns="">
          <p:sp>
            <p:nvSpPr>
              <p:cNvPr id="7" name="TextBox 6">
                <a:extLst>
                  <a:ext uri="{FF2B5EF4-FFF2-40B4-BE49-F238E27FC236}">
                    <a16:creationId xmlns:a16="http://schemas.microsoft.com/office/drawing/2014/main" id="{3AAFBC5F-03D4-6A41-A64E-66DB72A1D64C}"/>
                  </a:ext>
                </a:extLst>
              </p:cNvPr>
              <p:cNvSpPr txBox="1">
                <a:spLocks noRot="1" noChangeAspect="1" noMove="1" noResize="1" noEditPoints="1" noAdjustHandles="1" noChangeArrowheads="1" noChangeShapeType="1" noTextEdit="1"/>
              </p:cNvSpPr>
              <p:nvPr/>
            </p:nvSpPr>
            <p:spPr>
              <a:xfrm>
                <a:off x="8633928" y="2806855"/>
                <a:ext cx="3120791" cy="572657"/>
              </a:xfrm>
              <a:prstGeom prst="rect">
                <a:avLst/>
              </a:prstGeom>
              <a:blipFill>
                <a:blip r:embed="rId4"/>
                <a:stretch>
                  <a:fillRect l="-1215" t="-80435" r="-1215" b="-121739"/>
                </a:stretch>
              </a:blipFill>
            </p:spPr>
            <p:txBody>
              <a:bodyPr/>
              <a:lstStyle/>
              <a:p>
                <a:r>
                  <a:rPr lang="en-US">
                    <a:noFill/>
                  </a:rPr>
                  <a:t> </a:t>
                </a:r>
              </a:p>
            </p:txBody>
          </p:sp>
        </mc:Fallback>
      </mc:AlternateContent>
      <p:graphicFrame>
        <p:nvGraphicFramePr>
          <p:cNvPr id="10" name="Table 5">
            <a:extLst>
              <a:ext uri="{FF2B5EF4-FFF2-40B4-BE49-F238E27FC236}">
                <a16:creationId xmlns:a16="http://schemas.microsoft.com/office/drawing/2014/main" id="{382199C3-57A8-574F-9BB3-DC64E368E719}"/>
              </a:ext>
            </a:extLst>
          </p:cNvPr>
          <p:cNvGraphicFramePr>
            <a:graphicFrameLocks noGrp="1"/>
          </p:cNvGraphicFramePr>
          <p:nvPr>
            <p:extLst>
              <p:ext uri="{D42A27DB-BD31-4B8C-83A1-F6EECF244321}">
                <p14:modId xmlns:p14="http://schemas.microsoft.com/office/powerpoint/2010/main" val="2835079569"/>
              </p:ext>
            </p:extLst>
          </p:nvPr>
        </p:nvGraphicFramePr>
        <p:xfrm>
          <a:off x="8711514" y="3964900"/>
          <a:ext cx="2965620" cy="1112520"/>
        </p:xfrm>
        <a:graphic>
          <a:graphicData uri="http://schemas.openxmlformats.org/drawingml/2006/table">
            <a:tbl>
              <a:tblPr firstRow="1" bandRow="1">
                <a:tableStyleId>{5C22544A-7EE6-4342-B048-85BDC9FD1C3A}</a:tableStyleId>
              </a:tblPr>
              <a:tblGrid>
                <a:gridCol w="988540">
                  <a:extLst>
                    <a:ext uri="{9D8B030D-6E8A-4147-A177-3AD203B41FA5}">
                      <a16:colId xmlns:a16="http://schemas.microsoft.com/office/drawing/2014/main" val="4115458236"/>
                    </a:ext>
                  </a:extLst>
                </a:gridCol>
                <a:gridCol w="988540">
                  <a:extLst>
                    <a:ext uri="{9D8B030D-6E8A-4147-A177-3AD203B41FA5}">
                      <a16:colId xmlns:a16="http://schemas.microsoft.com/office/drawing/2014/main" val="2873981642"/>
                    </a:ext>
                  </a:extLst>
                </a:gridCol>
                <a:gridCol w="988540">
                  <a:extLst>
                    <a:ext uri="{9D8B030D-6E8A-4147-A177-3AD203B41FA5}">
                      <a16:colId xmlns:a16="http://schemas.microsoft.com/office/drawing/2014/main" val="2713089505"/>
                    </a:ext>
                  </a:extLst>
                </a:gridCol>
              </a:tblGrid>
              <a:tr h="370840">
                <a:tc>
                  <a:txBody>
                    <a:bodyPr/>
                    <a:lstStyle/>
                    <a:p>
                      <a:endParaRPr lang="en-US" dirty="0">
                        <a:solidFill>
                          <a:schemeClr val="tx1">
                            <a:lumMod val="65000"/>
                            <a:lumOff val="35000"/>
                          </a:schemeClr>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65000"/>
                              <a:lumOff val="35000"/>
                            </a:schemeClr>
                          </a:solidFill>
                        </a:rPr>
                        <a:t>Case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lumMod val="65000"/>
                              <a:lumOff val="35000"/>
                            </a:schemeClr>
                          </a:solidFill>
                        </a:rPr>
                        <a:t>Control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209915"/>
                  </a:ext>
                </a:extLst>
              </a:tr>
              <a:tr h="370840">
                <a:tc>
                  <a:txBody>
                    <a:bodyPr/>
                    <a:lstStyle/>
                    <a:p>
                      <a:r>
                        <a:rPr lang="en-US" dirty="0"/>
                        <a:t>Allele G</a:t>
                      </a:r>
                    </a:p>
                  </a:txBody>
                  <a:tcPr>
                    <a:lnT w="12700" cap="flat" cmpd="sng" algn="ctr">
                      <a:solidFill>
                        <a:schemeClr val="tx1"/>
                      </a:solidFill>
                      <a:prstDash val="solid"/>
                      <a:round/>
                      <a:headEnd type="none" w="med" len="med"/>
                      <a:tailEnd type="none" w="med" len="med"/>
                    </a:lnT>
                    <a:noFill/>
                  </a:tcPr>
                </a:tc>
                <a:tc>
                  <a:txBody>
                    <a:bodyPr/>
                    <a:lstStyle/>
                    <a:p>
                      <a:r>
                        <a:rPr lang="en-US" dirty="0"/>
                        <a:t>321</a:t>
                      </a:r>
                    </a:p>
                  </a:txBody>
                  <a:tcPr>
                    <a:lnT w="12700" cap="flat" cmpd="sng" algn="ctr">
                      <a:solidFill>
                        <a:schemeClr val="tx1"/>
                      </a:solidFill>
                      <a:prstDash val="solid"/>
                      <a:round/>
                      <a:headEnd type="none" w="med" len="med"/>
                      <a:tailEnd type="none" w="med" len="med"/>
                    </a:lnT>
                    <a:noFill/>
                  </a:tcPr>
                </a:tc>
                <a:tc>
                  <a:txBody>
                    <a:bodyPr/>
                    <a:lstStyle/>
                    <a:p>
                      <a:r>
                        <a:rPr lang="en-US" dirty="0"/>
                        <a:t>290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449679"/>
                  </a:ext>
                </a:extLst>
              </a:tr>
              <a:tr h="370840">
                <a:tc>
                  <a:txBody>
                    <a:bodyPr/>
                    <a:lstStyle/>
                    <a:p>
                      <a:r>
                        <a:rPr lang="en-US" dirty="0"/>
                        <a:t>Allele C</a:t>
                      </a:r>
                    </a:p>
                  </a:txBody>
                  <a:tcPr>
                    <a:lnB w="12700" cap="flat" cmpd="sng" algn="ctr">
                      <a:solidFill>
                        <a:schemeClr val="tx1"/>
                      </a:solidFill>
                      <a:prstDash val="solid"/>
                      <a:round/>
                      <a:headEnd type="none" w="med" len="med"/>
                      <a:tailEnd type="none" w="med" len="med"/>
                    </a:lnB>
                    <a:noFill/>
                  </a:tcPr>
                </a:tc>
                <a:tc>
                  <a:txBody>
                    <a:bodyPr/>
                    <a:lstStyle/>
                    <a:p>
                      <a:r>
                        <a:rPr lang="en-US" dirty="0"/>
                        <a:t>310</a:t>
                      </a:r>
                    </a:p>
                  </a:txBody>
                  <a:tcPr>
                    <a:lnB w="12700" cap="flat" cmpd="sng" algn="ctr">
                      <a:solidFill>
                        <a:schemeClr val="tx1"/>
                      </a:solidFill>
                      <a:prstDash val="solid"/>
                      <a:round/>
                      <a:headEnd type="none" w="med" len="med"/>
                      <a:tailEnd type="none" w="med" len="med"/>
                    </a:lnB>
                    <a:noFill/>
                  </a:tcPr>
                </a:tc>
                <a:tc>
                  <a:txBody>
                    <a:bodyPr/>
                    <a:lstStyle/>
                    <a:p>
                      <a:r>
                        <a:rPr lang="en-US" dirty="0"/>
                        <a:t>210</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324578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19F6983-B385-E941-BCB2-2CBFFF3DEAE4}"/>
                  </a:ext>
                </a:extLst>
              </p:cNvPr>
              <p:cNvSpPr txBox="1"/>
              <p:nvPr/>
            </p:nvSpPr>
            <p:spPr>
              <a:xfrm>
                <a:off x="8633928" y="5365925"/>
                <a:ext cx="3120791" cy="5726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𝑜𝑑𝑑𝑠</m:t>
                      </m:r>
                      <m:r>
                        <a:rPr lang="en-US" b="0" i="1" smtClean="0">
                          <a:latin typeface="Cambria Math" panose="02040503050406030204" pitchFamily="18" charset="0"/>
                        </a:rPr>
                        <m:t> </m:t>
                      </m:r>
                      <m:r>
                        <a:rPr lang="en-US" b="0" i="1" smtClean="0">
                          <a:latin typeface="Cambria Math" panose="02040503050406030204" pitchFamily="18" charset="0"/>
                        </a:rPr>
                        <m:t>𝑟𝑎𝑡𝑖𝑜</m:t>
                      </m:r>
                      <m:r>
                        <a:rPr lang="en-US" b="0" i="1" smtClean="0">
                          <a:latin typeface="Cambria Math" panose="02040503050406030204" pitchFamily="18" charset="0"/>
                        </a:rPr>
                        <m:t>= </m:t>
                      </m:r>
                      <m:f>
                        <m:fPr>
                          <m:ctrlPr>
                            <a:rPr lang="en-US" b="0" i="1" smtClean="0">
                              <a:latin typeface="Cambria Math" panose="02040503050406030204" pitchFamily="18" charset="0"/>
                            </a:rPr>
                          </m:ctrlPr>
                        </m:fPr>
                        <m:num>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321</m:t>
                              </m:r>
                            </m:num>
                            <m:den>
                              <m:r>
                                <a:rPr lang="en-US" b="0" i="1" smtClean="0">
                                  <a:latin typeface="Cambria Math" panose="02040503050406030204" pitchFamily="18" charset="0"/>
                                </a:rPr>
                                <m:t>290</m:t>
                              </m:r>
                            </m:den>
                          </m:f>
                        </m:num>
                        <m:den>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310</m:t>
                              </m:r>
                            </m:num>
                            <m:den>
                              <m:r>
                                <a:rPr lang="en-US" b="0" i="1" smtClean="0">
                                  <a:latin typeface="Cambria Math" panose="02040503050406030204" pitchFamily="18" charset="0"/>
                                </a:rPr>
                                <m:t>210</m:t>
                              </m:r>
                            </m:den>
                          </m:f>
                        </m:den>
                      </m:f>
                      <m:r>
                        <a:rPr lang="en-US" b="0" i="1" smtClean="0">
                          <a:latin typeface="Cambria Math" panose="02040503050406030204" pitchFamily="18" charset="0"/>
                        </a:rPr>
                        <m:t>=0.75</m:t>
                      </m:r>
                    </m:oMath>
                  </m:oMathPara>
                </a14:m>
                <a:endParaRPr lang="en-US" dirty="0"/>
              </a:p>
            </p:txBody>
          </p:sp>
        </mc:Choice>
        <mc:Fallback xmlns="">
          <p:sp>
            <p:nvSpPr>
              <p:cNvPr id="11" name="TextBox 10">
                <a:extLst>
                  <a:ext uri="{FF2B5EF4-FFF2-40B4-BE49-F238E27FC236}">
                    <a16:creationId xmlns:a16="http://schemas.microsoft.com/office/drawing/2014/main" id="{B19F6983-B385-E941-BCB2-2CBFFF3DEAE4}"/>
                  </a:ext>
                </a:extLst>
              </p:cNvPr>
              <p:cNvSpPr txBox="1">
                <a:spLocks noRot="1" noChangeAspect="1" noMove="1" noResize="1" noEditPoints="1" noAdjustHandles="1" noChangeArrowheads="1" noChangeShapeType="1" noTextEdit="1"/>
              </p:cNvSpPr>
              <p:nvPr/>
            </p:nvSpPr>
            <p:spPr>
              <a:xfrm>
                <a:off x="8633928" y="5365925"/>
                <a:ext cx="3120791" cy="572657"/>
              </a:xfrm>
              <a:prstGeom prst="rect">
                <a:avLst/>
              </a:prstGeom>
              <a:blipFill>
                <a:blip r:embed="rId5"/>
                <a:stretch>
                  <a:fillRect l="-1215" t="-82609" r="-1215" b="-121739"/>
                </a:stretch>
              </a:blipFill>
            </p:spPr>
            <p:txBody>
              <a:bodyPr/>
              <a:lstStyle/>
              <a:p>
                <a:r>
                  <a:rPr lang="en-US">
                    <a:noFill/>
                  </a:rPr>
                  <a:t> </a:t>
                </a:r>
              </a:p>
            </p:txBody>
          </p:sp>
        </mc:Fallback>
      </mc:AlternateContent>
    </p:spTree>
    <p:extLst>
      <p:ext uri="{BB962C8B-B14F-4D97-AF65-F5344CB8AC3E}">
        <p14:creationId xmlns:p14="http://schemas.microsoft.com/office/powerpoint/2010/main" val="37709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BBE3C-59E5-F448-8B16-6573F317B827}"/>
              </a:ext>
            </a:extLst>
          </p:cNvPr>
          <p:cNvSpPr txBox="1"/>
          <p:nvPr/>
        </p:nvSpPr>
        <p:spPr>
          <a:xfrm>
            <a:off x="0" y="-1"/>
            <a:ext cx="12192000" cy="830997"/>
          </a:xfrm>
          <a:prstGeom prst="rect">
            <a:avLst/>
          </a:prstGeom>
          <a:solidFill>
            <a:schemeClr val="tx1"/>
          </a:solidFill>
        </p:spPr>
        <p:txBody>
          <a:bodyPr wrap="square" rtlCol="0">
            <a:spAutoFit/>
          </a:bodyPr>
          <a:lstStyle/>
          <a:p>
            <a:pPr algn="ctr"/>
            <a:endParaRPr lang="en-US" sz="1000" dirty="0"/>
          </a:p>
          <a:p>
            <a:pPr algn="ctr"/>
            <a:r>
              <a:rPr lang="en-US" sz="2800" b="1" dirty="0">
                <a:solidFill>
                  <a:schemeClr val="bg1"/>
                </a:solidFill>
              </a:rPr>
              <a:t>GWAS – Continuous trait</a:t>
            </a:r>
          </a:p>
          <a:p>
            <a:endParaRPr lang="en-US" sz="1000" dirty="0"/>
          </a:p>
        </p:txBody>
      </p:sp>
      <p:sp>
        <p:nvSpPr>
          <p:cNvPr id="2" name="Parallelogram 1">
            <a:extLst>
              <a:ext uri="{FF2B5EF4-FFF2-40B4-BE49-F238E27FC236}">
                <a16:creationId xmlns:a16="http://schemas.microsoft.com/office/drawing/2014/main" id="{8DD63625-EACA-AD4A-8C7F-045DEBEDAC0D}"/>
              </a:ext>
            </a:extLst>
          </p:cNvPr>
          <p:cNvSpPr/>
          <p:nvPr/>
        </p:nvSpPr>
        <p:spPr>
          <a:xfrm>
            <a:off x="4937760" y="2425566"/>
            <a:ext cx="2387065" cy="914400"/>
          </a:xfrm>
          <a:prstGeom prst="parallelogram">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98CC014-7172-0B4E-BDF1-0EEDA8DA0274}"/>
              </a:ext>
            </a:extLst>
          </p:cNvPr>
          <p:cNvSpPr txBox="1"/>
          <p:nvPr/>
        </p:nvSpPr>
        <p:spPr>
          <a:xfrm>
            <a:off x="2438400" y="3872116"/>
            <a:ext cx="7772400" cy="2893100"/>
          </a:xfrm>
          <a:prstGeom prst="rect">
            <a:avLst/>
          </a:prstGeom>
          <a:noFill/>
        </p:spPr>
        <p:txBody>
          <a:bodyPr wrap="square" rtlCol="0">
            <a:spAutoFit/>
          </a:bodyPr>
          <a:lstStyle/>
          <a:p>
            <a:r>
              <a:rPr lang="en-US" sz="1400" dirty="0">
                <a:latin typeface="Courier New" panose="02070309020205020404" pitchFamily="49" charset="0"/>
                <a:ea typeface="Arial Unicode MS" panose="020B0604020202020204" pitchFamily="34" charset="-128"/>
                <a:cs typeface="Courier New" panose="02070309020205020404" pitchFamily="49" charset="0"/>
              </a:rPr>
              <a:t>&gt;sample 1</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CATACTACTACTGAACGTTTGCTCCTGCtactatctctctctctctctctttctctctctctctctCATGC &gt;sample 2</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AGTTGACTACTGCATACTCGTGCTAGCTGACTGTCGTACGTACGTAGCTAGTGATCGATCGATGCTAGCTA&gt;sample 3</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CATACTACTACTGAACGTTTGCTCCTGCtactatctctctctctctctctttctctctctctctctCATGC &gt;sample 4</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AGTTGACTACTGCATACTCGTGCTAGCTGACTGTCGTACGTACGTAGCTAGTGATCGATCGATGCTAGCTA&gt;sample 5</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CATACTACTACTGAACGTTTGCTCCTGCtactatctctctctctctctctttctctctctctctctCATGC &gt;sample 6</a:t>
            </a:r>
          </a:p>
          <a:p>
            <a:r>
              <a:rPr lang="en-US" sz="1400" dirty="0">
                <a:latin typeface="Courier New" panose="02070309020205020404" pitchFamily="49" charset="0"/>
                <a:ea typeface="Arial Unicode MS" panose="020B0604020202020204" pitchFamily="34" charset="-128"/>
                <a:cs typeface="Courier New" panose="02070309020205020404" pitchFamily="49" charset="0"/>
              </a:rPr>
              <a:t>AGTTGACTACTGCATACTCGTGCTAGCTGACTGTCGTACGTACGTAGCTAGTGATCGATCGATGCTAGCTA</a:t>
            </a:r>
          </a:p>
          <a:p>
            <a:endParaRPr lang="en-US" sz="1400" dirty="0">
              <a:latin typeface="Courier New" panose="02070309020205020404" pitchFamily="49" charset="0"/>
              <a:ea typeface="Arial Unicode MS" panose="020B0604020202020204" pitchFamily="34" charset="-128"/>
              <a:cs typeface="Courier New" panose="02070309020205020404" pitchFamily="49" charset="0"/>
            </a:endParaRPr>
          </a:p>
        </p:txBody>
      </p:sp>
      <p:pic>
        <p:nvPicPr>
          <p:cNvPr id="6" name="Graphic 5" descr="Cow">
            <a:extLst>
              <a:ext uri="{FF2B5EF4-FFF2-40B4-BE49-F238E27FC236}">
                <a16:creationId xmlns:a16="http://schemas.microsoft.com/office/drawing/2014/main" id="{B9B5825A-9469-0749-B4CE-914750BE37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85117" y="1260028"/>
            <a:ext cx="914400" cy="914400"/>
          </a:xfrm>
          <a:prstGeom prst="rect">
            <a:avLst/>
          </a:prstGeom>
        </p:spPr>
      </p:pic>
      <p:pic>
        <p:nvPicPr>
          <p:cNvPr id="10" name="Graphic 9" descr="Cow">
            <a:extLst>
              <a:ext uri="{FF2B5EF4-FFF2-40B4-BE49-F238E27FC236}">
                <a16:creationId xmlns:a16="http://schemas.microsoft.com/office/drawing/2014/main" id="{88A0277C-B544-8D4B-B2BE-56CB69FAE3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10748" y="2261272"/>
            <a:ext cx="914400" cy="914400"/>
          </a:xfrm>
          <a:prstGeom prst="rect">
            <a:avLst/>
          </a:prstGeom>
        </p:spPr>
      </p:pic>
      <p:pic>
        <p:nvPicPr>
          <p:cNvPr id="11" name="Graphic 10" descr="Cow">
            <a:extLst>
              <a:ext uri="{FF2B5EF4-FFF2-40B4-BE49-F238E27FC236}">
                <a16:creationId xmlns:a16="http://schemas.microsoft.com/office/drawing/2014/main" id="{8189CD77-4201-244D-AD49-8031E612BD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24600" y="958656"/>
            <a:ext cx="914400" cy="914400"/>
          </a:xfrm>
          <a:prstGeom prst="rect">
            <a:avLst/>
          </a:prstGeom>
        </p:spPr>
      </p:pic>
      <p:pic>
        <p:nvPicPr>
          <p:cNvPr id="12" name="Graphic 11" descr="Cow">
            <a:extLst>
              <a:ext uri="{FF2B5EF4-FFF2-40B4-BE49-F238E27FC236}">
                <a16:creationId xmlns:a16="http://schemas.microsoft.com/office/drawing/2014/main" id="{8EDA1030-E186-3544-87D6-0460FECF47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7760" y="2108872"/>
            <a:ext cx="914400" cy="914400"/>
          </a:xfrm>
          <a:prstGeom prst="rect">
            <a:avLst/>
          </a:prstGeom>
        </p:spPr>
      </p:pic>
      <p:pic>
        <p:nvPicPr>
          <p:cNvPr id="13" name="Graphic 12" descr="Cow">
            <a:extLst>
              <a:ext uri="{FF2B5EF4-FFF2-40B4-BE49-F238E27FC236}">
                <a16:creationId xmlns:a16="http://schemas.microsoft.com/office/drawing/2014/main" id="{EC1AD995-3279-FE40-9C08-D9A5878769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23360" y="958656"/>
            <a:ext cx="914400" cy="914400"/>
          </a:xfrm>
          <a:prstGeom prst="rect">
            <a:avLst/>
          </a:prstGeom>
        </p:spPr>
      </p:pic>
      <p:pic>
        <p:nvPicPr>
          <p:cNvPr id="14" name="Graphic 13" descr="Cow">
            <a:extLst>
              <a:ext uri="{FF2B5EF4-FFF2-40B4-BE49-F238E27FC236}">
                <a16:creationId xmlns:a16="http://schemas.microsoft.com/office/drawing/2014/main" id="{CF784612-7A8B-DD49-B774-DE6A723364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12324" y="1061600"/>
            <a:ext cx="914400" cy="914400"/>
          </a:xfrm>
          <a:prstGeom prst="rect">
            <a:avLst/>
          </a:prstGeom>
        </p:spPr>
      </p:pic>
      <p:pic>
        <p:nvPicPr>
          <p:cNvPr id="15" name="Graphic 14" descr="Cow">
            <a:extLst>
              <a:ext uri="{FF2B5EF4-FFF2-40B4-BE49-F238E27FC236}">
                <a16:creationId xmlns:a16="http://schemas.microsoft.com/office/drawing/2014/main" id="{213373D8-9EED-0C4A-BF02-75A64716E7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04357" y="1873056"/>
            <a:ext cx="914400" cy="914400"/>
          </a:xfrm>
          <a:prstGeom prst="rect">
            <a:avLst/>
          </a:prstGeom>
        </p:spPr>
      </p:pic>
      <p:pic>
        <p:nvPicPr>
          <p:cNvPr id="16" name="Graphic 15" descr="Cow">
            <a:extLst>
              <a:ext uri="{FF2B5EF4-FFF2-40B4-BE49-F238E27FC236}">
                <a16:creationId xmlns:a16="http://schemas.microsoft.com/office/drawing/2014/main" id="{D3BEAE1B-CDC6-EE41-9E82-5BE80392B9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24254" y="2269912"/>
            <a:ext cx="914400" cy="914400"/>
          </a:xfrm>
          <a:prstGeom prst="rect">
            <a:avLst/>
          </a:prstGeom>
        </p:spPr>
      </p:pic>
      <p:pic>
        <p:nvPicPr>
          <p:cNvPr id="17" name="Graphic 16" descr="Cow">
            <a:extLst>
              <a:ext uri="{FF2B5EF4-FFF2-40B4-BE49-F238E27FC236}">
                <a16:creationId xmlns:a16="http://schemas.microsoft.com/office/drawing/2014/main" id="{76E73B2D-4EDA-2446-9A2E-9477E2C7AB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24052" y="2146260"/>
            <a:ext cx="914400" cy="914400"/>
          </a:xfrm>
          <a:prstGeom prst="rect">
            <a:avLst/>
          </a:prstGeom>
        </p:spPr>
      </p:pic>
    </p:spTree>
    <p:extLst>
      <p:ext uri="{BB962C8B-B14F-4D97-AF65-F5344CB8AC3E}">
        <p14:creationId xmlns:p14="http://schemas.microsoft.com/office/powerpoint/2010/main" val="85648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BBE3C-59E5-F448-8B16-6573F317B827}"/>
              </a:ext>
            </a:extLst>
          </p:cNvPr>
          <p:cNvSpPr txBox="1"/>
          <p:nvPr/>
        </p:nvSpPr>
        <p:spPr>
          <a:xfrm>
            <a:off x="0" y="-1"/>
            <a:ext cx="12192000" cy="830997"/>
          </a:xfrm>
          <a:prstGeom prst="rect">
            <a:avLst/>
          </a:prstGeom>
          <a:solidFill>
            <a:schemeClr val="tx1"/>
          </a:solidFill>
        </p:spPr>
        <p:txBody>
          <a:bodyPr wrap="square" rtlCol="0">
            <a:spAutoFit/>
          </a:bodyPr>
          <a:lstStyle/>
          <a:p>
            <a:pPr algn="ctr"/>
            <a:endParaRPr lang="en-US" sz="1000" dirty="0"/>
          </a:p>
          <a:p>
            <a:pPr algn="ctr"/>
            <a:r>
              <a:rPr lang="en-US" sz="2800" b="1" dirty="0">
                <a:solidFill>
                  <a:schemeClr val="bg1"/>
                </a:solidFill>
              </a:rPr>
              <a:t>GWAS – Continuous trait</a:t>
            </a:r>
          </a:p>
          <a:p>
            <a:endParaRPr lang="en-US" sz="1000" dirty="0"/>
          </a:p>
        </p:txBody>
      </p:sp>
      <p:sp>
        <p:nvSpPr>
          <p:cNvPr id="2" name="Parallelogram 1">
            <a:extLst>
              <a:ext uri="{FF2B5EF4-FFF2-40B4-BE49-F238E27FC236}">
                <a16:creationId xmlns:a16="http://schemas.microsoft.com/office/drawing/2014/main" id="{8DD63625-EACA-AD4A-8C7F-045DEBEDAC0D}"/>
              </a:ext>
            </a:extLst>
          </p:cNvPr>
          <p:cNvSpPr/>
          <p:nvPr/>
        </p:nvSpPr>
        <p:spPr>
          <a:xfrm>
            <a:off x="4937760" y="2425566"/>
            <a:ext cx="2387065" cy="914400"/>
          </a:xfrm>
          <a:prstGeom prst="parallelogram">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98CC014-7172-0B4E-BDF1-0EEDA8DA0274}"/>
              </a:ext>
            </a:extLst>
          </p:cNvPr>
          <p:cNvSpPr txBox="1"/>
          <p:nvPr/>
        </p:nvSpPr>
        <p:spPr>
          <a:xfrm>
            <a:off x="593767" y="1056625"/>
            <a:ext cx="5054533" cy="5262979"/>
          </a:xfrm>
          <a:prstGeom prst="rect">
            <a:avLst/>
          </a:prstGeom>
          <a:noFill/>
        </p:spPr>
        <p:txBody>
          <a:bodyPr wrap="square" rtlCol="0">
            <a:spAutoFit/>
          </a:bodyPr>
          <a:lstStyle/>
          <a:p>
            <a:r>
              <a:rPr lang="en-US" sz="2800" dirty="0">
                <a:latin typeface="Courier New" panose="02070309020205020404" pitchFamily="49" charset="0"/>
                <a:ea typeface="Arial Unicode MS" panose="020B0604020202020204" pitchFamily="34" charset="-128"/>
                <a:cs typeface="Courier New" panose="02070309020205020404" pitchFamily="49" charset="0"/>
              </a:rPr>
              <a:t>AGTTGACTACTGCATACTCGT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AGTTGACTACTGCATACTCGT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AGTTGACTACTGCATACTCGT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AGTTGACTACTGCATACTCGT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AGTTGACTACTGCATACTCGT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AGTTGACTACTGCATACTCGT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TGTTGACTACTGCATACTCGT</a:t>
            </a:r>
          </a:p>
        </p:txBody>
      </p:sp>
      <p:pic>
        <p:nvPicPr>
          <p:cNvPr id="14" name="Graphic 13" descr="Cow">
            <a:extLst>
              <a:ext uri="{FF2B5EF4-FFF2-40B4-BE49-F238E27FC236}">
                <a16:creationId xmlns:a16="http://schemas.microsoft.com/office/drawing/2014/main" id="{CF784612-7A8B-DD49-B774-DE6A723364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504" y="2974751"/>
            <a:ext cx="338842" cy="338842"/>
          </a:xfrm>
          <a:prstGeom prst="rect">
            <a:avLst/>
          </a:prstGeom>
        </p:spPr>
      </p:pic>
      <p:pic>
        <p:nvPicPr>
          <p:cNvPr id="15" name="Graphic 14" descr="Cow">
            <a:extLst>
              <a:ext uri="{FF2B5EF4-FFF2-40B4-BE49-F238E27FC236}">
                <a16:creationId xmlns:a16="http://schemas.microsoft.com/office/drawing/2014/main" id="{213373D8-9EED-0C4A-BF02-75A64716E7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04" y="1326730"/>
            <a:ext cx="338842" cy="338842"/>
          </a:xfrm>
          <a:prstGeom prst="rect">
            <a:avLst/>
          </a:prstGeom>
        </p:spPr>
      </p:pic>
      <p:pic>
        <p:nvPicPr>
          <p:cNvPr id="17" name="Graphic 16" descr="Cow">
            <a:extLst>
              <a:ext uri="{FF2B5EF4-FFF2-40B4-BE49-F238E27FC236}">
                <a16:creationId xmlns:a16="http://schemas.microsoft.com/office/drawing/2014/main" id="{76E73B2D-4EDA-2446-9A2E-9477E2C7AB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504" y="2210149"/>
            <a:ext cx="338842" cy="338842"/>
          </a:xfrm>
          <a:prstGeom prst="rect">
            <a:avLst/>
          </a:prstGeom>
        </p:spPr>
      </p:pic>
      <p:sp>
        <p:nvSpPr>
          <p:cNvPr id="3" name="Rectangle 2">
            <a:extLst>
              <a:ext uri="{FF2B5EF4-FFF2-40B4-BE49-F238E27FC236}">
                <a16:creationId xmlns:a16="http://schemas.microsoft.com/office/drawing/2014/main" id="{EA2F97B6-3119-AA43-B5B0-D323660617A5}"/>
              </a:ext>
            </a:extLst>
          </p:cNvPr>
          <p:cNvSpPr/>
          <p:nvPr/>
        </p:nvSpPr>
        <p:spPr>
          <a:xfrm>
            <a:off x="7493331" y="1479279"/>
            <a:ext cx="3257463" cy="28983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Cow">
            <a:extLst>
              <a:ext uri="{FF2B5EF4-FFF2-40B4-BE49-F238E27FC236}">
                <a16:creationId xmlns:a16="http://schemas.microsoft.com/office/drawing/2014/main" id="{075737E2-C1EE-CF40-AFD7-8FC51ACE54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75" y="4778427"/>
            <a:ext cx="338842" cy="338842"/>
          </a:xfrm>
          <a:prstGeom prst="rect">
            <a:avLst/>
          </a:prstGeom>
        </p:spPr>
      </p:pic>
      <p:pic>
        <p:nvPicPr>
          <p:cNvPr id="19" name="Graphic 18" descr="Cow">
            <a:extLst>
              <a:ext uri="{FF2B5EF4-FFF2-40B4-BE49-F238E27FC236}">
                <a16:creationId xmlns:a16="http://schemas.microsoft.com/office/drawing/2014/main" id="{B50CB5B2-F96E-6E4A-8440-51C83B6D4F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04" y="5596705"/>
            <a:ext cx="338842" cy="338842"/>
          </a:xfrm>
          <a:prstGeom prst="rect">
            <a:avLst/>
          </a:prstGeom>
        </p:spPr>
      </p:pic>
      <p:pic>
        <p:nvPicPr>
          <p:cNvPr id="20" name="Graphic 19" descr="Cow">
            <a:extLst>
              <a:ext uri="{FF2B5EF4-FFF2-40B4-BE49-F238E27FC236}">
                <a16:creationId xmlns:a16="http://schemas.microsoft.com/office/drawing/2014/main" id="{B5C2BF80-AD66-FB48-AFD8-076ACF5F6C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504" y="3928420"/>
            <a:ext cx="338842" cy="338842"/>
          </a:xfrm>
          <a:prstGeom prst="rect">
            <a:avLst/>
          </a:prstGeom>
        </p:spPr>
      </p:pic>
      <p:sp>
        <p:nvSpPr>
          <p:cNvPr id="5" name="Rectangle 4">
            <a:extLst>
              <a:ext uri="{FF2B5EF4-FFF2-40B4-BE49-F238E27FC236}">
                <a16:creationId xmlns:a16="http://schemas.microsoft.com/office/drawing/2014/main" id="{1D2FF24C-A651-6246-B47B-BD329A0ED98C}"/>
              </a:ext>
            </a:extLst>
          </p:cNvPr>
          <p:cNvSpPr/>
          <p:nvPr/>
        </p:nvSpPr>
        <p:spPr>
          <a:xfrm>
            <a:off x="593767" y="1056625"/>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66329D9-1227-7843-AF76-BF12807ACDFF}"/>
              </a:ext>
            </a:extLst>
          </p:cNvPr>
          <p:cNvSpPr/>
          <p:nvPr/>
        </p:nvSpPr>
        <p:spPr>
          <a:xfrm>
            <a:off x="593766" y="1921106"/>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22EE3E2-F339-064D-AEDB-63A2DC03302A}"/>
              </a:ext>
            </a:extLst>
          </p:cNvPr>
          <p:cNvSpPr/>
          <p:nvPr/>
        </p:nvSpPr>
        <p:spPr>
          <a:xfrm>
            <a:off x="593765" y="2785426"/>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3AEF3D-BC64-FD45-814E-23231BBA6FA7}"/>
              </a:ext>
            </a:extLst>
          </p:cNvPr>
          <p:cNvSpPr/>
          <p:nvPr/>
        </p:nvSpPr>
        <p:spPr>
          <a:xfrm>
            <a:off x="593764" y="3630190"/>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ACF5ED-A23A-9540-AD68-50E9E0A74E8E}"/>
              </a:ext>
            </a:extLst>
          </p:cNvPr>
          <p:cNvSpPr/>
          <p:nvPr/>
        </p:nvSpPr>
        <p:spPr>
          <a:xfrm>
            <a:off x="593764" y="4482635"/>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C0DE2F-7925-8244-857B-13A3532CA626}"/>
              </a:ext>
            </a:extLst>
          </p:cNvPr>
          <p:cNvSpPr/>
          <p:nvPr/>
        </p:nvSpPr>
        <p:spPr>
          <a:xfrm>
            <a:off x="593763" y="5326600"/>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B2DEFDD-1584-524E-8C05-2D63C38304B6}"/>
              </a:ext>
            </a:extLst>
          </p:cNvPr>
          <p:cNvSpPr txBox="1"/>
          <p:nvPr/>
        </p:nvSpPr>
        <p:spPr>
          <a:xfrm>
            <a:off x="7584846" y="4377618"/>
            <a:ext cx="3074431" cy="369332"/>
          </a:xfrm>
          <a:prstGeom prst="rect">
            <a:avLst/>
          </a:prstGeom>
          <a:noFill/>
        </p:spPr>
        <p:txBody>
          <a:bodyPr wrap="none" rtlCol="0">
            <a:spAutoFit/>
          </a:bodyPr>
          <a:lstStyle/>
          <a:p>
            <a:r>
              <a:rPr lang="en-US" dirty="0"/>
              <a:t>AA                   AT                      TT</a:t>
            </a:r>
          </a:p>
        </p:txBody>
      </p:sp>
      <p:pic>
        <p:nvPicPr>
          <p:cNvPr id="26" name="Graphic 25" descr="Cow">
            <a:extLst>
              <a:ext uri="{FF2B5EF4-FFF2-40B4-BE49-F238E27FC236}">
                <a16:creationId xmlns:a16="http://schemas.microsoft.com/office/drawing/2014/main" id="{C93891AE-9048-234A-AF49-7939E4D500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23018" y="3994441"/>
            <a:ext cx="338842" cy="338842"/>
          </a:xfrm>
          <a:prstGeom prst="rect">
            <a:avLst/>
          </a:prstGeom>
        </p:spPr>
      </p:pic>
      <p:pic>
        <p:nvPicPr>
          <p:cNvPr id="27" name="Graphic 26" descr="Cow">
            <a:extLst>
              <a:ext uri="{FF2B5EF4-FFF2-40B4-BE49-F238E27FC236}">
                <a16:creationId xmlns:a16="http://schemas.microsoft.com/office/drawing/2014/main" id="{29D8598B-5783-6640-BB49-437DBF6A38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52312" y="1402254"/>
            <a:ext cx="338842" cy="338842"/>
          </a:xfrm>
          <a:prstGeom prst="rect">
            <a:avLst/>
          </a:prstGeom>
        </p:spPr>
      </p:pic>
      <p:pic>
        <p:nvPicPr>
          <p:cNvPr id="28" name="Graphic 27" descr="Cow">
            <a:extLst>
              <a:ext uri="{FF2B5EF4-FFF2-40B4-BE49-F238E27FC236}">
                <a16:creationId xmlns:a16="http://schemas.microsoft.com/office/drawing/2014/main" id="{EE5E2AC9-8F72-5447-B59C-A04C7396D3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3829" y="2664397"/>
            <a:ext cx="338842" cy="338842"/>
          </a:xfrm>
          <a:prstGeom prst="rect">
            <a:avLst/>
          </a:prstGeom>
        </p:spPr>
      </p:pic>
      <p:sp>
        <p:nvSpPr>
          <p:cNvPr id="9" name="TextBox 8">
            <a:extLst>
              <a:ext uri="{FF2B5EF4-FFF2-40B4-BE49-F238E27FC236}">
                <a16:creationId xmlns:a16="http://schemas.microsoft.com/office/drawing/2014/main" id="{139D3221-4626-A242-9E52-926DB708DC62}"/>
              </a:ext>
            </a:extLst>
          </p:cNvPr>
          <p:cNvSpPr txBox="1"/>
          <p:nvPr/>
        </p:nvSpPr>
        <p:spPr>
          <a:xfrm rot="16200000">
            <a:off x="6752037" y="2649152"/>
            <a:ext cx="1113253" cy="369332"/>
          </a:xfrm>
          <a:prstGeom prst="rect">
            <a:avLst/>
          </a:prstGeom>
          <a:noFill/>
        </p:spPr>
        <p:txBody>
          <a:bodyPr wrap="none" rtlCol="0">
            <a:spAutoFit/>
          </a:bodyPr>
          <a:lstStyle/>
          <a:p>
            <a:r>
              <a:rPr lang="en-US" dirty="0"/>
              <a:t>coat color</a:t>
            </a:r>
          </a:p>
        </p:txBody>
      </p:sp>
      <p:sp>
        <p:nvSpPr>
          <p:cNvPr id="31" name="Rectangle 30">
            <a:extLst>
              <a:ext uri="{FF2B5EF4-FFF2-40B4-BE49-F238E27FC236}">
                <a16:creationId xmlns:a16="http://schemas.microsoft.com/office/drawing/2014/main" id="{7A572D2B-5D70-2F4E-808A-8D854F150189}"/>
              </a:ext>
            </a:extLst>
          </p:cNvPr>
          <p:cNvSpPr/>
          <p:nvPr/>
        </p:nvSpPr>
        <p:spPr>
          <a:xfrm>
            <a:off x="605638" y="1056625"/>
            <a:ext cx="320637" cy="1755409"/>
          </a:xfrm>
          <a:prstGeom prst="rect">
            <a:avLst/>
          </a:prstGeom>
          <a:solidFill>
            <a:srgbClr val="FF2600">
              <a:alpha val="9804"/>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9508976-1ACE-E642-90A5-140C7BBD666B}"/>
              </a:ext>
            </a:extLst>
          </p:cNvPr>
          <p:cNvSpPr/>
          <p:nvPr/>
        </p:nvSpPr>
        <p:spPr>
          <a:xfrm>
            <a:off x="7677050" y="1571675"/>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675608C-F0C4-5F4B-B4F8-ACB6F7106BE9}"/>
              </a:ext>
            </a:extLst>
          </p:cNvPr>
          <p:cNvSpPr/>
          <p:nvPr/>
        </p:nvSpPr>
        <p:spPr>
          <a:xfrm>
            <a:off x="7677050" y="2773028"/>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33F94CF-76BE-454C-9126-2884279AABD7}"/>
              </a:ext>
            </a:extLst>
          </p:cNvPr>
          <p:cNvSpPr/>
          <p:nvPr/>
        </p:nvSpPr>
        <p:spPr>
          <a:xfrm>
            <a:off x="9053328" y="4071307"/>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46B36F6-3C9C-AC4A-B670-8F19E2943220}"/>
              </a:ext>
            </a:extLst>
          </p:cNvPr>
          <p:cNvSpPr/>
          <p:nvPr/>
        </p:nvSpPr>
        <p:spPr>
          <a:xfrm>
            <a:off x="10331883" y="2787660"/>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DA3ACB1-3244-E44F-8641-F31CA43D09C8}"/>
              </a:ext>
            </a:extLst>
          </p:cNvPr>
          <p:cNvSpPr/>
          <p:nvPr/>
        </p:nvSpPr>
        <p:spPr>
          <a:xfrm>
            <a:off x="8859466" y="4071307"/>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8689A32-5422-9B42-9931-04FF187361F2}"/>
              </a:ext>
            </a:extLst>
          </p:cNvPr>
          <p:cNvSpPr/>
          <p:nvPr/>
        </p:nvSpPr>
        <p:spPr>
          <a:xfrm>
            <a:off x="10331883" y="1533175"/>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467398AB-5E5A-DE45-BAF2-8856941C91F4}"/>
              </a:ext>
            </a:extLst>
          </p:cNvPr>
          <p:cNvCxnSpPr/>
          <p:nvPr/>
        </p:nvCxnSpPr>
        <p:spPr>
          <a:xfrm>
            <a:off x="7584846" y="2868133"/>
            <a:ext cx="2940899" cy="0"/>
          </a:xfrm>
          <a:prstGeom prst="line">
            <a:avLst/>
          </a:prstGeom>
          <a:ln w="38100">
            <a:solidFill>
              <a:srgbClr val="C00000"/>
            </a:solidFill>
            <a:prstDash val="sysDash"/>
          </a:ln>
        </p:spPr>
        <p:style>
          <a:lnRef idx="1">
            <a:schemeClr val="accent2"/>
          </a:lnRef>
          <a:fillRef idx="0">
            <a:schemeClr val="accent2"/>
          </a:fillRef>
          <a:effectRef idx="0">
            <a:schemeClr val="accent2"/>
          </a:effectRef>
          <a:fontRef idx="minor">
            <a:schemeClr val="tx1"/>
          </a:fontRef>
        </p:style>
      </p:cxnSp>
      <p:sp>
        <p:nvSpPr>
          <p:cNvPr id="40" name="TextBox 39">
            <a:extLst>
              <a:ext uri="{FF2B5EF4-FFF2-40B4-BE49-F238E27FC236}">
                <a16:creationId xmlns:a16="http://schemas.microsoft.com/office/drawing/2014/main" id="{F9CAA453-54DB-8F42-B574-589F744F9AB1}"/>
              </a:ext>
            </a:extLst>
          </p:cNvPr>
          <p:cNvSpPr txBox="1"/>
          <p:nvPr/>
        </p:nvSpPr>
        <p:spPr>
          <a:xfrm>
            <a:off x="8793513" y="3294679"/>
            <a:ext cx="1538370" cy="369332"/>
          </a:xfrm>
          <a:prstGeom prst="rect">
            <a:avLst/>
          </a:prstGeom>
          <a:noFill/>
        </p:spPr>
        <p:txBody>
          <a:bodyPr wrap="none" rtlCol="0">
            <a:spAutoFit/>
          </a:bodyPr>
          <a:lstStyle/>
          <a:p>
            <a:r>
              <a:rPr lang="en-US" dirty="0"/>
              <a:t>Not significant</a:t>
            </a:r>
          </a:p>
        </p:txBody>
      </p:sp>
      <p:sp>
        <p:nvSpPr>
          <p:cNvPr id="38" name="Rectangle 37">
            <a:extLst>
              <a:ext uri="{FF2B5EF4-FFF2-40B4-BE49-F238E27FC236}">
                <a16:creationId xmlns:a16="http://schemas.microsoft.com/office/drawing/2014/main" id="{713BF747-562A-B943-AB7C-BBD0E61E709A}"/>
              </a:ext>
            </a:extLst>
          </p:cNvPr>
          <p:cNvSpPr/>
          <p:nvPr/>
        </p:nvSpPr>
        <p:spPr>
          <a:xfrm>
            <a:off x="7646148" y="4416118"/>
            <a:ext cx="320637" cy="369333"/>
          </a:xfrm>
          <a:prstGeom prst="rect">
            <a:avLst/>
          </a:prstGeom>
          <a:solidFill>
            <a:srgbClr val="FF2600">
              <a:alpha val="9804"/>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B31F32B-A7C6-BA41-9AE4-8279287D41B1}"/>
              </a:ext>
            </a:extLst>
          </p:cNvPr>
          <p:cNvSpPr/>
          <p:nvPr/>
        </p:nvSpPr>
        <p:spPr>
          <a:xfrm>
            <a:off x="593763" y="2778825"/>
            <a:ext cx="320637" cy="877973"/>
          </a:xfrm>
          <a:prstGeom prst="rect">
            <a:avLst/>
          </a:prstGeom>
          <a:solidFill>
            <a:srgbClr val="00FA00">
              <a:alpha val="9804"/>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C922BD0-32AC-AB47-9651-E6D4D263C3FB}"/>
              </a:ext>
            </a:extLst>
          </p:cNvPr>
          <p:cNvSpPr/>
          <p:nvPr/>
        </p:nvSpPr>
        <p:spPr>
          <a:xfrm>
            <a:off x="581634" y="4501025"/>
            <a:ext cx="320637" cy="877973"/>
          </a:xfrm>
          <a:prstGeom prst="rect">
            <a:avLst/>
          </a:prstGeom>
          <a:solidFill>
            <a:srgbClr val="00FA00">
              <a:alpha val="9804"/>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F524852-AF32-2746-958C-6808D3B89FF6}"/>
              </a:ext>
            </a:extLst>
          </p:cNvPr>
          <p:cNvSpPr/>
          <p:nvPr/>
        </p:nvSpPr>
        <p:spPr>
          <a:xfrm>
            <a:off x="8893009" y="4377619"/>
            <a:ext cx="320637" cy="369332"/>
          </a:xfrm>
          <a:prstGeom prst="rect">
            <a:avLst/>
          </a:prstGeom>
          <a:solidFill>
            <a:srgbClr val="00FA00">
              <a:alpha val="9804"/>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61D33BE-34C7-304C-B2B3-4BE720F9F9B8}"/>
              </a:ext>
            </a:extLst>
          </p:cNvPr>
          <p:cNvSpPr/>
          <p:nvPr/>
        </p:nvSpPr>
        <p:spPr>
          <a:xfrm>
            <a:off x="581634" y="3672449"/>
            <a:ext cx="320637" cy="877973"/>
          </a:xfrm>
          <a:prstGeom prst="rect">
            <a:avLst/>
          </a:prstGeom>
          <a:solidFill>
            <a:srgbClr val="9437FF">
              <a:alpha val="9804"/>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8D95451-6059-3542-ADD9-2164C3EA2C4C}"/>
              </a:ext>
            </a:extLst>
          </p:cNvPr>
          <p:cNvSpPr/>
          <p:nvPr/>
        </p:nvSpPr>
        <p:spPr>
          <a:xfrm>
            <a:off x="605638" y="5335536"/>
            <a:ext cx="320637" cy="877973"/>
          </a:xfrm>
          <a:prstGeom prst="rect">
            <a:avLst/>
          </a:prstGeom>
          <a:solidFill>
            <a:srgbClr val="9437FF">
              <a:alpha val="9804"/>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07CA59F-942B-7843-B68C-145492BA84E5}"/>
              </a:ext>
            </a:extLst>
          </p:cNvPr>
          <p:cNvSpPr/>
          <p:nvPr/>
        </p:nvSpPr>
        <p:spPr>
          <a:xfrm>
            <a:off x="10268495" y="4409914"/>
            <a:ext cx="320637" cy="375538"/>
          </a:xfrm>
          <a:prstGeom prst="rect">
            <a:avLst/>
          </a:prstGeom>
          <a:solidFill>
            <a:srgbClr val="9437FF">
              <a:alpha val="9804"/>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75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40" grpId="0"/>
      <p:bldP spid="38" grpId="0" animBg="1"/>
      <p:bldP spid="38" grpId="1" animBg="1"/>
      <p:bldP spid="41" grpId="0" animBg="1"/>
      <p:bldP spid="42" grpId="0" animBg="1"/>
      <p:bldP spid="43" grpId="0" animBg="1"/>
      <p:bldP spid="44" grpId="0" animBg="1"/>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BBE3C-59E5-F448-8B16-6573F317B827}"/>
              </a:ext>
            </a:extLst>
          </p:cNvPr>
          <p:cNvSpPr txBox="1"/>
          <p:nvPr/>
        </p:nvSpPr>
        <p:spPr>
          <a:xfrm>
            <a:off x="0" y="-1"/>
            <a:ext cx="12192000" cy="830997"/>
          </a:xfrm>
          <a:prstGeom prst="rect">
            <a:avLst/>
          </a:prstGeom>
          <a:solidFill>
            <a:schemeClr val="tx1"/>
          </a:solidFill>
        </p:spPr>
        <p:txBody>
          <a:bodyPr wrap="square" rtlCol="0">
            <a:spAutoFit/>
          </a:bodyPr>
          <a:lstStyle/>
          <a:p>
            <a:pPr algn="ctr"/>
            <a:endParaRPr lang="en-US" sz="1000" dirty="0"/>
          </a:p>
          <a:p>
            <a:pPr algn="ctr"/>
            <a:r>
              <a:rPr lang="en-US" sz="2800" b="1" dirty="0">
                <a:solidFill>
                  <a:schemeClr val="bg1"/>
                </a:solidFill>
              </a:rPr>
              <a:t>GWAS – Continuous trait</a:t>
            </a:r>
          </a:p>
          <a:p>
            <a:endParaRPr lang="en-US" sz="1000" dirty="0"/>
          </a:p>
        </p:txBody>
      </p:sp>
      <p:sp>
        <p:nvSpPr>
          <p:cNvPr id="2" name="Parallelogram 1">
            <a:extLst>
              <a:ext uri="{FF2B5EF4-FFF2-40B4-BE49-F238E27FC236}">
                <a16:creationId xmlns:a16="http://schemas.microsoft.com/office/drawing/2014/main" id="{8DD63625-EACA-AD4A-8C7F-045DEBEDAC0D}"/>
              </a:ext>
            </a:extLst>
          </p:cNvPr>
          <p:cNvSpPr/>
          <p:nvPr/>
        </p:nvSpPr>
        <p:spPr>
          <a:xfrm>
            <a:off x="4937760" y="2425566"/>
            <a:ext cx="2387065" cy="914400"/>
          </a:xfrm>
          <a:prstGeom prst="parallelogram">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98CC014-7172-0B4E-BDF1-0EEDA8DA0274}"/>
              </a:ext>
            </a:extLst>
          </p:cNvPr>
          <p:cNvSpPr txBox="1"/>
          <p:nvPr/>
        </p:nvSpPr>
        <p:spPr>
          <a:xfrm>
            <a:off x="593767" y="1056625"/>
            <a:ext cx="5054533" cy="5262979"/>
          </a:xfrm>
          <a:prstGeom prst="rect">
            <a:avLst/>
          </a:prstGeom>
          <a:noFill/>
        </p:spPr>
        <p:txBody>
          <a:bodyPr wrap="square" rtlCol="0">
            <a:spAutoFit/>
          </a:bodyPr>
          <a:lstStyle/>
          <a:p>
            <a:r>
              <a:rPr lang="en-US" sz="2800" dirty="0">
                <a:latin typeface="Courier New" panose="02070309020205020404" pitchFamily="49" charset="0"/>
                <a:ea typeface="Arial Unicode MS" panose="020B0604020202020204" pitchFamily="34" charset="-128"/>
                <a:cs typeface="Courier New" panose="02070309020205020404" pitchFamily="49" charset="0"/>
              </a:rPr>
              <a:t>AGTTGACTACTGCATACTCGT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AGTTGACTACTGCATACTCGT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AGTTGACTACTGCATACTCGT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AGTAGACTACTGCATACTCGT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TGTAGACTACTGCATACTCGT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AGTAGACTACTGCATACTCGT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TGTAGACTACTGCATACTCGT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AGTAGACTACTGCATACTCGT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TGTAGACTACTGCATACTCGT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TGTTGACTACTGCATACTCGT</a:t>
            </a:r>
          </a:p>
          <a:p>
            <a:r>
              <a:rPr lang="en-US" sz="2800" dirty="0">
                <a:latin typeface="Courier New" panose="02070309020205020404" pitchFamily="49" charset="0"/>
                <a:ea typeface="Arial Unicode MS" panose="020B0604020202020204" pitchFamily="34" charset="-128"/>
                <a:cs typeface="Courier New" panose="02070309020205020404" pitchFamily="49" charset="0"/>
              </a:rPr>
              <a:t>TGTTGACTACTGCATACTCGT</a:t>
            </a:r>
          </a:p>
        </p:txBody>
      </p:sp>
      <p:pic>
        <p:nvPicPr>
          <p:cNvPr id="14" name="Graphic 13" descr="Cow">
            <a:extLst>
              <a:ext uri="{FF2B5EF4-FFF2-40B4-BE49-F238E27FC236}">
                <a16:creationId xmlns:a16="http://schemas.microsoft.com/office/drawing/2014/main" id="{CF784612-7A8B-DD49-B774-DE6A723364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504" y="2974751"/>
            <a:ext cx="338842" cy="338842"/>
          </a:xfrm>
          <a:prstGeom prst="rect">
            <a:avLst/>
          </a:prstGeom>
        </p:spPr>
      </p:pic>
      <p:pic>
        <p:nvPicPr>
          <p:cNvPr id="15" name="Graphic 14" descr="Cow">
            <a:extLst>
              <a:ext uri="{FF2B5EF4-FFF2-40B4-BE49-F238E27FC236}">
                <a16:creationId xmlns:a16="http://schemas.microsoft.com/office/drawing/2014/main" id="{213373D8-9EED-0C4A-BF02-75A64716E7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04" y="1326730"/>
            <a:ext cx="338842" cy="338842"/>
          </a:xfrm>
          <a:prstGeom prst="rect">
            <a:avLst/>
          </a:prstGeom>
        </p:spPr>
      </p:pic>
      <p:pic>
        <p:nvPicPr>
          <p:cNvPr id="17" name="Graphic 16" descr="Cow">
            <a:extLst>
              <a:ext uri="{FF2B5EF4-FFF2-40B4-BE49-F238E27FC236}">
                <a16:creationId xmlns:a16="http://schemas.microsoft.com/office/drawing/2014/main" id="{76E73B2D-4EDA-2446-9A2E-9477E2C7AB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504" y="2210149"/>
            <a:ext cx="338842" cy="338842"/>
          </a:xfrm>
          <a:prstGeom prst="rect">
            <a:avLst/>
          </a:prstGeom>
        </p:spPr>
      </p:pic>
      <p:sp>
        <p:nvSpPr>
          <p:cNvPr id="3" name="Rectangle 2">
            <a:extLst>
              <a:ext uri="{FF2B5EF4-FFF2-40B4-BE49-F238E27FC236}">
                <a16:creationId xmlns:a16="http://schemas.microsoft.com/office/drawing/2014/main" id="{EA2F97B6-3119-AA43-B5B0-D323660617A5}"/>
              </a:ext>
            </a:extLst>
          </p:cNvPr>
          <p:cNvSpPr/>
          <p:nvPr/>
        </p:nvSpPr>
        <p:spPr>
          <a:xfrm>
            <a:off x="7493331" y="1479279"/>
            <a:ext cx="3257463" cy="289833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Cow">
            <a:extLst>
              <a:ext uri="{FF2B5EF4-FFF2-40B4-BE49-F238E27FC236}">
                <a16:creationId xmlns:a16="http://schemas.microsoft.com/office/drawing/2014/main" id="{075737E2-C1EE-CF40-AFD7-8FC51ACE54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75" y="4778427"/>
            <a:ext cx="338842" cy="338842"/>
          </a:xfrm>
          <a:prstGeom prst="rect">
            <a:avLst/>
          </a:prstGeom>
        </p:spPr>
      </p:pic>
      <p:pic>
        <p:nvPicPr>
          <p:cNvPr id="19" name="Graphic 18" descr="Cow">
            <a:extLst>
              <a:ext uri="{FF2B5EF4-FFF2-40B4-BE49-F238E27FC236}">
                <a16:creationId xmlns:a16="http://schemas.microsoft.com/office/drawing/2014/main" id="{B50CB5B2-F96E-6E4A-8440-51C83B6D4F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04" y="5596705"/>
            <a:ext cx="338842" cy="338842"/>
          </a:xfrm>
          <a:prstGeom prst="rect">
            <a:avLst/>
          </a:prstGeom>
        </p:spPr>
      </p:pic>
      <p:pic>
        <p:nvPicPr>
          <p:cNvPr id="20" name="Graphic 19" descr="Cow">
            <a:extLst>
              <a:ext uri="{FF2B5EF4-FFF2-40B4-BE49-F238E27FC236}">
                <a16:creationId xmlns:a16="http://schemas.microsoft.com/office/drawing/2014/main" id="{B5C2BF80-AD66-FB48-AFD8-076ACF5F6C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504" y="3928420"/>
            <a:ext cx="338842" cy="338842"/>
          </a:xfrm>
          <a:prstGeom prst="rect">
            <a:avLst/>
          </a:prstGeom>
        </p:spPr>
      </p:pic>
      <p:sp>
        <p:nvSpPr>
          <p:cNvPr id="5" name="Rectangle 4">
            <a:extLst>
              <a:ext uri="{FF2B5EF4-FFF2-40B4-BE49-F238E27FC236}">
                <a16:creationId xmlns:a16="http://schemas.microsoft.com/office/drawing/2014/main" id="{1D2FF24C-A651-6246-B47B-BD329A0ED98C}"/>
              </a:ext>
            </a:extLst>
          </p:cNvPr>
          <p:cNvSpPr/>
          <p:nvPr/>
        </p:nvSpPr>
        <p:spPr>
          <a:xfrm>
            <a:off x="593767" y="1056625"/>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66329D9-1227-7843-AF76-BF12807ACDFF}"/>
              </a:ext>
            </a:extLst>
          </p:cNvPr>
          <p:cNvSpPr/>
          <p:nvPr/>
        </p:nvSpPr>
        <p:spPr>
          <a:xfrm>
            <a:off x="593766" y="1921106"/>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22EE3E2-F339-064D-AEDB-63A2DC03302A}"/>
              </a:ext>
            </a:extLst>
          </p:cNvPr>
          <p:cNvSpPr/>
          <p:nvPr/>
        </p:nvSpPr>
        <p:spPr>
          <a:xfrm>
            <a:off x="593765" y="2785426"/>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3AEF3D-BC64-FD45-814E-23231BBA6FA7}"/>
              </a:ext>
            </a:extLst>
          </p:cNvPr>
          <p:cNvSpPr/>
          <p:nvPr/>
        </p:nvSpPr>
        <p:spPr>
          <a:xfrm>
            <a:off x="593764" y="3630190"/>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ACF5ED-A23A-9540-AD68-50E9E0A74E8E}"/>
              </a:ext>
            </a:extLst>
          </p:cNvPr>
          <p:cNvSpPr/>
          <p:nvPr/>
        </p:nvSpPr>
        <p:spPr>
          <a:xfrm>
            <a:off x="593764" y="4482635"/>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C0DE2F-7925-8244-857B-13A3532CA626}"/>
              </a:ext>
            </a:extLst>
          </p:cNvPr>
          <p:cNvSpPr/>
          <p:nvPr/>
        </p:nvSpPr>
        <p:spPr>
          <a:xfrm>
            <a:off x="593763" y="5326600"/>
            <a:ext cx="4583875" cy="87905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B2DEFDD-1584-524E-8C05-2D63C38304B6}"/>
              </a:ext>
            </a:extLst>
          </p:cNvPr>
          <p:cNvSpPr txBox="1"/>
          <p:nvPr/>
        </p:nvSpPr>
        <p:spPr>
          <a:xfrm>
            <a:off x="7584846" y="4377618"/>
            <a:ext cx="3074431" cy="369332"/>
          </a:xfrm>
          <a:prstGeom prst="rect">
            <a:avLst/>
          </a:prstGeom>
          <a:noFill/>
        </p:spPr>
        <p:txBody>
          <a:bodyPr wrap="none" rtlCol="0">
            <a:spAutoFit/>
          </a:bodyPr>
          <a:lstStyle/>
          <a:p>
            <a:r>
              <a:rPr lang="en-US" dirty="0"/>
              <a:t>AA                   AT                      TT</a:t>
            </a:r>
          </a:p>
        </p:txBody>
      </p:sp>
      <p:pic>
        <p:nvPicPr>
          <p:cNvPr id="26" name="Graphic 25" descr="Cow">
            <a:extLst>
              <a:ext uri="{FF2B5EF4-FFF2-40B4-BE49-F238E27FC236}">
                <a16:creationId xmlns:a16="http://schemas.microsoft.com/office/drawing/2014/main" id="{C93891AE-9048-234A-AF49-7939E4D500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23018" y="3994441"/>
            <a:ext cx="338842" cy="338842"/>
          </a:xfrm>
          <a:prstGeom prst="rect">
            <a:avLst/>
          </a:prstGeom>
        </p:spPr>
      </p:pic>
      <p:pic>
        <p:nvPicPr>
          <p:cNvPr id="27" name="Graphic 26" descr="Cow">
            <a:extLst>
              <a:ext uri="{FF2B5EF4-FFF2-40B4-BE49-F238E27FC236}">
                <a16:creationId xmlns:a16="http://schemas.microsoft.com/office/drawing/2014/main" id="{29D8598B-5783-6640-BB49-437DBF6A38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52312" y="1402254"/>
            <a:ext cx="338842" cy="338842"/>
          </a:xfrm>
          <a:prstGeom prst="rect">
            <a:avLst/>
          </a:prstGeom>
        </p:spPr>
      </p:pic>
      <p:pic>
        <p:nvPicPr>
          <p:cNvPr id="28" name="Graphic 27" descr="Cow">
            <a:extLst>
              <a:ext uri="{FF2B5EF4-FFF2-40B4-BE49-F238E27FC236}">
                <a16:creationId xmlns:a16="http://schemas.microsoft.com/office/drawing/2014/main" id="{EE5E2AC9-8F72-5447-B59C-A04C7396D3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3829" y="2664397"/>
            <a:ext cx="338842" cy="338842"/>
          </a:xfrm>
          <a:prstGeom prst="rect">
            <a:avLst/>
          </a:prstGeom>
        </p:spPr>
      </p:pic>
      <p:sp>
        <p:nvSpPr>
          <p:cNvPr id="9" name="TextBox 8">
            <a:extLst>
              <a:ext uri="{FF2B5EF4-FFF2-40B4-BE49-F238E27FC236}">
                <a16:creationId xmlns:a16="http://schemas.microsoft.com/office/drawing/2014/main" id="{139D3221-4626-A242-9E52-926DB708DC62}"/>
              </a:ext>
            </a:extLst>
          </p:cNvPr>
          <p:cNvSpPr txBox="1"/>
          <p:nvPr/>
        </p:nvSpPr>
        <p:spPr>
          <a:xfrm rot="16200000">
            <a:off x="6752037" y="2649152"/>
            <a:ext cx="1113253" cy="369332"/>
          </a:xfrm>
          <a:prstGeom prst="rect">
            <a:avLst/>
          </a:prstGeom>
          <a:noFill/>
        </p:spPr>
        <p:txBody>
          <a:bodyPr wrap="none" rtlCol="0">
            <a:spAutoFit/>
          </a:bodyPr>
          <a:lstStyle/>
          <a:p>
            <a:r>
              <a:rPr lang="en-US" dirty="0"/>
              <a:t>coat color</a:t>
            </a:r>
          </a:p>
        </p:txBody>
      </p:sp>
      <p:sp>
        <p:nvSpPr>
          <p:cNvPr id="31" name="Rectangle 30">
            <a:extLst>
              <a:ext uri="{FF2B5EF4-FFF2-40B4-BE49-F238E27FC236}">
                <a16:creationId xmlns:a16="http://schemas.microsoft.com/office/drawing/2014/main" id="{7A572D2B-5D70-2F4E-808A-8D854F150189}"/>
              </a:ext>
            </a:extLst>
          </p:cNvPr>
          <p:cNvSpPr/>
          <p:nvPr/>
        </p:nvSpPr>
        <p:spPr>
          <a:xfrm>
            <a:off x="1280887" y="1062231"/>
            <a:ext cx="320637" cy="5149028"/>
          </a:xfrm>
          <a:prstGeom prst="rect">
            <a:avLst/>
          </a:prstGeom>
          <a:solidFill>
            <a:srgbClr val="FF2600">
              <a:alpha val="9804"/>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9508976-1ACE-E642-90A5-140C7BBD666B}"/>
              </a:ext>
            </a:extLst>
          </p:cNvPr>
          <p:cNvSpPr/>
          <p:nvPr/>
        </p:nvSpPr>
        <p:spPr>
          <a:xfrm>
            <a:off x="10322572" y="1540446"/>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675608C-F0C4-5F4B-B4F8-ACB6F7106BE9}"/>
              </a:ext>
            </a:extLst>
          </p:cNvPr>
          <p:cNvSpPr/>
          <p:nvPr/>
        </p:nvSpPr>
        <p:spPr>
          <a:xfrm>
            <a:off x="8906912" y="2793481"/>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33F94CF-76BE-454C-9126-2884279AABD7}"/>
              </a:ext>
            </a:extLst>
          </p:cNvPr>
          <p:cNvSpPr/>
          <p:nvPr/>
        </p:nvSpPr>
        <p:spPr>
          <a:xfrm>
            <a:off x="9100774" y="2793481"/>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46B36F6-3C9C-AC4A-B670-8F19E2943220}"/>
              </a:ext>
            </a:extLst>
          </p:cNvPr>
          <p:cNvSpPr/>
          <p:nvPr/>
        </p:nvSpPr>
        <p:spPr>
          <a:xfrm>
            <a:off x="7803465" y="4089098"/>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DA3ACB1-3244-E44F-8641-F31CA43D09C8}"/>
              </a:ext>
            </a:extLst>
          </p:cNvPr>
          <p:cNvSpPr/>
          <p:nvPr/>
        </p:nvSpPr>
        <p:spPr>
          <a:xfrm>
            <a:off x="7624200" y="4092302"/>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8689A32-5422-9B42-9931-04FF187361F2}"/>
              </a:ext>
            </a:extLst>
          </p:cNvPr>
          <p:cNvSpPr/>
          <p:nvPr/>
        </p:nvSpPr>
        <p:spPr>
          <a:xfrm>
            <a:off x="10514764" y="1533175"/>
            <a:ext cx="193862" cy="190211"/>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467398AB-5E5A-DE45-BAF2-8856941C91F4}"/>
              </a:ext>
            </a:extLst>
          </p:cNvPr>
          <p:cNvCxnSpPr>
            <a:cxnSpLocks/>
            <a:stCxn id="36" idx="7"/>
            <a:endCxn id="37" idx="2"/>
          </p:cNvCxnSpPr>
          <p:nvPr/>
        </p:nvCxnSpPr>
        <p:spPr>
          <a:xfrm flipV="1">
            <a:off x="7789672" y="1628281"/>
            <a:ext cx="2725092" cy="2491877"/>
          </a:xfrm>
          <a:prstGeom prst="line">
            <a:avLst/>
          </a:prstGeom>
          <a:ln w="38100">
            <a:solidFill>
              <a:srgbClr val="C00000"/>
            </a:solidFill>
            <a:prstDash val="sysDash"/>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9DE384BB-1384-CF45-A070-859FF17D4A22}"/>
              </a:ext>
            </a:extLst>
          </p:cNvPr>
          <p:cNvSpPr txBox="1"/>
          <p:nvPr/>
        </p:nvSpPr>
        <p:spPr>
          <a:xfrm>
            <a:off x="8749364" y="3542097"/>
            <a:ext cx="1850956" cy="369332"/>
          </a:xfrm>
          <a:prstGeom prst="rect">
            <a:avLst/>
          </a:prstGeom>
          <a:noFill/>
        </p:spPr>
        <p:txBody>
          <a:bodyPr wrap="none" rtlCol="0">
            <a:spAutoFit/>
          </a:bodyPr>
          <a:lstStyle/>
          <a:p>
            <a:r>
              <a:rPr lang="en-US" dirty="0"/>
              <a:t>Highly significant!</a:t>
            </a:r>
          </a:p>
        </p:txBody>
      </p:sp>
    </p:spTree>
    <p:extLst>
      <p:ext uri="{BB962C8B-B14F-4D97-AF65-F5344CB8AC3E}">
        <p14:creationId xmlns:p14="http://schemas.microsoft.com/office/powerpoint/2010/main" val="128560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0BBE3C-59E5-F448-8B16-6573F317B827}"/>
              </a:ext>
            </a:extLst>
          </p:cNvPr>
          <p:cNvSpPr txBox="1"/>
          <p:nvPr/>
        </p:nvSpPr>
        <p:spPr>
          <a:xfrm>
            <a:off x="0" y="-1"/>
            <a:ext cx="12192000" cy="830997"/>
          </a:xfrm>
          <a:prstGeom prst="rect">
            <a:avLst/>
          </a:prstGeom>
          <a:solidFill>
            <a:schemeClr val="tx1"/>
          </a:solidFill>
        </p:spPr>
        <p:txBody>
          <a:bodyPr wrap="square" rtlCol="0">
            <a:spAutoFit/>
          </a:bodyPr>
          <a:lstStyle/>
          <a:p>
            <a:pPr algn="ctr"/>
            <a:endParaRPr lang="en-US" sz="1000" dirty="0"/>
          </a:p>
          <a:p>
            <a:pPr algn="ctr"/>
            <a:r>
              <a:rPr lang="en-US" sz="2800" b="1" dirty="0">
                <a:solidFill>
                  <a:schemeClr val="bg1"/>
                </a:solidFill>
              </a:rPr>
              <a:t>GWAS</a:t>
            </a:r>
          </a:p>
          <a:p>
            <a:endParaRPr lang="en-US" sz="1000" dirty="0"/>
          </a:p>
        </p:txBody>
      </p:sp>
      <p:pic>
        <p:nvPicPr>
          <p:cNvPr id="4098" name="Picture 2" descr="Genome-wide association study - Wikipedia">
            <a:extLst>
              <a:ext uri="{FF2B5EF4-FFF2-40B4-BE49-F238E27FC236}">
                <a16:creationId xmlns:a16="http://schemas.microsoft.com/office/drawing/2014/main" id="{869E0FF6-5703-F04C-AF83-EBBEB73E4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5688"/>
            <a:ext cx="6266046" cy="24386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nome-Wide Association Studies - ACSH Explains | American Council on  Science and Health">
            <a:extLst>
              <a:ext uri="{FF2B5EF4-FFF2-40B4-BE49-F238E27FC236}">
                <a16:creationId xmlns:a16="http://schemas.microsoft.com/office/drawing/2014/main" id="{927AD330-1101-F146-AC60-0465A4F7D6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3591797"/>
            <a:ext cx="6177146" cy="282738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enome-wide association studies in lung disease | Thorax">
            <a:extLst>
              <a:ext uri="{FF2B5EF4-FFF2-40B4-BE49-F238E27FC236}">
                <a16:creationId xmlns:a16="http://schemas.microsoft.com/office/drawing/2014/main" id="{BDABCAC1-4379-A641-BF78-1329E54B34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8318" y="1641876"/>
            <a:ext cx="5694782" cy="33636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DDB7EC-1C88-8346-BE95-402A0387EF11}"/>
              </a:ext>
            </a:extLst>
          </p:cNvPr>
          <p:cNvSpPr txBox="1"/>
          <p:nvPr/>
        </p:nvSpPr>
        <p:spPr>
          <a:xfrm>
            <a:off x="8847439" y="5816368"/>
            <a:ext cx="1244636" cy="369332"/>
          </a:xfrm>
          <a:prstGeom prst="rect">
            <a:avLst/>
          </a:prstGeom>
          <a:noFill/>
        </p:spPr>
        <p:txBody>
          <a:bodyPr wrap="none" rtlCol="0">
            <a:spAutoFit/>
          </a:bodyPr>
          <a:lstStyle/>
          <a:p>
            <a:r>
              <a:rPr lang="en-US" dirty="0"/>
              <a:t>R examples</a:t>
            </a:r>
          </a:p>
        </p:txBody>
      </p:sp>
    </p:spTree>
    <p:extLst>
      <p:ext uri="{BB962C8B-B14F-4D97-AF65-F5344CB8AC3E}">
        <p14:creationId xmlns:p14="http://schemas.microsoft.com/office/powerpoint/2010/main" val="2833350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TotalTime>
  <Words>1030</Words>
  <Application>Microsoft Macintosh PowerPoint</Application>
  <PresentationFormat>Widescreen</PresentationFormat>
  <Paragraphs>170</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Courier New</vt:lpstr>
      <vt:lpstr>Office Theme</vt:lpstr>
      <vt:lpstr>Week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 Blackmon</dc:creator>
  <cp:lastModifiedBy>Heath Blackmon</cp:lastModifiedBy>
  <cp:revision>20</cp:revision>
  <dcterms:created xsi:type="dcterms:W3CDTF">2021-03-31T15:53:22Z</dcterms:created>
  <dcterms:modified xsi:type="dcterms:W3CDTF">2021-11-02T14:36:37Z</dcterms:modified>
</cp:coreProperties>
</file>