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00D7-9F24-8C4F-B7C1-4A6DA8D49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BF36D-71D7-D549-B560-2D3D9A310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4D935-2028-E248-B051-E105EA2C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D3DF-4112-0148-8961-77250177E48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C0DE0-87F3-AB4C-8F1E-3CB0E4D86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DCA36-FBD4-9E4E-B758-D4B9590B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CD2-19E6-5B44-A653-5DDF4490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095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5CC36-B608-8441-8217-0D16388D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CE52C-B612-0949-AA6D-A26E83CD9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E7137-193C-8348-862C-06DF470B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D3DF-4112-0148-8961-77250177E48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5E9C2-D5F7-E147-8BF4-D2534144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D09F8-C3C3-E542-B7B7-6C515538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CD2-19E6-5B44-A653-5DDF4490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7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6E7007-CE78-BF49-BB6F-13A3B1010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6168D-6DA2-0942-ACA3-557C7C8D9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3C2CB-4C28-674E-B3A8-913EEB49D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D3DF-4112-0148-8961-77250177E48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30939-7B19-2B42-8039-77D2DCB9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76BE2-3262-2F46-850D-E87C103E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CD2-19E6-5B44-A653-5DDF4490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7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C36F-0677-7848-9081-3358CA91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25998-7E58-2748-A0A6-00E7AC88A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D1E6B-F170-0A4E-988D-414E1996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D3DF-4112-0148-8961-77250177E48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5385B-5E04-7F44-A0D9-17BA08B9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88B10-CB8D-C64E-ADB9-A6316A95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CD2-19E6-5B44-A653-5DDF4490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0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80DF0-17E7-0043-A44D-5789D30D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B7515-2055-1F40-86E6-F4EE54D87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B44E0-75FD-4647-96ED-D4CBCAAD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D3DF-4112-0148-8961-77250177E48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18E55-29AA-E04C-AF87-D0BC0108F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2EC82-E39E-3D41-95CA-85972629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CD2-19E6-5B44-A653-5DDF4490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1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9B6C-AB76-A240-9EDA-1B34CE651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1141-8976-D645-96F6-BE35F8F629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708B7-219D-A64D-8CA2-6A2A00711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0B1DD-E955-4143-8E9E-B54CFE34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D3DF-4112-0148-8961-77250177E48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0BAA4-EA40-2A4E-B84E-3C57D116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752A2-76A5-5445-97DD-1E59B11B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CD2-19E6-5B44-A653-5DDF4490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4DAA-EAB1-3A4C-8A11-CBE57F9A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AB6E7-57A1-0141-9B73-D54434A81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546B2-FF64-5C4A-B20E-8E68D8DAD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815DBE-639A-1F4C-A931-176259C2D9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E5EA6-A228-1340-9F12-5A19F1F018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F9C45-CB3C-8A49-870F-69CFF4E7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D3DF-4112-0148-8961-77250177E48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6AB002-A383-C748-8A22-79A1510C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CCDE5C-E262-D244-9EBE-D34B812B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CD2-19E6-5B44-A653-5DDF4490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9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A82BB-FA29-7B49-9960-1B1B5822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D9479-397B-EC42-9F61-20057ED52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D3DF-4112-0148-8961-77250177E48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2CB0A-FCDF-F144-9FE4-8D041868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E1580-BCD6-5241-840E-B5492F6A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CD2-19E6-5B44-A653-5DDF4490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44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73E52-3AB4-B94E-965C-46673C30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D3DF-4112-0148-8961-77250177E48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78BAF5-0BAF-F44D-824F-F7778D01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22A602-8C36-344A-82EC-4DBF1384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CD2-19E6-5B44-A653-5DDF4490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077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DF4A0-0FC6-FF49-A3C8-44F8BDD6B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CE3EB-374F-134A-8FEA-C96198862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CFCC2-BDBE-3D4E-AA0E-A2FD41168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722E8-009B-E84E-BA07-4BC8886C6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D3DF-4112-0148-8961-77250177E48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FB84F-FF5D-E740-BD51-91F9616E5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890DB-D40C-8649-91DE-7A5CAF71B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CD2-19E6-5B44-A653-5DDF4490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89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D4F6-CB38-5E4D-A75B-A5BE8BDB5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643DE6-D342-7448-9896-73DB49F437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ABE43-B4BA-0E43-AE80-AF79ECC7F2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E1417-822F-B14A-BF31-D79D1A1D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4D3DF-4112-0148-8961-77250177E48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CFB40-26D2-0447-960B-AA578BCE0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82148-5D31-0A4D-9079-5AE3947E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45CD2-19E6-5B44-A653-5DDF4490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98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9AE0F2-9F7C-FA45-A92F-FF623FBA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1BB2B-61F5-0F49-819B-8BFFC4D4F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D1307-4AC5-B84F-A233-D648E52EAD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4D3DF-4112-0148-8961-77250177E484}" type="datetimeFigureOut">
              <a:rPr lang="en-US" smtClean="0"/>
              <a:t>4/15/21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E31D5-3794-E74B-8BBD-1A4ADE245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1B894-17D2-CA42-B1AB-DA9D87D01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45CD2-19E6-5B44-A653-5DDF4490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17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2C05-2234-C24F-BFDD-0B19FDCA8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502" y="266328"/>
            <a:ext cx="6929337" cy="1513834"/>
          </a:xfrm>
        </p:spPr>
        <p:txBody>
          <a:bodyPr>
            <a:normAutofit/>
          </a:bodyPr>
          <a:lstStyle/>
          <a:p>
            <a:r>
              <a:rPr lang="en-US" dirty="0"/>
              <a:t>Monte Carlo methods</a:t>
            </a:r>
            <a:br>
              <a:rPr lang="en-US" dirty="0"/>
            </a:br>
            <a:r>
              <a:rPr lang="en-US" sz="2000" dirty="0"/>
              <a:t>Named after the resort in Monaco well known for its casinos</a:t>
            </a:r>
            <a:endParaRPr lang="en-US" dirty="0"/>
          </a:p>
        </p:txBody>
      </p:sp>
      <p:pic>
        <p:nvPicPr>
          <p:cNvPr id="1026" name="Picture 2" descr="bond casino scene">
            <a:extLst>
              <a:ext uri="{FF2B5EF4-FFF2-40B4-BE49-F238E27FC236}">
                <a16:creationId xmlns:a16="http://schemas.microsoft.com/office/drawing/2014/main" id="{D23FE8CF-4E6B-8841-82FC-77867F720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07" y="2629440"/>
            <a:ext cx="5081660" cy="303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AF0F39-038B-8146-A25D-8721115C3487}"/>
              </a:ext>
            </a:extLst>
          </p:cNvPr>
          <p:cNvSpPr txBox="1"/>
          <p:nvPr/>
        </p:nvSpPr>
        <p:spPr>
          <a:xfrm>
            <a:off x="6580527" y="6407006"/>
            <a:ext cx="5611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next week please install the packages for R markdown </a:t>
            </a:r>
          </a:p>
        </p:txBody>
      </p:sp>
    </p:spTree>
    <p:extLst>
      <p:ext uri="{BB962C8B-B14F-4D97-AF65-F5344CB8AC3E}">
        <p14:creationId xmlns:p14="http://schemas.microsoft.com/office/powerpoint/2010/main" val="1546067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1BB9BF-D13D-E544-B94C-05DA9A55C2C8}"/>
              </a:ext>
            </a:extLst>
          </p:cNvPr>
          <p:cNvSpPr txBox="1"/>
          <p:nvPr/>
        </p:nvSpPr>
        <p:spPr>
          <a:xfrm>
            <a:off x="225839" y="797510"/>
            <a:ext cx="11966161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First decide what we want to test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400" dirty="0"/>
              <a:t>the number of parents on lg2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400" dirty="0"/>
              <a:t>the number of daughters on lg2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Create an object to store a null distribution of these values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Simulate an expected number of parents and and an expected number of daughters on lg 2.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400" dirty="0"/>
              <a:t>when simulating account for chromosome size and gene number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Repeat step 3 thousands of times.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Compare our observation to the null distribution to calculate a p-value for our observation.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21730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1BB9BF-D13D-E544-B94C-05DA9A55C2C8}"/>
              </a:ext>
            </a:extLst>
          </p:cNvPr>
          <p:cNvSpPr txBox="1"/>
          <p:nvPr/>
        </p:nvSpPr>
        <p:spPr>
          <a:xfrm>
            <a:off x="435904" y="290883"/>
            <a:ext cx="6174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38458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6FF86B-E7E9-C04C-AC5B-C91D49FE83F9}"/>
              </a:ext>
            </a:extLst>
          </p:cNvPr>
          <p:cNvSpPr txBox="1"/>
          <p:nvPr/>
        </p:nvSpPr>
        <p:spPr>
          <a:xfrm>
            <a:off x="223736" y="321012"/>
            <a:ext cx="9416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will eventually be faced with questions where you can’t find a clear statistical test that will be appropriate to your data.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A38D6D-8BA6-144C-AE2B-EF6D32493974}"/>
              </a:ext>
            </a:extLst>
          </p:cNvPr>
          <p:cNvGrpSpPr/>
          <p:nvPr/>
        </p:nvGrpSpPr>
        <p:grpSpPr>
          <a:xfrm>
            <a:off x="553240" y="1782265"/>
            <a:ext cx="3703750" cy="4391832"/>
            <a:chOff x="553240" y="1782265"/>
            <a:chExt cx="3703750" cy="43918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5AE0A8B-6BDB-6A42-AB3E-D74F230131FE}"/>
                </a:ext>
              </a:extLst>
            </p:cNvPr>
            <p:cNvGrpSpPr/>
            <p:nvPr/>
          </p:nvGrpSpPr>
          <p:grpSpPr>
            <a:xfrm>
              <a:off x="553240" y="1782265"/>
              <a:ext cx="3703750" cy="3044757"/>
              <a:chOff x="503813" y="2412459"/>
              <a:chExt cx="3703750" cy="3044757"/>
            </a:xfrm>
          </p:grpSpPr>
          <p:pic>
            <p:nvPicPr>
              <p:cNvPr id="3074" name="Picture 2" descr="100mmx15mm Sterilized Petri Dishes with Lids, 10 Pack: Biology Science  Kits: Amazon.com: Toys &amp; Games">
                <a:extLst>
                  <a:ext uri="{FF2B5EF4-FFF2-40B4-BE49-F238E27FC236}">
                    <a16:creationId xmlns:a16="http://schemas.microsoft.com/office/drawing/2014/main" id="{73C85CF7-BF6B-F247-BEE7-C195516534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3813" y="2412459"/>
                <a:ext cx="3703750" cy="30447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6" name="Picture 4" descr="Tribolium castaneum (Herbst, 1797) - Overview">
                <a:extLst>
                  <a:ext uri="{FF2B5EF4-FFF2-40B4-BE49-F238E27FC236}">
                    <a16:creationId xmlns:a16="http://schemas.microsoft.com/office/drawing/2014/main" id="{519EFF17-984D-ED4E-8D53-B5C8D72827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68" t="10071" r="11561" b="23830"/>
              <a:stretch/>
            </p:blipFill>
            <p:spPr bwMode="auto">
              <a:xfrm>
                <a:off x="2128517" y="3020415"/>
                <a:ext cx="454045" cy="2726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Tribolium castaneum (Herbst, 1797) - Overview">
                <a:extLst>
                  <a:ext uri="{FF2B5EF4-FFF2-40B4-BE49-F238E27FC236}">
                    <a16:creationId xmlns:a16="http://schemas.microsoft.com/office/drawing/2014/main" id="{CF3D91A2-DF2A-0B45-AE9E-E156F941C0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68" t="10071" r="11561" b="23830"/>
              <a:stretch/>
            </p:blipFill>
            <p:spPr bwMode="auto">
              <a:xfrm rot="13865668">
                <a:off x="2148629" y="3335929"/>
                <a:ext cx="454045" cy="2726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Tribolium castaneum (Herbst, 1797) - Overview">
                <a:extLst>
                  <a:ext uri="{FF2B5EF4-FFF2-40B4-BE49-F238E27FC236}">
                    <a16:creationId xmlns:a16="http://schemas.microsoft.com/office/drawing/2014/main" id="{62654224-018B-2C4E-89D2-6FB1B33EC1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68" t="10071" r="11561" b="23830"/>
              <a:stretch/>
            </p:blipFill>
            <p:spPr bwMode="auto">
              <a:xfrm rot="18677600">
                <a:off x="1379245" y="4241212"/>
                <a:ext cx="454045" cy="2726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Tribolium castaneum (Herbst, 1797) - Overview">
                <a:extLst>
                  <a:ext uri="{FF2B5EF4-FFF2-40B4-BE49-F238E27FC236}">
                    <a16:creationId xmlns:a16="http://schemas.microsoft.com/office/drawing/2014/main" id="{5989BF7D-866A-E24F-93D6-3554F01756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68" t="10071" r="11561" b="23830"/>
              <a:stretch/>
            </p:blipFill>
            <p:spPr bwMode="auto">
              <a:xfrm rot="1818166">
                <a:off x="2602674" y="4102484"/>
                <a:ext cx="454045" cy="2726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4" descr="Tribolium castaneum (Herbst, 1797) - Overview">
                <a:extLst>
                  <a:ext uri="{FF2B5EF4-FFF2-40B4-BE49-F238E27FC236}">
                    <a16:creationId xmlns:a16="http://schemas.microsoft.com/office/drawing/2014/main" id="{9A2ECD0E-72BF-3446-93AA-2F58357CAF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568" t="10071" r="11561" b="23830"/>
              <a:stretch/>
            </p:blipFill>
            <p:spPr bwMode="auto">
              <a:xfrm rot="8223349">
                <a:off x="1638311" y="3375387"/>
                <a:ext cx="454045" cy="27266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C1C26E6-6DDD-2449-912C-45B9202AAAED}"/>
                </a:ext>
              </a:extLst>
            </p:cNvPr>
            <p:cNvSpPr txBox="1"/>
            <p:nvPr/>
          </p:nvSpPr>
          <p:spPr>
            <a:xfrm>
              <a:off x="815546" y="5250767"/>
              <a:ext cx="34414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Are these beetles randomly distributed, aggregating or avoiding each other?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576206E-1CB4-5B47-BEA4-8C6913B942C4}"/>
              </a:ext>
            </a:extLst>
          </p:cNvPr>
          <p:cNvGrpSpPr/>
          <p:nvPr/>
        </p:nvGrpSpPr>
        <p:grpSpPr>
          <a:xfrm>
            <a:off x="5880159" y="1782265"/>
            <a:ext cx="5479537" cy="4354856"/>
            <a:chOff x="5880159" y="1782265"/>
            <a:chExt cx="5479537" cy="435485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74F21AD-A905-5A47-B6F0-17388938F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80159" y="1782265"/>
              <a:ext cx="5479537" cy="2766197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15E878-BE10-3C4F-A8D0-20C6CF969215}"/>
                </a:ext>
              </a:extLst>
            </p:cNvPr>
            <p:cNvSpPr txBox="1"/>
            <p:nvPr/>
          </p:nvSpPr>
          <p:spPr>
            <a:xfrm>
              <a:off x="5880159" y="5213791"/>
              <a:ext cx="344144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Does chromosome 2 have more “red” genes than I would expect by chance?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29E433D-2B72-7248-9DB1-AE274E5D4EDA}"/>
                </a:ext>
              </a:extLst>
            </p:cNvPr>
            <p:cNvCxnSpPr/>
            <p:nvPr/>
          </p:nvCxnSpPr>
          <p:spPr>
            <a:xfrm flipH="1" flipV="1">
              <a:off x="7105135" y="4460789"/>
              <a:ext cx="654908" cy="78997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812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6FF86B-E7E9-C04C-AC5B-C91D49FE83F9}"/>
              </a:ext>
            </a:extLst>
          </p:cNvPr>
          <p:cNvSpPr txBox="1"/>
          <p:nvPr/>
        </p:nvSpPr>
        <p:spPr>
          <a:xfrm>
            <a:off x="223736" y="321012"/>
            <a:ext cx="94163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will eventually be faced with questions where you can’t find a clear statistical test that will be appropriate to your data.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600868-0ADC-A34C-BBD5-4DCCE2906030}"/>
              </a:ext>
            </a:extLst>
          </p:cNvPr>
          <p:cNvSpPr txBox="1"/>
          <p:nvPr/>
        </p:nvSpPr>
        <p:spPr>
          <a:xfrm>
            <a:off x="333632" y="2360140"/>
            <a:ext cx="10441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last week although we didn’t discuss it in depth we mentioned that this is the approach to see if an f-statistic with an ANOVA was significant. We know we can’t really depend on the ANOVA when we are using data from multiple species so we simulate data and calculate a statistic many times and compare our empirically derived f-statistic to this simulated one to assess significance.</a:t>
            </a:r>
          </a:p>
        </p:txBody>
      </p:sp>
    </p:spTree>
    <p:extLst>
      <p:ext uri="{BB962C8B-B14F-4D97-AF65-F5344CB8AC3E}">
        <p14:creationId xmlns:p14="http://schemas.microsoft.com/office/powerpoint/2010/main" val="1513159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6FF86B-E7E9-C04C-AC5B-C91D49FE83F9}"/>
              </a:ext>
            </a:extLst>
          </p:cNvPr>
          <p:cNvSpPr txBox="1"/>
          <p:nvPr/>
        </p:nvSpPr>
        <p:spPr>
          <a:xfrm>
            <a:off x="223736" y="321012"/>
            <a:ext cx="9416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Monte Carlo methods offer an approach to answer difficult often complex questions.</a:t>
            </a:r>
          </a:p>
          <a:p>
            <a:endParaRPr lang="en-US" sz="2400" dirty="0"/>
          </a:p>
          <a:p>
            <a:r>
              <a:rPr lang="en-US" sz="2400" dirty="0"/>
              <a:t>Lets look at an example with retrogenes.</a:t>
            </a:r>
          </a:p>
        </p:txBody>
      </p:sp>
    </p:spTree>
    <p:extLst>
      <p:ext uri="{BB962C8B-B14F-4D97-AF65-F5344CB8AC3E}">
        <p14:creationId xmlns:p14="http://schemas.microsoft.com/office/powerpoint/2010/main" val="4226358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6FF86B-E7E9-C04C-AC5B-C91D49FE83F9}"/>
              </a:ext>
            </a:extLst>
          </p:cNvPr>
          <p:cNvSpPr txBox="1"/>
          <p:nvPr/>
        </p:nvSpPr>
        <p:spPr>
          <a:xfrm>
            <a:off x="223736" y="321012"/>
            <a:ext cx="9416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Lets look at an example with retrogenes.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C1CAA5-2826-2F47-9AE2-3C133401E5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941" b="48525"/>
          <a:stretch/>
        </p:blipFill>
        <p:spPr>
          <a:xfrm>
            <a:off x="851545" y="1198694"/>
            <a:ext cx="3771387" cy="28176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D72D88-A7BA-3E47-A659-2DE5891F4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840" b="56050"/>
          <a:stretch/>
        </p:blipFill>
        <p:spPr>
          <a:xfrm>
            <a:off x="4951015" y="1023288"/>
            <a:ext cx="4807121" cy="2405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3BB034-3775-8A49-BC2B-61F1660FB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659" t="44928"/>
          <a:stretch/>
        </p:blipFill>
        <p:spPr>
          <a:xfrm>
            <a:off x="4622932" y="3522546"/>
            <a:ext cx="4737098" cy="301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19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6FF86B-E7E9-C04C-AC5B-C91D49FE83F9}"/>
              </a:ext>
            </a:extLst>
          </p:cNvPr>
          <p:cNvSpPr txBox="1"/>
          <p:nvPr/>
        </p:nvSpPr>
        <p:spPr>
          <a:xfrm>
            <a:off x="347304" y="654644"/>
            <a:ext cx="94163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some genes have variation that is beneficial to one sex but harmful to the other fitness could be increased in two ways.</a:t>
            </a:r>
          </a:p>
          <a:p>
            <a:endParaRPr lang="en-US" sz="2400" dirty="0"/>
          </a:p>
          <a:p>
            <a:pPr marL="457200" indent="-457200">
              <a:buAutoNum type="arabicParenR"/>
            </a:pPr>
            <a:r>
              <a:rPr lang="en-US" sz="2400" dirty="0"/>
              <a:t>make a duplicate of a gene and express one version in males and one in females</a:t>
            </a:r>
          </a:p>
          <a:p>
            <a:pPr marL="457200" indent="-457200">
              <a:buAutoNum type="arabicParenR"/>
            </a:pPr>
            <a:r>
              <a:rPr lang="en-US" sz="2400" dirty="0"/>
              <a:t>make a duplicate of a gene and move it from an autosome to an X or Y chromosome</a:t>
            </a:r>
          </a:p>
          <a:p>
            <a:endParaRPr lang="en-US" sz="2400" dirty="0"/>
          </a:p>
          <a:p>
            <a:r>
              <a:rPr lang="en-US" sz="2400" dirty="0"/>
              <a:t>Additionally in many species the sex chromosomes do not get expressed during meiosis if you have a gene that can benefit males during spermatogenesis moving this type of gene from a sex chromosome to an autosome will be beneficial.</a:t>
            </a:r>
          </a:p>
        </p:txBody>
      </p:sp>
    </p:spTree>
    <p:extLst>
      <p:ext uri="{BB962C8B-B14F-4D97-AF65-F5344CB8AC3E}">
        <p14:creationId xmlns:p14="http://schemas.microsoft.com/office/powerpoint/2010/main" val="3316034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6FF86B-E7E9-C04C-AC5B-C91D49FE83F9}"/>
              </a:ext>
            </a:extLst>
          </p:cNvPr>
          <p:cNvSpPr txBox="1"/>
          <p:nvPr/>
        </p:nvSpPr>
        <p:spPr>
          <a:xfrm>
            <a:off x="347304" y="654644"/>
            <a:ext cx="9416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this we might hypothesize that we should see more retrogenes on sex chromosomes and possibly more parental genes on sex chromosomes than we would expect by chance.</a:t>
            </a:r>
          </a:p>
        </p:txBody>
      </p:sp>
    </p:spTree>
    <p:extLst>
      <p:ext uri="{BB962C8B-B14F-4D97-AF65-F5344CB8AC3E}">
        <p14:creationId xmlns:p14="http://schemas.microsoft.com/office/powerpoint/2010/main" val="213682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6FF86B-E7E9-C04C-AC5B-C91D49FE83F9}"/>
              </a:ext>
            </a:extLst>
          </p:cNvPr>
          <p:cNvSpPr txBox="1"/>
          <p:nvPr/>
        </p:nvSpPr>
        <p:spPr>
          <a:xfrm>
            <a:off x="347304" y="654644"/>
            <a:ext cx="9416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 this we might hypothesize that we should see more retrogenes on sex chromosomes and possibly more parental genes on sex chromosomes </a:t>
            </a:r>
            <a:r>
              <a:rPr lang="en-US" sz="2400" dirty="0">
                <a:highlight>
                  <a:srgbClr val="FFFF00"/>
                </a:highlight>
              </a:rPr>
              <a:t>than we would expect by chance</a:t>
            </a:r>
            <a:r>
              <a:rPr lang="en-US" sz="24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1E500F-2467-2D43-81AD-4531E670E4BE}"/>
              </a:ext>
            </a:extLst>
          </p:cNvPr>
          <p:cNvSpPr txBox="1"/>
          <p:nvPr/>
        </p:nvSpPr>
        <p:spPr>
          <a:xfrm>
            <a:off x="347304" y="2681416"/>
            <a:ext cx="4128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1) Size of the chromosome</a:t>
            </a:r>
          </a:p>
          <a:p>
            <a:r>
              <a:rPr lang="en-US" dirty="0"/>
              <a:t>2) Number of genes on each chromosome</a:t>
            </a:r>
          </a:p>
        </p:txBody>
      </p:sp>
    </p:spTree>
    <p:extLst>
      <p:ext uri="{BB962C8B-B14F-4D97-AF65-F5344CB8AC3E}">
        <p14:creationId xmlns:p14="http://schemas.microsoft.com/office/powerpoint/2010/main" val="1194757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D282B81-051E-2445-8CB5-5DD4B88D1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194931"/>
              </p:ext>
            </p:extLst>
          </p:nvPr>
        </p:nvGraphicFramePr>
        <p:xfrm>
          <a:off x="234779" y="2109791"/>
          <a:ext cx="11541221" cy="1876425"/>
        </p:xfrm>
        <a:graphic>
          <a:graphicData uri="http://schemas.openxmlformats.org/drawingml/2006/table">
            <a:tbl>
              <a:tblPr/>
              <a:tblGrid>
                <a:gridCol w="1952367">
                  <a:extLst>
                    <a:ext uri="{9D8B030D-6E8A-4147-A177-3AD203B41FA5}">
                      <a16:colId xmlns:a16="http://schemas.microsoft.com/office/drawing/2014/main" val="3549642009"/>
                    </a:ext>
                  </a:extLst>
                </a:gridCol>
                <a:gridCol w="871714">
                  <a:extLst>
                    <a:ext uri="{9D8B030D-6E8A-4147-A177-3AD203B41FA5}">
                      <a16:colId xmlns:a16="http://schemas.microsoft.com/office/drawing/2014/main" val="2883282942"/>
                    </a:ext>
                  </a:extLst>
                </a:gridCol>
                <a:gridCol w="871714">
                  <a:extLst>
                    <a:ext uri="{9D8B030D-6E8A-4147-A177-3AD203B41FA5}">
                      <a16:colId xmlns:a16="http://schemas.microsoft.com/office/drawing/2014/main" val="3020147070"/>
                    </a:ext>
                  </a:extLst>
                </a:gridCol>
                <a:gridCol w="871714">
                  <a:extLst>
                    <a:ext uri="{9D8B030D-6E8A-4147-A177-3AD203B41FA5}">
                      <a16:colId xmlns:a16="http://schemas.microsoft.com/office/drawing/2014/main" val="394097458"/>
                    </a:ext>
                  </a:extLst>
                </a:gridCol>
                <a:gridCol w="871714">
                  <a:extLst>
                    <a:ext uri="{9D8B030D-6E8A-4147-A177-3AD203B41FA5}">
                      <a16:colId xmlns:a16="http://schemas.microsoft.com/office/drawing/2014/main" val="2612698288"/>
                    </a:ext>
                  </a:extLst>
                </a:gridCol>
                <a:gridCol w="871714">
                  <a:extLst>
                    <a:ext uri="{9D8B030D-6E8A-4147-A177-3AD203B41FA5}">
                      <a16:colId xmlns:a16="http://schemas.microsoft.com/office/drawing/2014/main" val="717436527"/>
                    </a:ext>
                  </a:extLst>
                </a:gridCol>
                <a:gridCol w="871714">
                  <a:extLst>
                    <a:ext uri="{9D8B030D-6E8A-4147-A177-3AD203B41FA5}">
                      <a16:colId xmlns:a16="http://schemas.microsoft.com/office/drawing/2014/main" val="2298672196"/>
                    </a:ext>
                  </a:extLst>
                </a:gridCol>
                <a:gridCol w="871714">
                  <a:extLst>
                    <a:ext uri="{9D8B030D-6E8A-4147-A177-3AD203B41FA5}">
                      <a16:colId xmlns:a16="http://schemas.microsoft.com/office/drawing/2014/main" val="1764645949"/>
                    </a:ext>
                  </a:extLst>
                </a:gridCol>
                <a:gridCol w="871714">
                  <a:extLst>
                    <a:ext uri="{9D8B030D-6E8A-4147-A177-3AD203B41FA5}">
                      <a16:colId xmlns:a16="http://schemas.microsoft.com/office/drawing/2014/main" val="967495918"/>
                    </a:ext>
                  </a:extLst>
                </a:gridCol>
                <a:gridCol w="871714">
                  <a:extLst>
                    <a:ext uri="{9D8B030D-6E8A-4147-A177-3AD203B41FA5}">
                      <a16:colId xmlns:a16="http://schemas.microsoft.com/office/drawing/2014/main" val="28101458"/>
                    </a:ext>
                  </a:extLst>
                </a:gridCol>
                <a:gridCol w="871714">
                  <a:extLst>
                    <a:ext uri="{9D8B030D-6E8A-4147-A177-3AD203B41FA5}">
                      <a16:colId xmlns:a16="http://schemas.microsoft.com/office/drawing/2014/main" val="1179718578"/>
                    </a:ext>
                  </a:extLst>
                </a:gridCol>
                <a:gridCol w="871714">
                  <a:extLst>
                    <a:ext uri="{9D8B030D-6E8A-4147-A177-3AD203B41FA5}">
                      <a16:colId xmlns:a16="http://schemas.microsoft.com/office/drawing/2014/main" val="53929605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lg1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lg2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lgX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lg4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lg5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lg6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lg7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lg8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lg9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lg10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955431"/>
                  </a:ext>
                </a:extLst>
              </a:tr>
              <a:tr h="183983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GeneNumber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57993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PhysicalSize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8477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Parents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5757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Daughters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30111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8C360C0-7EB3-9045-85F2-04B93BEBD207}"/>
              </a:ext>
            </a:extLst>
          </p:cNvPr>
          <p:cNvSpPr txBox="1"/>
          <p:nvPr/>
        </p:nvSpPr>
        <p:spPr>
          <a:xfrm>
            <a:off x="398626" y="432486"/>
            <a:ext cx="10549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identified retrogenes in a Tribolium beetle that has a recent fusion of chromosome 2 (lg2) to the sex chromosome. This means that the X in this species now include everything that is in lg2 as well as </a:t>
            </a:r>
            <a:r>
              <a:rPr lang="en-US" dirty="0" err="1"/>
              <a:t>lgX</a:t>
            </a:r>
            <a:r>
              <a:rPr lang="en-US" dirty="0"/>
              <a:t>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56B4A4-2826-2D40-9B82-ADEF1FF3E518}"/>
              </a:ext>
            </a:extLst>
          </p:cNvPr>
          <p:cNvSpPr/>
          <p:nvPr/>
        </p:nvSpPr>
        <p:spPr>
          <a:xfrm>
            <a:off x="398626" y="48852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 we have more parent and daughter retrogenes than expected by chance?</a:t>
            </a:r>
          </a:p>
        </p:txBody>
      </p:sp>
    </p:spTree>
    <p:extLst>
      <p:ext uri="{BB962C8B-B14F-4D97-AF65-F5344CB8AC3E}">
        <p14:creationId xmlns:p14="http://schemas.microsoft.com/office/powerpoint/2010/main" val="247363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561</Words>
  <Application>Microsoft Macintosh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Monte Carlo methods Named after the resort in Monaco well known for its casinos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methods Named after the resort in Monaco well known for its casinos</dc:title>
  <dc:creator>Heath Blackmon</dc:creator>
  <cp:lastModifiedBy>Heath Blackmon</cp:lastModifiedBy>
  <cp:revision>7</cp:revision>
  <dcterms:created xsi:type="dcterms:W3CDTF">2021-04-15T17:29:12Z</dcterms:created>
  <dcterms:modified xsi:type="dcterms:W3CDTF">2021-04-15T18:42:41Z</dcterms:modified>
</cp:coreProperties>
</file>