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8" r:id="rId3"/>
    <p:sldId id="280" r:id="rId4"/>
    <p:sldId id="259" r:id="rId5"/>
    <p:sldId id="260" r:id="rId6"/>
    <p:sldId id="302" r:id="rId7"/>
    <p:sldId id="257" r:id="rId8"/>
    <p:sldId id="261" r:id="rId9"/>
    <p:sldId id="262" r:id="rId10"/>
    <p:sldId id="281" r:id="rId11"/>
    <p:sldId id="264" r:id="rId12"/>
    <p:sldId id="282" r:id="rId13"/>
    <p:sldId id="265" r:id="rId14"/>
    <p:sldId id="266" r:id="rId15"/>
    <p:sldId id="267" r:id="rId16"/>
    <p:sldId id="283" r:id="rId17"/>
    <p:sldId id="268" r:id="rId18"/>
    <p:sldId id="278" r:id="rId19"/>
    <p:sldId id="285" r:id="rId20"/>
    <p:sldId id="286" r:id="rId21"/>
    <p:sldId id="287" r:id="rId22"/>
    <p:sldId id="299" r:id="rId23"/>
    <p:sldId id="288" r:id="rId24"/>
    <p:sldId id="304" r:id="rId25"/>
    <p:sldId id="305" r:id="rId26"/>
    <p:sldId id="290" r:id="rId27"/>
    <p:sldId id="291" r:id="rId28"/>
    <p:sldId id="30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147"/>
    <p:restoredTop sz="94541"/>
  </p:normalViewPr>
  <p:slideViewPr>
    <p:cSldViewPr snapToGrid="0" snapToObjects="1">
      <p:cViewPr varScale="1">
        <p:scale>
          <a:sx n="107" d="100"/>
          <a:sy n="107" d="100"/>
        </p:scale>
        <p:origin x="192"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9B4D1-0A28-FA4A-9134-5F79B138F3AC}" type="datetimeFigureOut">
              <a:rPr lang="en-US" smtClean="0"/>
              <a:t>8/3/22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4A19F-9A5E-D240-8FF1-934ECF97C3D1}" type="slidenum">
              <a:rPr lang="en-US" smtClean="0"/>
              <a:t>‹#›</a:t>
            </a:fld>
            <a:endParaRPr lang="en-US"/>
          </a:p>
        </p:txBody>
      </p:sp>
    </p:spTree>
    <p:extLst>
      <p:ext uri="{BB962C8B-B14F-4D97-AF65-F5344CB8AC3E}">
        <p14:creationId xmlns:p14="http://schemas.microsoft.com/office/powerpoint/2010/main" val="1555283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8/3/22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8/3/22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8/3/22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8/3/22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8/3/22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8/3/22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8/3/22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8/3/22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8/3/22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8/3/22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8/3/22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8/3/22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dirty="0"/>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92885" y="1122363"/>
            <a:ext cx="10499463" cy="4277976"/>
          </a:xfrm>
        </p:spPr>
        <p:txBody>
          <a:bodyPr>
            <a:normAutofit/>
          </a:bodyPr>
          <a:lstStyle/>
          <a:p>
            <a:pPr algn="l"/>
            <a:r>
              <a:rPr lang="en-US" dirty="0"/>
              <a:t>Sampling and Summary Statistics</a:t>
            </a:r>
            <a:br>
              <a:rPr lang="en-US" dirty="0"/>
            </a:br>
            <a:r>
              <a:rPr lang="en-US" sz="4000" dirty="0"/>
              <a:t>Biology 683</a:t>
            </a:r>
            <a:br>
              <a:rPr lang="en-US" sz="4000" dirty="0"/>
            </a:br>
            <a:br>
              <a:rPr lang="en-US" sz="4000" dirty="0"/>
            </a:br>
            <a:r>
              <a:rPr lang="en-US" sz="4000" dirty="0"/>
              <a:t>Lecture 2</a:t>
            </a:r>
            <a:br>
              <a:rPr lang="en-US" sz="4000" dirty="0"/>
            </a:br>
            <a:br>
              <a:rPr lang="en-US" sz="4000" dirty="0"/>
            </a:br>
            <a:br>
              <a:rPr lang="en-US" sz="4000" dirty="0"/>
            </a:br>
            <a:r>
              <a:rPr lang="en-US" sz="2800" dirty="0"/>
              <a:t>Heath Blackmon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3908" y="3137305"/>
            <a:ext cx="7222873" cy="2911180"/>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Random Sampling</a:t>
            </a:r>
          </a:p>
        </p:txBody>
      </p:sp>
      <p:sp>
        <p:nvSpPr>
          <p:cNvPr id="3" name="Rectangle 2"/>
          <p:cNvSpPr/>
          <p:nvPr/>
        </p:nvSpPr>
        <p:spPr>
          <a:xfrm>
            <a:off x="329852" y="1137108"/>
            <a:ext cx="11482192" cy="3046988"/>
          </a:xfrm>
          <a:prstGeom prst="rect">
            <a:avLst/>
          </a:prstGeom>
        </p:spPr>
        <p:txBody>
          <a:bodyPr wrap="square">
            <a:spAutoFit/>
          </a:bodyPr>
          <a:lstStyle/>
          <a:p>
            <a:pPr marL="514350" indent="-514350" fontAlgn="base">
              <a:buFont typeface="+mj-lt"/>
              <a:buAutoNum type="arabicPeriod"/>
            </a:pPr>
            <a:r>
              <a:rPr lang="en-US" sz="3200" dirty="0">
                <a:latin typeface="inherit" charset="0"/>
              </a:rPr>
              <a:t>Every unit in a population should have an equal chance of being sampled.</a:t>
            </a:r>
          </a:p>
          <a:p>
            <a:pPr marL="514350" indent="-514350" fontAlgn="base">
              <a:buFont typeface="+mj-lt"/>
              <a:buAutoNum type="arabicPeriod"/>
            </a:pPr>
            <a:endParaRPr lang="en-US" sz="3200" dirty="0">
              <a:latin typeface="inherit" charset="0"/>
            </a:endParaRPr>
          </a:p>
          <a:p>
            <a:pPr marL="514350" indent="-514350" fontAlgn="base">
              <a:buFont typeface="+mj-lt"/>
              <a:buAutoNum type="arabicPeriod"/>
            </a:pPr>
            <a:r>
              <a:rPr lang="en-US" sz="3200" dirty="0">
                <a:latin typeface="inherit" charset="0"/>
              </a:rPr>
              <a:t>The selection of units must be independent.</a:t>
            </a:r>
          </a:p>
          <a:p>
            <a:pPr marL="514350" indent="-514350" fontAlgn="base">
              <a:buFont typeface="+mj-lt"/>
              <a:buAutoNum type="arabicPeriod"/>
            </a:pPr>
            <a:endParaRPr lang="en-US" sz="3200" dirty="0">
              <a:effectLst/>
              <a:latin typeface="inherit" charset="0"/>
            </a:endParaRPr>
          </a:p>
          <a:p>
            <a:pPr marL="514350" indent="-514350" fontAlgn="base">
              <a:buFont typeface="+mj-lt"/>
              <a:buAutoNum type="arabicPeriod"/>
            </a:pPr>
            <a:r>
              <a:rPr lang="en-US" sz="3200" dirty="0">
                <a:latin typeface="inherit" charset="0"/>
              </a:rPr>
              <a:t>Lots of ways of being non-random</a:t>
            </a:r>
            <a:r>
              <a:rPr lang="mr-IN" sz="3200" dirty="0">
                <a:latin typeface="inherit" charset="0"/>
              </a:rPr>
              <a:t>…</a:t>
            </a:r>
            <a:endParaRPr lang="en-US" sz="3200" dirty="0">
              <a:effectLst/>
              <a:latin typeface="inherit" charset="0"/>
            </a:endParaRPr>
          </a:p>
        </p:txBody>
      </p:sp>
    </p:spTree>
    <p:extLst>
      <p:ext uri="{BB962C8B-B14F-4D97-AF65-F5344CB8AC3E}">
        <p14:creationId xmlns:p14="http://schemas.microsoft.com/office/powerpoint/2010/main" val="777481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Data</a:t>
            </a:r>
          </a:p>
        </p:txBody>
      </p:sp>
      <p:sp>
        <p:nvSpPr>
          <p:cNvPr id="4" name="Rectangle 3"/>
          <p:cNvSpPr/>
          <p:nvPr/>
        </p:nvSpPr>
        <p:spPr>
          <a:xfrm>
            <a:off x="195431" y="1073547"/>
            <a:ext cx="11801138" cy="4524315"/>
          </a:xfrm>
          <a:prstGeom prst="rect">
            <a:avLst/>
          </a:prstGeom>
        </p:spPr>
        <p:txBody>
          <a:bodyPr wrap="square">
            <a:spAutoFit/>
          </a:bodyPr>
          <a:lstStyle/>
          <a:p>
            <a:pPr fontAlgn="base"/>
            <a:endParaRPr lang="en-US" sz="3200" dirty="0"/>
          </a:p>
          <a:p>
            <a:pPr fontAlgn="base"/>
            <a:r>
              <a:rPr lang="en-US" sz="3200" b="1" dirty="0"/>
              <a:t>Variables</a:t>
            </a:r>
            <a:r>
              <a:rPr lang="en-US" sz="3200" dirty="0"/>
              <a:t>  </a:t>
            </a:r>
          </a:p>
          <a:p>
            <a:pPr fontAlgn="base"/>
            <a:r>
              <a:rPr lang="en-US" sz="3200" dirty="0"/>
              <a:t>The characteristics that differ among individuals </a:t>
            </a:r>
          </a:p>
          <a:p>
            <a:pPr fontAlgn="base"/>
            <a:br>
              <a:rPr lang="en-US" sz="3200" b="1" dirty="0"/>
            </a:br>
            <a:r>
              <a:rPr lang="en-US" sz="3200" b="1" dirty="0"/>
              <a:t>Data</a:t>
            </a:r>
            <a:r>
              <a:rPr lang="en-US" sz="3200" dirty="0"/>
              <a:t>  </a:t>
            </a:r>
          </a:p>
          <a:p>
            <a:pPr fontAlgn="base"/>
            <a:r>
              <a:rPr lang="en-US" sz="3200" dirty="0"/>
              <a:t>The measurements of variables taken for a sample of individuals </a:t>
            </a:r>
          </a:p>
          <a:p>
            <a:pPr fontAlgn="base"/>
            <a:endParaRPr lang="en-US" sz="3200" b="1" dirty="0"/>
          </a:p>
          <a:p>
            <a:pPr fontAlgn="base"/>
            <a:r>
              <a:rPr lang="en-US" sz="3200" b="1" dirty="0"/>
              <a:t>Categorical Variables</a:t>
            </a:r>
            <a:r>
              <a:rPr lang="en-US" sz="3200" dirty="0"/>
              <a:t>  </a:t>
            </a:r>
          </a:p>
          <a:p>
            <a:pPr fontAlgn="base"/>
            <a:r>
              <a:rPr lang="en-US" sz="3200" dirty="0"/>
              <a:t>Individuals are in qualitative categories </a:t>
            </a:r>
          </a:p>
        </p:txBody>
      </p:sp>
    </p:spTree>
    <p:extLst>
      <p:ext uri="{BB962C8B-B14F-4D97-AF65-F5344CB8AC3E}">
        <p14:creationId xmlns:p14="http://schemas.microsoft.com/office/powerpoint/2010/main" val="30077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Data</a:t>
            </a:r>
          </a:p>
        </p:txBody>
      </p:sp>
      <p:sp>
        <p:nvSpPr>
          <p:cNvPr id="4" name="Rectangle 3"/>
          <p:cNvSpPr/>
          <p:nvPr/>
        </p:nvSpPr>
        <p:spPr>
          <a:xfrm>
            <a:off x="195431" y="1073547"/>
            <a:ext cx="11801138" cy="5016758"/>
          </a:xfrm>
          <a:prstGeom prst="rect">
            <a:avLst/>
          </a:prstGeom>
        </p:spPr>
        <p:txBody>
          <a:bodyPr wrap="square">
            <a:spAutoFit/>
          </a:bodyPr>
          <a:lstStyle/>
          <a:p>
            <a:pPr fontAlgn="base"/>
            <a:endParaRPr lang="en-US" sz="3200" dirty="0"/>
          </a:p>
          <a:p>
            <a:pPr fontAlgn="base"/>
            <a:r>
              <a:rPr lang="en-US" sz="3200" b="1" dirty="0"/>
              <a:t>Numerical Variables</a:t>
            </a:r>
            <a:r>
              <a:rPr lang="en-US" sz="3200" dirty="0"/>
              <a:t> </a:t>
            </a:r>
          </a:p>
          <a:p>
            <a:pPr fontAlgn="base"/>
            <a:r>
              <a:rPr lang="en-US" sz="3200" dirty="0"/>
              <a:t>Individuals vary on a quantitative scale  </a:t>
            </a:r>
          </a:p>
          <a:p>
            <a:pPr fontAlgn="base"/>
            <a:endParaRPr lang="en-US" sz="3200" dirty="0"/>
          </a:p>
          <a:p>
            <a:pPr fontAlgn="base"/>
            <a:r>
              <a:rPr lang="en-US" sz="3200" b="1" dirty="0"/>
              <a:t>Ordinal</a:t>
            </a:r>
            <a:r>
              <a:rPr lang="en-US" sz="3200" dirty="0"/>
              <a:t> </a:t>
            </a:r>
          </a:p>
          <a:p>
            <a:pPr fontAlgn="base"/>
            <a:r>
              <a:rPr lang="en-US" sz="3200" dirty="0"/>
              <a:t>The categories can be ordered </a:t>
            </a:r>
          </a:p>
          <a:p>
            <a:pPr fontAlgn="base"/>
            <a:endParaRPr lang="en-US" sz="3200" dirty="0"/>
          </a:p>
          <a:p>
            <a:pPr fontAlgn="base"/>
            <a:r>
              <a:rPr lang="en-US" sz="3200" b="1" dirty="0"/>
              <a:t>Nominal</a:t>
            </a:r>
            <a:r>
              <a:rPr lang="en-US" sz="3200" dirty="0"/>
              <a:t> </a:t>
            </a:r>
          </a:p>
          <a:p>
            <a:pPr fontAlgn="base"/>
            <a:r>
              <a:rPr lang="en-US" sz="3200" dirty="0"/>
              <a:t>The categories have no inherent order</a:t>
            </a:r>
          </a:p>
          <a:p>
            <a:pPr fontAlgn="base"/>
            <a:r>
              <a:rPr lang="en-US" sz="3200" dirty="0"/>
              <a:t> </a:t>
            </a:r>
          </a:p>
        </p:txBody>
      </p:sp>
    </p:spTree>
    <p:extLst>
      <p:ext uri="{BB962C8B-B14F-4D97-AF65-F5344CB8AC3E}">
        <p14:creationId xmlns:p14="http://schemas.microsoft.com/office/powerpoint/2010/main" val="1297910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Continuous vs Discrete</a:t>
            </a:r>
          </a:p>
        </p:txBody>
      </p:sp>
      <p:sp>
        <p:nvSpPr>
          <p:cNvPr id="4" name="Rectangle 3"/>
          <p:cNvSpPr/>
          <p:nvPr/>
        </p:nvSpPr>
        <p:spPr>
          <a:xfrm>
            <a:off x="250521" y="1159402"/>
            <a:ext cx="5296334" cy="3539430"/>
          </a:xfrm>
          <a:prstGeom prst="rect">
            <a:avLst/>
          </a:prstGeom>
        </p:spPr>
        <p:txBody>
          <a:bodyPr wrap="square">
            <a:spAutoFit/>
          </a:bodyPr>
          <a:lstStyle/>
          <a:p>
            <a:pPr fontAlgn="base"/>
            <a:r>
              <a:rPr lang="en-US" sz="3200" b="1" dirty="0"/>
              <a:t>Continuous variables</a:t>
            </a:r>
            <a:endParaRPr lang="en-US" sz="3200" dirty="0"/>
          </a:p>
          <a:p>
            <a:pPr fontAlgn="base"/>
            <a:r>
              <a:rPr lang="en-US" sz="3200" dirty="0"/>
              <a:t>a variable that has an infinite number of possible values</a:t>
            </a:r>
          </a:p>
          <a:p>
            <a:pPr fontAlgn="base"/>
            <a:endParaRPr lang="en-US" sz="3200" b="1" dirty="0"/>
          </a:p>
          <a:p>
            <a:pPr fontAlgn="base"/>
            <a:r>
              <a:rPr lang="en-US" sz="3200" b="1" dirty="0"/>
              <a:t>Discrete variables</a:t>
            </a:r>
            <a:endParaRPr lang="en-US" sz="3200" dirty="0"/>
          </a:p>
          <a:p>
            <a:pPr fontAlgn="base"/>
            <a:r>
              <a:rPr lang="en-US" sz="3200" dirty="0"/>
              <a:t>a variable that has a finite number of possible values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3973" y="1159402"/>
            <a:ext cx="1297725" cy="297395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159402"/>
            <a:ext cx="2963474" cy="283875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521" y="4831467"/>
            <a:ext cx="5148197" cy="1849487"/>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b="27549"/>
          <a:stretch/>
        </p:blipFill>
        <p:spPr>
          <a:xfrm>
            <a:off x="6096000" y="4560640"/>
            <a:ext cx="3814873" cy="2120314"/>
          </a:xfrm>
          <a:prstGeom prst="rect">
            <a:avLst/>
          </a:prstGeom>
        </p:spPr>
      </p:pic>
    </p:spTree>
    <p:extLst>
      <p:ext uri="{BB962C8B-B14F-4D97-AF65-F5344CB8AC3E}">
        <p14:creationId xmlns:p14="http://schemas.microsoft.com/office/powerpoint/2010/main" val="433063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Explanatory and Response Variables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66" y="1240380"/>
            <a:ext cx="10369983" cy="5323258"/>
          </a:xfrm>
          <a:prstGeom prst="rect">
            <a:avLst/>
          </a:prstGeom>
        </p:spPr>
      </p:pic>
    </p:spTree>
    <p:extLst>
      <p:ext uri="{BB962C8B-B14F-4D97-AF65-F5344CB8AC3E}">
        <p14:creationId xmlns:p14="http://schemas.microsoft.com/office/powerpoint/2010/main" val="1965115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Experimental vs observational studies</a:t>
            </a:r>
          </a:p>
        </p:txBody>
      </p:sp>
      <p:sp>
        <p:nvSpPr>
          <p:cNvPr id="6" name="Rectangle 5"/>
          <p:cNvSpPr/>
          <p:nvPr/>
        </p:nvSpPr>
        <p:spPr>
          <a:xfrm>
            <a:off x="242170" y="1086291"/>
            <a:ext cx="11519770" cy="3539430"/>
          </a:xfrm>
          <a:prstGeom prst="rect">
            <a:avLst/>
          </a:prstGeom>
        </p:spPr>
        <p:txBody>
          <a:bodyPr wrap="square">
            <a:spAutoFit/>
          </a:bodyPr>
          <a:lstStyle/>
          <a:p>
            <a:pPr marL="457200" indent="-457200" fontAlgn="base">
              <a:buFont typeface="Arial" charset="0"/>
              <a:buChar char="•"/>
            </a:pPr>
            <a:r>
              <a:rPr lang="en-US" sz="3200" dirty="0"/>
              <a:t>Does caloric restriction increase lifespan in mice? </a:t>
            </a:r>
          </a:p>
          <a:p>
            <a:pPr marL="457200" indent="-457200" fontAlgn="base">
              <a:buFont typeface="Arial" charset="0"/>
              <a:buChar char="•"/>
            </a:pPr>
            <a:r>
              <a:rPr lang="en-US" sz="3200" dirty="0"/>
              <a:t>Is global warming caused by human activities? </a:t>
            </a:r>
          </a:p>
          <a:p>
            <a:pPr marL="457200" indent="-457200" fontAlgn="base">
              <a:buFont typeface="Arial" charset="0"/>
              <a:buChar char="•"/>
            </a:pPr>
            <a:r>
              <a:rPr lang="en-US" sz="3200" dirty="0"/>
              <a:t>Does smoking cause lung cancer in humans? </a:t>
            </a:r>
          </a:p>
          <a:p>
            <a:pPr marL="457200" indent="-457200" fontAlgn="base">
              <a:buFont typeface="Arial" charset="0"/>
              <a:buChar char="•"/>
            </a:pPr>
            <a:r>
              <a:rPr lang="en-US" sz="3200" dirty="0"/>
              <a:t>Does parasite infection reduce mating success of beetles? </a:t>
            </a:r>
          </a:p>
          <a:p>
            <a:pPr marL="457200" indent="-457200" fontAlgn="base">
              <a:buFont typeface="Arial" charset="0"/>
              <a:buChar char="•"/>
            </a:pPr>
            <a:r>
              <a:rPr lang="en-US" sz="3200" dirty="0"/>
              <a:t>Does oxytocin affect sexual attraction in humans? </a:t>
            </a:r>
          </a:p>
          <a:p>
            <a:pPr marL="457200" indent="-457200" fontAlgn="base">
              <a:buFont typeface="Arial" charset="0"/>
              <a:buChar char="•"/>
            </a:pPr>
            <a:r>
              <a:rPr lang="en-US" sz="3200" dirty="0"/>
              <a:t>Do sex chromosomes increase the rate of speciation?</a:t>
            </a:r>
          </a:p>
          <a:p>
            <a:pPr marL="457200" indent="-457200" fontAlgn="base">
              <a:buFont typeface="Arial" charset="0"/>
              <a:buChar char="•"/>
            </a:pPr>
            <a:r>
              <a:rPr lang="en-US" sz="3200" dirty="0"/>
              <a:t>Do chromosome fusions reduce fitness?</a:t>
            </a:r>
          </a:p>
        </p:txBody>
      </p:sp>
    </p:spTree>
    <p:extLst>
      <p:ext uri="{BB962C8B-B14F-4D97-AF65-F5344CB8AC3E}">
        <p14:creationId xmlns:p14="http://schemas.microsoft.com/office/powerpoint/2010/main" val="207419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Why should we summarize data?</a:t>
            </a:r>
          </a:p>
        </p:txBody>
      </p:sp>
      <p:sp>
        <p:nvSpPr>
          <p:cNvPr id="6" name="Rectangle 5"/>
          <p:cNvSpPr/>
          <p:nvPr/>
        </p:nvSpPr>
        <p:spPr>
          <a:xfrm>
            <a:off x="242170" y="1086291"/>
            <a:ext cx="11519770" cy="2862322"/>
          </a:xfrm>
          <a:prstGeom prst="rect">
            <a:avLst/>
          </a:prstGeom>
        </p:spPr>
        <p:txBody>
          <a:bodyPr wrap="square">
            <a:spAutoFit/>
          </a:bodyPr>
          <a:lstStyle/>
          <a:p>
            <a:pPr marL="457200" indent="-457200" fontAlgn="base">
              <a:buFont typeface="Arial" charset="0"/>
              <a:buChar char="•"/>
            </a:pPr>
            <a:r>
              <a:rPr lang="en-US" sz="3600" dirty="0"/>
              <a:t>Many datasets are simply too big to look at all values and form an impression? </a:t>
            </a:r>
          </a:p>
          <a:p>
            <a:pPr marL="457200" indent="-457200" fontAlgn="base">
              <a:buFont typeface="Arial" charset="0"/>
              <a:buChar char="•"/>
            </a:pPr>
            <a:endParaRPr lang="en-US" sz="3600" dirty="0"/>
          </a:p>
          <a:p>
            <a:pPr marL="457200" indent="-457200" fontAlgn="base">
              <a:buFont typeface="Arial" charset="0"/>
              <a:buChar char="•"/>
            </a:pPr>
            <a:r>
              <a:rPr lang="en-US" sz="3600" dirty="0"/>
              <a:t>Our impressions of small datasets are often misled by our tendency to look for patterns.</a:t>
            </a:r>
          </a:p>
        </p:txBody>
      </p:sp>
    </p:spTree>
    <p:extLst>
      <p:ext uri="{BB962C8B-B14F-4D97-AF65-F5344CB8AC3E}">
        <p14:creationId xmlns:p14="http://schemas.microsoft.com/office/powerpoint/2010/main" val="148020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Typical summary statistics</a:t>
            </a:r>
          </a:p>
        </p:txBody>
      </p:sp>
      <p:sp>
        <p:nvSpPr>
          <p:cNvPr id="6" name="Rectangle 5"/>
          <p:cNvSpPr/>
          <p:nvPr/>
        </p:nvSpPr>
        <p:spPr>
          <a:xfrm>
            <a:off x="242170" y="1086291"/>
            <a:ext cx="11519770" cy="4031873"/>
          </a:xfrm>
          <a:prstGeom prst="rect">
            <a:avLst/>
          </a:prstGeom>
        </p:spPr>
        <p:txBody>
          <a:bodyPr wrap="square">
            <a:spAutoFit/>
          </a:bodyPr>
          <a:lstStyle/>
          <a:p>
            <a:pPr marL="457200" indent="-457200" fontAlgn="base">
              <a:buFont typeface="Arial" charset="0"/>
              <a:buChar char="•"/>
            </a:pPr>
            <a:r>
              <a:rPr lang="en-US" sz="3200" b="1" dirty="0"/>
              <a:t>Mean:</a:t>
            </a:r>
            <a:r>
              <a:rPr lang="en-US" sz="3200" dirty="0"/>
              <a:t> Sum of the observations divided by the number of observations</a:t>
            </a:r>
          </a:p>
          <a:p>
            <a:pPr marL="457200" indent="-457200" fontAlgn="base">
              <a:buFont typeface="Arial" charset="0"/>
              <a:buChar char="•"/>
            </a:pPr>
            <a:endParaRPr lang="en-US" sz="3200" dirty="0"/>
          </a:p>
          <a:p>
            <a:pPr marL="457200" indent="-457200" fontAlgn="base">
              <a:buFont typeface="Arial" charset="0"/>
              <a:buChar char="•"/>
            </a:pPr>
            <a:r>
              <a:rPr lang="en-US" sz="3200" b="1" dirty="0"/>
              <a:t>Median:</a:t>
            </a:r>
            <a:r>
              <a:rPr lang="en-US" sz="3200" dirty="0"/>
              <a:t> The middle observation in a set of data</a:t>
            </a:r>
          </a:p>
          <a:p>
            <a:pPr marL="457200" indent="-457200" fontAlgn="base">
              <a:buFont typeface="Arial" charset="0"/>
              <a:buChar char="•"/>
            </a:pPr>
            <a:endParaRPr lang="en-US" sz="3200" dirty="0"/>
          </a:p>
          <a:p>
            <a:pPr marL="457200" indent="-457200" fontAlgn="base">
              <a:buFont typeface="Arial" charset="0"/>
              <a:buChar char="•"/>
            </a:pPr>
            <a:r>
              <a:rPr lang="en-US" sz="3200" b="1" dirty="0"/>
              <a:t>Variance:</a:t>
            </a:r>
            <a:r>
              <a:rPr lang="en-US" sz="3200" dirty="0"/>
              <a:t> The average squared deviation from the mean</a:t>
            </a:r>
          </a:p>
          <a:p>
            <a:pPr marL="457200" indent="-457200" fontAlgn="base">
              <a:buFont typeface="Arial" charset="0"/>
              <a:buChar char="•"/>
            </a:pPr>
            <a:endParaRPr lang="en-US" sz="3200" b="1" dirty="0"/>
          </a:p>
          <a:p>
            <a:pPr marL="457200" indent="-457200" fontAlgn="base">
              <a:buFont typeface="Arial" charset="0"/>
              <a:buChar char="•"/>
            </a:pPr>
            <a:r>
              <a:rPr lang="en-US" sz="3200" b="1" dirty="0"/>
              <a:t>Standard Deviation:</a:t>
            </a:r>
            <a:r>
              <a:rPr lang="en-US" sz="3200" dirty="0"/>
              <a:t> The square root of the variance </a:t>
            </a:r>
          </a:p>
        </p:txBody>
      </p:sp>
    </p:spTree>
    <p:extLst>
      <p:ext uri="{BB962C8B-B14F-4D97-AF65-F5344CB8AC3E}">
        <p14:creationId xmlns:p14="http://schemas.microsoft.com/office/powerpoint/2010/main" val="973424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Symbols for samples and populations</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5509200"/>
              </a:xfrm>
              <a:prstGeom prst="rect">
                <a:avLst/>
              </a:prstGeom>
            </p:spPr>
            <p:txBody>
              <a:bodyPr wrap="square">
                <a:spAutoFit/>
              </a:bodyPr>
              <a:lstStyle/>
              <a:p>
                <a:pPr fontAlgn="base"/>
                <a:r>
                  <a:rPr lang="en-US" sz="3200" b="1" dirty="0"/>
                  <a:t>Samples versus Populations</a:t>
                </a:r>
                <a:endParaRPr lang="en-US" sz="3200" dirty="0"/>
              </a:p>
              <a:p>
                <a:pPr fontAlgn="base"/>
                <a:r>
                  <a:rPr lang="en-US" sz="3200" dirty="0"/>
                  <a:t>The mean or standard deviation statistic you calculate from your sample is an estimate of the population parameter.</a:t>
                </a:r>
              </a:p>
              <a:p>
                <a:pPr fontAlgn="base"/>
                <a:endParaRPr lang="en-US" sz="3200" dirty="0"/>
              </a:p>
              <a:p>
                <a:pPr fontAlgn="base"/>
                <a:r>
                  <a:rPr lang="en-US" sz="3200" b="1" dirty="0"/>
                  <a:t>Parameter Symbols: </a:t>
                </a:r>
              </a:p>
              <a:p>
                <a:pPr fontAlgn="base"/>
                <a:r>
                  <a:rPr lang="en-US" sz="3200" i="1" dirty="0"/>
                  <a:t>μ</a:t>
                </a:r>
                <a:r>
                  <a:rPr lang="en-US" sz="3200" dirty="0"/>
                  <a:t> : population mean </a:t>
                </a:r>
              </a:p>
              <a:p>
                <a:pPr fontAlgn="base"/>
                <a:r>
                  <a:rPr lang="en-US" sz="3200" i="1" dirty="0"/>
                  <a:t>σ</a:t>
                </a:r>
                <a:r>
                  <a:rPr lang="en-US" sz="3200" dirty="0"/>
                  <a:t> : population standard deviation </a:t>
                </a:r>
              </a:p>
              <a:p>
                <a:pPr fontAlgn="base"/>
                <a:endParaRPr lang="en-US" sz="3200" dirty="0"/>
              </a:p>
              <a:p>
                <a:pPr fontAlgn="base"/>
                <a:r>
                  <a:rPr lang="en-US" sz="3200" b="1" dirty="0"/>
                  <a:t>Statistic Symbols: </a:t>
                </a:r>
              </a:p>
              <a:p>
                <a:pPr fontAlgn="base"/>
                <a14:m>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charset="0"/>
                          </a:rPr>
                          <m:t>𝑌</m:t>
                        </m:r>
                      </m:e>
                    </m:acc>
                  </m:oMath>
                </a14:m>
                <a:r>
                  <a:rPr lang="en-US" sz="3200" dirty="0"/>
                  <a:t> : sample mean </a:t>
                </a:r>
              </a:p>
              <a:p>
                <a:pPr fontAlgn="base"/>
                <a:r>
                  <a:rPr lang="en-US" sz="3200" i="1" dirty="0"/>
                  <a:t>s</a:t>
                </a:r>
                <a:r>
                  <a:rPr lang="en-US" sz="3200" dirty="0"/>
                  <a:t> : samples standard deviation</a:t>
                </a:r>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5509200"/>
              </a:xfrm>
              <a:prstGeom prst="rect">
                <a:avLst/>
              </a:prstGeom>
              <a:blipFill rotWithShape="0">
                <a:blip r:embed="rId2"/>
                <a:stretch>
                  <a:fillRect l="-1376" t="-1438" b="-2655"/>
                </a:stretch>
              </a:blipFill>
            </p:spPr>
            <p:txBody>
              <a:bodyPr/>
              <a:lstStyle/>
              <a:p>
                <a:r>
                  <a:rPr lang="en-US">
                    <a:noFill/>
                  </a:rPr>
                  <a:t> </a:t>
                </a:r>
              </a:p>
            </p:txBody>
          </p:sp>
        </mc:Fallback>
      </mc:AlternateContent>
    </p:spTree>
    <p:extLst>
      <p:ext uri="{BB962C8B-B14F-4D97-AF65-F5344CB8AC3E}">
        <p14:creationId xmlns:p14="http://schemas.microsoft.com/office/powerpoint/2010/main" val="168889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For a sample of a population</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4173002"/>
              </a:xfrm>
              <a:prstGeom prst="rect">
                <a:avLst/>
              </a:prstGeom>
            </p:spPr>
            <p:txBody>
              <a:bodyPr wrap="square">
                <a:spAutoFit/>
              </a:bodyPr>
              <a:lstStyle/>
              <a:p>
                <a:pPr fontAlgn="base"/>
                <a:r>
                  <a:rPr lang="en-US" sz="3200" dirty="0"/>
                  <a:t>The mean is just: </a:t>
                </a:r>
                <a14:m>
                  <m:oMath xmlns:m="http://schemas.openxmlformats.org/officeDocument/2006/math">
                    <m:acc>
                      <m:accPr>
                        <m:chr m:val="̅"/>
                        <m:ctrlPr>
                          <a:rPr lang="en-US" sz="3200" i="1" smtClean="0">
                            <a:latin typeface="Cambria Math" panose="02040503050406030204" pitchFamily="18" charset="0"/>
                          </a:rPr>
                        </m:ctrlPr>
                      </m:accPr>
                      <m:e>
                        <m:r>
                          <a:rPr lang="en-US" sz="3200" b="0" i="1" smtClean="0">
                            <a:latin typeface="Cambria Math" charset="0"/>
                          </a:rPr>
                          <m:t>𝑌</m:t>
                        </m:r>
                      </m:e>
                    </m:acc>
                    <m:r>
                      <a:rPr lang="en-US" sz="3200" b="0" i="1" smtClean="0">
                        <a:latin typeface="Cambria Math" charset="0"/>
                      </a:rPr>
                      <m:t>=</m:t>
                    </m:r>
                    <m:f>
                      <m:fPr>
                        <m:ctrlPr>
                          <a:rPr lang="mr-IN" sz="3200" b="0" i="1" smtClean="0">
                            <a:latin typeface="Cambria Math" panose="02040503050406030204" pitchFamily="18" charset="0"/>
                          </a:rPr>
                        </m:ctrlPr>
                      </m:fPr>
                      <m:num>
                        <m:nary>
                          <m:naryPr>
                            <m:chr m:val="∑"/>
                            <m:ctrlPr>
                              <a:rPr lang="is-IS" sz="3200" b="0" i="1" smtClean="0">
                                <a:latin typeface="Cambria Math" panose="02040503050406030204" pitchFamily="18" charset="0"/>
                              </a:rPr>
                            </m:ctrlPr>
                          </m:naryPr>
                          <m:sub>
                            <m:r>
                              <m:rPr>
                                <m:brk m:alnAt="23"/>
                              </m:rPr>
                              <a:rPr lang="en-US" sz="3200" b="0" i="1" smtClean="0">
                                <a:latin typeface="Cambria Math" charset="0"/>
                              </a:rPr>
                              <m:t>𝑖</m:t>
                            </m:r>
                            <m:r>
                              <a:rPr lang="en-US" sz="3200" b="0" i="1" smtClean="0">
                                <a:latin typeface="Cambria Math" charset="0"/>
                              </a:rPr>
                              <m:t>=1</m:t>
                            </m:r>
                          </m:sub>
                          <m:sup>
                            <m:r>
                              <a:rPr lang="en-US" sz="3200" b="0" i="1" smtClean="0">
                                <a:latin typeface="Cambria Math" charset="0"/>
                              </a:rPr>
                              <m:t>𝑛</m:t>
                            </m:r>
                          </m:sup>
                          <m:e>
                            <m:sSub>
                              <m:sSubPr>
                                <m:ctrlPr>
                                  <a:rPr lang="en-US" sz="3200" b="0" i="1" smtClean="0">
                                    <a:latin typeface="Cambria Math" panose="02040503050406030204" pitchFamily="18" charset="0"/>
                                  </a:rPr>
                                </m:ctrlPr>
                              </m:sSubPr>
                              <m:e>
                                <m:r>
                                  <a:rPr lang="en-US" sz="3200" b="0" i="1" smtClean="0">
                                    <a:latin typeface="Cambria Math" charset="0"/>
                                  </a:rPr>
                                  <m:t>𝑌</m:t>
                                </m:r>
                              </m:e>
                              <m:sub>
                                <m:r>
                                  <a:rPr lang="en-US" sz="3200" b="0" i="1" smtClean="0">
                                    <a:latin typeface="Cambria Math" charset="0"/>
                                  </a:rPr>
                                  <m:t>𝑖</m:t>
                                </m:r>
                              </m:sub>
                            </m:sSub>
                          </m:e>
                        </m:nary>
                      </m:num>
                      <m:den>
                        <m:r>
                          <a:rPr lang="en-US" sz="3200" b="0" i="1" smtClean="0">
                            <a:latin typeface="Cambria Math" charset="0"/>
                          </a:rPr>
                          <m:t>𝑛</m:t>
                        </m:r>
                      </m:den>
                    </m:f>
                  </m:oMath>
                </a14:m>
                <a:endParaRPr lang="en-US" sz="3200" dirty="0"/>
              </a:p>
              <a:p>
                <a:pPr fontAlgn="base"/>
                <a:endParaRPr lang="en-US" sz="3200" dirty="0"/>
              </a:p>
              <a:p>
                <a:pPr fontAlgn="base"/>
                <a:r>
                  <a:rPr lang="en-US" sz="3200" dirty="0"/>
                  <a:t>The standard deviation is </a:t>
                </a:r>
                <a14:m>
                  <m:oMath xmlns:m="http://schemas.openxmlformats.org/officeDocument/2006/math">
                    <m:r>
                      <a:rPr lang="en-US" sz="3200" b="0" i="1" smtClean="0">
                        <a:latin typeface="Cambria Math" charset="0"/>
                      </a:rPr>
                      <m:t>𝑠</m:t>
                    </m:r>
                    <m:r>
                      <a:rPr lang="en-US" sz="3200" b="0" i="1" smtClean="0">
                        <a:latin typeface="Cambria Math" charset="0"/>
                      </a:rPr>
                      <m:t>=</m:t>
                    </m:r>
                    <m:rad>
                      <m:radPr>
                        <m:degHide m:val="on"/>
                        <m:ctrlPr>
                          <a:rPr lang="en-US" sz="3200" b="0" i="1" smtClean="0">
                            <a:latin typeface="Cambria Math" panose="02040503050406030204" pitchFamily="18" charset="0"/>
                          </a:rPr>
                        </m:ctrlPr>
                      </m:radPr>
                      <m:deg/>
                      <m:e>
                        <m:sSup>
                          <m:sSupPr>
                            <m:ctrlPr>
                              <a:rPr lang="en-US" sz="3200" b="0" i="1" smtClean="0">
                                <a:latin typeface="Cambria Math" panose="02040503050406030204" pitchFamily="18" charset="0"/>
                              </a:rPr>
                            </m:ctrlPr>
                          </m:sSupPr>
                          <m:e>
                            <m:r>
                              <a:rPr lang="en-US" sz="3200" b="0" i="1" smtClean="0">
                                <a:latin typeface="Cambria Math" charset="0"/>
                              </a:rPr>
                              <m:t>𝑠</m:t>
                            </m:r>
                          </m:e>
                          <m:sup>
                            <m:r>
                              <a:rPr lang="en-US" sz="3200" b="0" i="1" smtClean="0">
                                <a:latin typeface="Cambria Math" charset="0"/>
                              </a:rPr>
                              <m:t>2</m:t>
                            </m:r>
                          </m:sup>
                        </m:sSup>
                      </m:e>
                    </m:rad>
                  </m:oMath>
                </a14:m>
                <a:endParaRPr lang="en-US" sz="3200" b="0" dirty="0"/>
              </a:p>
              <a:p>
                <a:pPr fontAlgn="base"/>
                <a:endParaRPr lang="en-US" sz="3200" dirty="0"/>
              </a:p>
              <a:p>
                <a:pPr fontAlgn="base"/>
                <a:r>
                  <a:rPr lang="en-US" sz="3200" dirty="0"/>
                  <a:t>Where </a:t>
                </a:r>
                <a14:m>
                  <m:oMath xmlns:m="http://schemas.openxmlformats.org/officeDocument/2006/math">
                    <m:sSup>
                      <m:sSupPr>
                        <m:ctrlPr>
                          <a:rPr lang="en-US" sz="3200" i="1">
                            <a:latin typeface="Cambria Math" panose="02040503050406030204" pitchFamily="18" charset="0"/>
                          </a:rPr>
                        </m:ctrlPr>
                      </m:sSupPr>
                      <m:e>
                        <m:r>
                          <a:rPr lang="en-US" sz="3200" i="1">
                            <a:latin typeface="Cambria Math" charset="0"/>
                          </a:rPr>
                          <m:t>𝑠</m:t>
                        </m:r>
                      </m:e>
                      <m:sup>
                        <m:r>
                          <a:rPr lang="en-US" sz="3200" i="1">
                            <a:latin typeface="Cambria Math" charset="0"/>
                          </a:rPr>
                          <m:t>2</m:t>
                        </m:r>
                      </m:sup>
                    </m:sSup>
                  </m:oMath>
                </a14:m>
                <a:r>
                  <a:rPr lang="en-US" sz="3200" dirty="0"/>
                  <a:t> or the variance is:</a:t>
                </a:r>
                <a14:m>
                  <m:oMath xmlns:m="http://schemas.openxmlformats.org/officeDocument/2006/math">
                    <m:r>
                      <a:rPr lang="en-US" sz="3200" b="0" i="0" smtClean="0">
                        <a:latin typeface="Cambria Math" charset="0"/>
                      </a:rPr>
                      <m:t>  </m:t>
                    </m:r>
                    <m:sSup>
                      <m:sSupPr>
                        <m:ctrlPr>
                          <a:rPr lang="en-US" sz="3200" i="1" smtClean="0">
                            <a:latin typeface="Cambria Math" panose="02040503050406030204" pitchFamily="18" charset="0"/>
                          </a:rPr>
                        </m:ctrlPr>
                      </m:sSupPr>
                      <m:e>
                        <m:r>
                          <a:rPr lang="en-US" sz="3200" b="0" i="1" smtClean="0">
                            <a:latin typeface="Cambria Math" charset="0"/>
                          </a:rPr>
                          <m:t>𝑠</m:t>
                        </m:r>
                      </m:e>
                      <m:sup>
                        <m:r>
                          <a:rPr lang="en-US" sz="3200" b="0" i="1" smtClean="0">
                            <a:latin typeface="Cambria Math" charset="0"/>
                          </a:rPr>
                          <m:t>2</m:t>
                        </m:r>
                      </m:sup>
                    </m:sSup>
                    <m:r>
                      <a:rPr lang="en-US" sz="3200" b="0" i="1" smtClean="0">
                        <a:latin typeface="Cambria Math" charset="0"/>
                      </a:rPr>
                      <m:t>=</m:t>
                    </m:r>
                    <m:f>
                      <m:fPr>
                        <m:ctrlPr>
                          <a:rPr lang="mr-IN" sz="3200" b="0" i="1" smtClean="0">
                            <a:latin typeface="Cambria Math" panose="02040503050406030204" pitchFamily="18" charset="0"/>
                          </a:rPr>
                        </m:ctrlPr>
                      </m:fPr>
                      <m:num>
                        <m:nary>
                          <m:naryPr>
                            <m:chr m:val="∑"/>
                            <m:ctrlPr>
                              <a:rPr lang="is-IS" sz="3200" b="0" i="1" smtClean="0">
                                <a:latin typeface="Cambria Math" panose="02040503050406030204" pitchFamily="18" charset="0"/>
                              </a:rPr>
                            </m:ctrlPr>
                          </m:naryPr>
                          <m:sub>
                            <m:r>
                              <m:rPr>
                                <m:brk m:alnAt="23"/>
                              </m:rPr>
                              <a:rPr lang="en-US" sz="3200" b="0" i="1" smtClean="0">
                                <a:latin typeface="Cambria Math" charset="0"/>
                              </a:rPr>
                              <m:t>𝑖</m:t>
                            </m:r>
                            <m:r>
                              <a:rPr lang="en-US" sz="3200" b="0" i="1" smtClean="0">
                                <a:latin typeface="Cambria Math" charset="0"/>
                              </a:rPr>
                              <m:t>=1</m:t>
                            </m:r>
                          </m:sub>
                          <m:sup>
                            <m:r>
                              <a:rPr lang="en-US" sz="3200" b="0" i="1" smtClean="0">
                                <a:latin typeface="Cambria Math" charset="0"/>
                              </a:rPr>
                              <m:t>𝑛</m:t>
                            </m:r>
                          </m:sup>
                          <m:e>
                            <m:sSup>
                              <m:sSupPr>
                                <m:ctrlPr>
                                  <a:rPr lang="is-IS" sz="3200" b="0" i="1" smtClean="0">
                                    <a:latin typeface="Cambria Math" panose="02040503050406030204" pitchFamily="18" charset="0"/>
                                  </a:rPr>
                                </m:ctrlPr>
                              </m:sSupPr>
                              <m:e>
                                <m:d>
                                  <m:dPr>
                                    <m:ctrlPr>
                                      <a:rPr lang="mr-IN" sz="3200" b="0" i="1" smtClean="0">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charset="0"/>
                                          </a:rPr>
                                          <m:t>𝑌</m:t>
                                        </m:r>
                                      </m:e>
                                      <m:sub>
                                        <m:r>
                                          <a:rPr lang="en-US" sz="3200" i="1">
                                            <a:latin typeface="Cambria Math" charset="0"/>
                                          </a:rPr>
                                          <m:t>𝑖</m:t>
                                        </m:r>
                                      </m:sub>
                                    </m:sSub>
                                    <m:r>
                                      <a:rPr lang="en-US" sz="3200" i="1">
                                        <a:latin typeface="Cambria Math" charset="0"/>
                                      </a:rPr>
                                      <m:t>−</m:t>
                                    </m:r>
                                    <m:acc>
                                      <m:accPr>
                                        <m:chr m:val="̅"/>
                                        <m:ctrlPr>
                                          <a:rPr lang="en-US" sz="3200" i="1">
                                            <a:latin typeface="Cambria Math" panose="02040503050406030204" pitchFamily="18" charset="0"/>
                                          </a:rPr>
                                        </m:ctrlPr>
                                      </m:accPr>
                                      <m:e>
                                        <m:r>
                                          <a:rPr lang="en-US" sz="3200" i="1">
                                            <a:latin typeface="Cambria Math" charset="0"/>
                                          </a:rPr>
                                          <m:t>𝑌</m:t>
                                        </m:r>
                                      </m:e>
                                    </m:acc>
                                  </m:e>
                                </m:d>
                              </m:e>
                              <m:sup>
                                <m:r>
                                  <a:rPr lang="en-US" sz="3200" b="0" i="1" smtClean="0">
                                    <a:latin typeface="Cambria Math" charset="0"/>
                                  </a:rPr>
                                  <m:t>2</m:t>
                                </m:r>
                              </m:sup>
                            </m:sSup>
                          </m:e>
                        </m:nary>
                      </m:num>
                      <m:den>
                        <m:r>
                          <a:rPr lang="en-US" sz="3200" b="0" i="1" smtClean="0">
                            <a:latin typeface="Cambria Math" charset="0"/>
                          </a:rPr>
                          <m:t>𝑛</m:t>
                        </m:r>
                        <m:r>
                          <a:rPr lang="en-US" sz="3200" b="0" i="1" smtClean="0">
                            <a:latin typeface="Cambria Math" charset="0"/>
                          </a:rPr>
                          <m:t>−1</m:t>
                        </m:r>
                      </m:den>
                    </m:f>
                  </m:oMath>
                </a14:m>
                <a:endParaRPr lang="en-US" sz="3200" dirty="0"/>
              </a:p>
              <a:p>
                <a:br>
                  <a:rPr lang="en-US" sz="3200" dirty="0"/>
                </a:br>
                <a:endParaRPr lang="en-US" sz="3200" dirty="0"/>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4173002"/>
              </a:xfrm>
              <a:prstGeom prst="rect">
                <a:avLst/>
              </a:prstGeom>
              <a:blipFill rotWithShape="0">
                <a:blip r:embed="rId2"/>
                <a:stretch>
                  <a:fillRect l="-1376"/>
                </a:stretch>
              </a:blipFill>
            </p:spPr>
            <p:txBody>
              <a:bodyPr/>
              <a:lstStyle/>
              <a:p>
                <a:r>
                  <a:rPr lang="en-US">
                    <a:noFill/>
                  </a:rPr>
                  <a:t> </a:t>
                </a:r>
              </a:p>
            </p:txBody>
          </p:sp>
        </mc:Fallback>
      </mc:AlternateContent>
    </p:spTree>
    <p:extLst>
      <p:ext uri="{BB962C8B-B14F-4D97-AF65-F5344CB8AC3E}">
        <p14:creationId xmlns:p14="http://schemas.microsoft.com/office/powerpoint/2010/main" val="2002357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Last week</a:t>
            </a:r>
          </a:p>
        </p:txBody>
      </p:sp>
      <p:sp>
        <p:nvSpPr>
          <p:cNvPr id="4" name="Rectangle 3"/>
          <p:cNvSpPr/>
          <p:nvPr/>
        </p:nvSpPr>
        <p:spPr>
          <a:xfrm>
            <a:off x="195431" y="1166842"/>
            <a:ext cx="11801138" cy="1569660"/>
          </a:xfrm>
          <a:prstGeom prst="rect">
            <a:avLst/>
          </a:prstGeom>
        </p:spPr>
        <p:txBody>
          <a:bodyPr wrap="square">
            <a:spAutoFit/>
          </a:bodyPr>
          <a:lstStyle/>
          <a:p>
            <a:pPr marL="571500" indent="-571500" fontAlgn="base">
              <a:buFont typeface="Arial" charset="0"/>
              <a:buChar char="•"/>
            </a:pPr>
            <a:r>
              <a:rPr lang="en-US" sz="3200" dirty="0"/>
              <a:t>Rules and suggestions for plotting.</a:t>
            </a:r>
          </a:p>
          <a:p>
            <a:pPr marL="571500" indent="-571500" fontAlgn="base">
              <a:buFont typeface="Arial" charset="0"/>
              <a:buChar char="•"/>
            </a:pPr>
            <a:r>
              <a:rPr lang="en-US" sz="3200" dirty="0"/>
              <a:t>What was hardest on the homework?</a:t>
            </a:r>
            <a:br>
              <a:rPr lang="en-US" sz="3200" dirty="0"/>
            </a:br>
            <a:endParaRPr lang="en-US" sz="3200" dirty="0"/>
          </a:p>
        </p:txBody>
      </p:sp>
    </p:spTree>
    <p:extLst>
      <p:ext uri="{BB962C8B-B14F-4D97-AF65-F5344CB8AC3E}">
        <p14:creationId xmlns:p14="http://schemas.microsoft.com/office/powerpoint/2010/main" val="617954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p:cNvSpPr/>
          <p:nvPr/>
        </p:nvSpPr>
        <p:spPr>
          <a:xfrm>
            <a:off x="242170" y="1086291"/>
            <a:ext cx="11519770" cy="5262979"/>
          </a:xfrm>
          <a:prstGeom prst="rect">
            <a:avLst/>
          </a:prstGeom>
        </p:spPr>
        <p:txBody>
          <a:bodyPr wrap="square">
            <a:spAutoFit/>
          </a:bodyPr>
          <a:lstStyle/>
          <a:p>
            <a:pPr marL="457200" indent="-457200" fontAlgn="base">
              <a:buFont typeface="Arial" charset="0"/>
              <a:buChar char="•"/>
            </a:pPr>
            <a:r>
              <a:rPr lang="en-US" sz="2800" dirty="0"/>
              <a:t>Imagine that we sample from the same population many times, so we have a bunch of different, independent samples. </a:t>
            </a:r>
          </a:p>
          <a:p>
            <a:pPr marL="457200" indent="-457200" fontAlgn="base">
              <a:buFont typeface="Arial" charset="0"/>
              <a:buChar char="•"/>
            </a:pPr>
            <a:endParaRPr lang="en-US" sz="2800" dirty="0"/>
          </a:p>
          <a:p>
            <a:pPr marL="457200" indent="-457200" fontAlgn="base">
              <a:buFont typeface="Arial" charset="0"/>
              <a:buChar char="•"/>
            </a:pPr>
            <a:r>
              <a:rPr lang="en-US" sz="2800" dirty="0"/>
              <a:t>Each sample will have a mean, but the means will be different due to chance.  In principle, we could draw a histogram of these means.</a:t>
            </a:r>
          </a:p>
          <a:p>
            <a:pPr marL="457200" indent="-457200" fontAlgn="base">
              <a:buFont typeface="Arial" charset="0"/>
              <a:buChar char="•"/>
            </a:pPr>
            <a:endParaRPr lang="en-US" sz="2800" dirty="0"/>
          </a:p>
          <a:p>
            <a:pPr marL="457200" indent="-457200" fontAlgn="base">
              <a:buFont typeface="Arial" charset="0"/>
              <a:buChar char="•"/>
            </a:pPr>
            <a:r>
              <a:rPr lang="en-US" sz="2800" dirty="0"/>
              <a:t>In general, you only have one sample from a given population, however, so what can you infer about the distribution of the means from your sample?</a:t>
            </a:r>
          </a:p>
          <a:p>
            <a:pPr marL="457200" indent="-457200" fontAlgn="base">
              <a:buFont typeface="Arial" charset="0"/>
              <a:buChar char="•"/>
            </a:pPr>
            <a:endParaRPr lang="en-US" sz="2800" dirty="0"/>
          </a:p>
          <a:p>
            <a:pPr marL="457200" indent="-457200" fontAlgn="base">
              <a:buFont typeface="Arial" charset="0"/>
              <a:buChar char="•"/>
            </a:pPr>
            <a:r>
              <a:rPr lang="en-US" sz="2800" dirty="0"/>
              <a:t>The Central Limit Theorem states that regardless of the underlying population distribution of the variable of interest, the distribution of the population of means will be roughly normal.</a:t>
            </a:r>
          </a:p>
        </p:txBody>
      </p:sp>
    </p:spTree>
    <p:extLst>
      <p:ext uri="{BB962C8B-B14F-4D97-AF65-F5344CB8AC3E}">
        <p14:creationId xmlns:p14="http://schemas.microsoft.com/office/powerpoint/2010/main" val="4101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5020349"/>
              </a:xfrm>
              <a:prstGeom prst="rect">
                <a:avLst/>
              </a:prstGeom>
            </p:spPr>
            <p:txBody>
              <a:bodyPr wrap="square">
                <a:spAutoFit/>
              </a:bodyPr>
              <a:lstStyle/>
              <a:p>
                <a:pPr fontAlgn="base"/>
                <a:r>
                  <a:rPr lang="en-US" sz="2800" dirty="0"/>
                  <a:t>Your estimate of the sample mean is an estimate of the mean of this distribution of means (that is, it’s your best estimate of the population mean).  </a:t>
                </a:r>
              </a:p>
              <a:p>
                <a:pPr fontAlgn="base"/>
                <a:endParaRPr lang="en-US" sz="2800" dirty="0"/>
              </a:p>
              <a:p>
                <a:pPr fontAlgn="base"/>
                <a:r>
                  <a:rPr lang="en-US" sz="2800" dirty="0"/>
                  <a:t>The hypothetical distribution of sample means has a standard deviation equal to s divided by the square root of n.</a:t>
                </a:r>
              </a:p>
              <a:p>
                <a:pPr fontAlgn="base"/>
                <a:endParaRPr lang="en-US" sz="2800" dirty="0"/>
              </a:p>
              <a:p>
                <a:pPr fontAlgn="base"/>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𝑆𝐸</m:t>
                        </m:r>
                      </m:e>
                      <m:sub>
                        <m:acc>
                          <m:accPr>
                            <m:chr m:val="̅"/>
                            <m:ctrlPr>
                              <a:rPr lang="en-US" sz="2800" i="1" smtClean="0">
                                <a:latin typeface="Cambria Math" panose="02040503050406030204" pitchFamily="18" charset="0"/>
                              </a:rPr>
                            </m:ctrlPr>
                          </m:accPr>
                          <m:e>
                            <m:r>
                              <a:rPr lang="en-US" sz="2800" b="0" i="1" smtClean="0">
                                <a:latin typeface="Cambria Math" charset="0"/>
                              </a:rPr>
                              <m:t>𝑌</m:t>
                            </m:r>
                          </m:e>
                        </m:acc>
                      </m:sub>
                    </m:sSub>
                    <m:r>
                      <a:rPr lang="en-US" sz="2800" b="0" i="1" smtClean="0">
                        <a:latin typeface="Cambria Math" charset="0"/>
                      </a:rPr>
                      <m:t>=</m:t>
                    </m:r>
                    <m:f>
                      <m:fPr>
                        <m:ctrlPr>
                          <a:rPr lang="mr-IN" sz="2800" b="0" i="1" smtClean="0">
                            <a:latin typeface="Cambria Math" panose="02040503050406030204" pitchFamily="18" charset="0"/>
                          </a:rPr>
                        </m:ctrlPr>
                      </m:fPr>
                      <m:num>
                        <m:r>
                          <a:rPr lang="en-US" sz="2800" b="0" i="1" smtClean="0">
                            <a:latin typeface="Cambria Math" charset="0"/>
                          </a:rPr>
                          <m:t>𝑠</m:t>
                        </m:r>
                      </m:num>
                      <m:den>
                        <m:rad>
                          <m:radPr>
                            <m:degHide m:val="on"/>
                            <m:ctrlPr>
                              <a:rPr lang="mr-IN" sz="2800" b="0" i="1" smtClean="0">
                                <a:latin typeface="Cambria Math" panose="02040503050406030204" pitchFamily="18" charset="0"/>
                              </a:rPr>
                            </m:ctrlPr>
                          </m:radPr>
                          <m:deg/>
                          <m:e>
                            <m:r>
                              <a:rPr lang="en-US" sz="2800" b="0" i="1" smtClean="0">
                                <a:latin typeface="Cambria Math" charset="0"/>
                              </a:rPr>
                              <m:t>𝑛</m:t>
                            </m:r>
                          </m:e>
                        </m:rad>
                      </m:den>
                    </m:f>
                  </m:oMath>
                </a14:m>
                <a:r>
                  <a:rPr lang="en-US" sz="2800" dirty="0"/>
                  <a:t> </a:t>
                </a:r>
              </a:p>
              <a:p>
                <a:pPr fontAlgn="base"/>
                <a:endParaRPr lang="en-US" sz="2800" dirty="0"/>
              </a:p>
              <a:p>
                <a:pPr fontAlgn="base"/>
                <a:r>
                  <a:rPr lang="en-US" sz="2800" dirty="0"/>
                  <a:t>We call this standard deviation the standard error of the mean (SEM). The true population mean should be within   </a:t>
                </a:r>
                <a14:m>
                  <m:oMath xmlns:m="http://schemas.openxmlformats.org/officeDocument/2006/math">
                    <m:acc>
                      <m:accPr>
                        <m:chr m:val="̅"/>
                        <m:ctrlPr>
                          <a:rPr lang="en-US" sz="280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𝑌</m:t>
                        </m:r>
                      </m:e>
                    </m:acc>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1.96</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𝑆𝐸</m:t>
                        </m:r>
                      </m:e>
                      <m:sub>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𝑌</m:t>
                            </m:r>
                          </m:e>
                        </m:acc>
                      </m:sub>
                    </m:sSub>
                  </m:oMath>
                </a14:m>
                <a:r>
                  <a:rPr lang="en-US" sz="2800" dirty="0"/>
                  <a:t>    95% of the time</a:t>
                </a:r>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5020349"/>
              </a:xfrm>
              <a:prstGeom prst="rect">
                <a:avLst/>
              </a:prstGeom>
              <a:blipFill>
                <a:blip r:embed="rId2"/>
                <a:stretch>
                  <a:fillRect l="-1103" t="-1263" r="-1764" b="-2525"/>
                </a:stretch>
              </a:blipFill>
            </p:spPr>
            <p:txBody>
              <a:bodyPr/>
              <a:lstStyle/>
              <a:p>
                <a:r>
                  <a:rPr lang="en-US">
                    <a:noFill/>
                  </a:rPr>
                  <a:t> </a:t>
                </a:r>
              </a:p>
            </p:txBody>
          </p:sp>
        </mc:Fallback>
      </mc:AlternateContent>
    </p:spTree>
    <p:extLst>
      <p:ext uri="{BB962C8B-B14F-4D97-AF65-F5344CB8AC3E}">
        <p14:creationId xmlns:p14="http://schemas.microsoft.com/office/powerpoint/2010/main" val="29774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p:cNvSpPr/>
          <p:nvPr/>
        </p:nvSpPr>
        <p:spPr>
          <a:xfrm>
            <a:off x="242170" y="1086291"/>
            <a:ext cx="11519770" cy="4031873"/>
          </a:xfrm>
          <a:prstGeom prst="rect">
            <a:avLst/>
          </a:prstGeom>
        </p:spPr>
        <p:txBody>
          <a:bodyPr wrap="square">
            <a:spAutoFit/>
          </a:bodyPr>
          <a:lstStyle/>
          <a:p>
            <a:pPr fontAlgn="base"/>
            <a:r>
              <a:rPr lang="en-US" sz="3200" dirty="0"/>
              <a:t>Lets try that</a:t>
            </a:r>
          </a:p>
          <a:p>
            <a:pPr fontAlgn="base"/>
            <a:endParaRPr lang="en-US" sz="3200" dirty="0"/>
          </a:p>
          <a:p>
            <a:pPr fontAlgn="base"/>
            <a:r>
              <a:rPr lang="en-US" sz="3200" dirty="0"/>
              <a:t>create a population with a known mean.</a:t>
            </a:r>
          </a:p>
          <a:p>
            <a:pPr fontAlgn="base"/>
            <a:endParaRPr lang="en-US" sz="3200" dirty="0"/>
          </a:p>
          <a:p>
            <a:pPr fontAlgn="base"/>
            <a:r>
              <a:rPr lang="en-US" sz="3200" dirty="0"/>
              <a:t>sample from it and calculate the mean and standard error and see if it includes the true mean.</a:t>
            </a:r>
          </a:p>
          <a:p>
            <a:pPr fontAlgn="base"/>
            <a:endParaRPr lang="en-US" sz="3200" dirty="0"/>
          </a:p>
          <a:p>
            <a:pPr fontAlgn="base"/>
            <a:r>
              <a:rPr lang="en-US" sz="3200" dirty="0"/>
              <a:t>tally results and see if it worked about 95% of the time</a:t>
            </a:r>
          </a:p>
        </p:txBody>
      </p:sp>
    </p:spTree>
    <p:extLst>
      <p:ext uri="{BB962C8B-B14F-4D97-AF65-F5344CB8AC3E}">
        <p14:creationId xmlns:p14="http://schemas.microsoft.com/office/powerpoint/2010/main" val="1944154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Estimating with uncertainty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222" y="1032625"/>
            <a:ext cx="7204032" cy="5651520"/>
          </a:xfrm>
          <a:prstGeom prst="rect">
            <a:avLst/>
          </a:prstGeom>
        </p:spPr>
      </p:pic>
    </p:spTree>
    <p:extLst>
      <p:ext uri="{BB962C8B-B14F-4D97-AF65-F5344CB8AC3E}">
        <p14:creationId xmlns:p14="http://schemas.microsoft.com/office/powerpoint/2010/main" val="510190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Confidence Interval vs Credible Interval</a:t>
            </a:r>
          </a:p>
        </p:txBody>
      </p:sp>
      <p:pic>
        <p:nvPicPr>
          <p:cNvPr id="5" name="Picture 4">
            <a:extLst>
              <a:ext uri="{FF2B5EF4-FFF2-40B4-BE49-F238E27FC236}">
                <a16:creationId xmlns:a16="http://schemas.microsoft.com/office/drawing/2014/main" id="{F74D31A1-EE70-B84D-8A12-E0C174BFC8E4}"/>
              </a:ext>
            </a:extLst>
          </p:cNvPr>
          <p:cNvPicPr>
            <a:picLocks noChangeAspect="1"/>
          </p:cNvPicPr>
          <p:nvPr/>
        </p:nvPicPr>
        <p:blipFill>
          <a:blip r:embed="rId2"/>
          <a:stretch>
            <a:fillRect/>
          </a:stretch>
        </p:blipFill>
        <p:spPr>
          <a:xfrm>
            <a:off x="346037" y="1237485"/>
            <a:ext cx="2730500" cy="901700"/>
          </a:xfrm>
          <a:prstGeom prst="rect">
            <a:avLst/>
          </a:prstGeom>
        </p:spPr>
      </p:pic>
      <p:sp>
        <p:nvSpPr>
          <p:cNvPr id="7" name="TextBox 6">
            <a:extLst>
              <a:ext uri="{FF2B5EF4-FFF2-40B4-BE49-F238E27FC236}">
                <a16:creationId xmlns:a16="http://schemas.microsoft.com/office/drawing/2014/main" id="{CA753BEF-532E-C643-B5C6-5D5601AA7817}"/>
              </a:ext>
            </a:extLst>
          </p:cNvPr>
          <p:cNvSpPr txBox="1"/>
          <p:nvPr/>
        </p:nvSpPr>
        <p:spPr>
          <a:xfrm>
            <a:off x="3745735" y="1237485"/>
            <a:ext cx="1693028" cy="923330"/>
          </a:xfrm>
          <a:prstGeom prst="rect">
            <a:avLst/>
          </a:prstGeom>
          <a:noFill/>
        </p:spPr>
        <p:txBody>
          <a:bodyPr wrap="none" rtlCol="0">
            <a:spAutoFit/>
          </a:bodyPr>
          <a:lstStyle/>
          <a:p>
            <a:r>
              <a:rPr lang="en-US" dirty="0"/>
              <a:t>z = 1.65 </a:t>
            </a:r>
            <a:r>
              <a:rPr lang="en-US" dirty="0" err="1"/>
              <a:t>fo</a:t>
            </a:r>
            <a:r>
              <a:rPr lang="en-US" dirty="0"/>
              <a:t> 90%</a:t>
            </a:r>
          </a:p>
          <a:p>
            <a:r>
              <a:rPr lang="en-US" dirty="0"/>
              <a:t>   = 1.96 for 95%</a:t>
            </a:r>
          </a:p>
          <a:p>
            <a:r>
              <a:rPr lang="en-US" dirty="0"/>
              <a:t>   = 2.58 for 99%</a:t>
            </a:r>
          </a:p>
        </p:txBody>
      </p:sp>
      <p:sp>
        <p:nvSpPr>
          <p:cNvPr id="8" name="TextBox 7">
            <a:extLst>
              <a:ext uri="{FF2B5EF4-FFF2-40B4-BE49-F238E27FC236}">
                <a16:creationId xmlns:a16="http://schemas.microsoft.com/office/drawing/2014/main" id="{DD7BE569-6142-2F4B-A48F-81F10B4AF50B}"/>
              </a:ext>
            </a:extLst>
          </p:cNvPr>
          <p:cNvSpPr txBox="1"/>
          <p:nvPr/>
        </p:nvSpPr>
        <p:spPr>
          <a:xfrm>
            <a:off x="220338" y="2321413"/>
            <a:ext cx="10609244" cy="646331"/>
          </a:xfrm>
          <a:prstGeom prst="rect">
            <a:avLst/>
          </a:prstGeom>
          <a:noFill/>
        </p:spPr>
        <p:txBody>
          <a:bodyPr wrap="square" rtlCol="0">
            <a:spAutoFit/>
          </a:bodyPr>
          <a:lstStyle/>
          <a:p>
            <a:r>
              <a:rPr lang="en-US" dirty="0"/>
              <a:t>natural choice for things we go and measure in biological entities and we are interested in what the “true” mean value of the population is </a:t>
            </a:r>
          </a:p>
        </p:txBody>
      </p:sp>
      <p:sp>
        <p:nvSpPr>
          <p:cNvPr id="9" name="TextBox 8">
            <a:extLst>
              <a:ext uri="{FF2B5EF4-FFF2-40B4-BE49-F238E27FC236}">
                <a16:creationId xmlns:a16="http://schemas.microsoft.com/office/drawing/2014/main" id="{6D40724D-F31F-C84E-9ED0-C5BD18CEB995}"/>
              </a:ext>
            </a:extLst>
          </p:cNvPr>
          <p:cNvSpPr txBox="1"/>
          <p:nvPr/>
        </p:nvSpPr>
        <p:spPr>
          <a:xfrm>
            <a:off x="220338" y="3264657"/>
            <a:ext cx="10157552" cy="1200329"/>
          </a:xfrm>
          <a:prstGeom prst="rect">
            <a:avLst/>
          </a:prstGeom>
          <a:noFill/>
        </p:spPr>
        <p:txBody>
          <a:bodyPr wrap="square" rtlCol="0">
            <a:spAutoFit/>
          </a:bodyPr>
          <a:lstStyle/>
          <a:p>
            <a:r>
              <a:rPr lang="en-US" dirty="0"/>
              <a:t>Credible intervals are often used in Bayesian approaches. In these methods we often run an MCMC which yields an arbitrarily large number of estimates of our parameter of interest. It is not sensible to talk about the CI of a parameter estimate like this because it can always be narrowed to a point estimate with sufficient sample size.</a:t>
            </a:r>
          </a:p>
        </p:txBody>
      </p:sp>
    </p:spTree>
    <p:extLst>
      <p:ext uri="{BB962C8B-B14F-4D97-AF65-F5344CB8AC3E}">
        <p14:creationId xmlns:p14="http://schemas.microsoft.com/office/powerpoint/2010/main" val="3603284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Confidence Interval vs Credible Interval</a:t>
            </a:r>
          </a:p>
        </p:txBody>
      </p:sp>
      <p:pic>
        <p:nvPicPr>
          <p:cNvPr id="13" name="Picture 12">
            <a:extLst>
              <a:ext uri="{FF2B5EF4-FFF2-40B4-BE49-F238E27FC236}">
                <a16:creationId xmlns:a16="http://schemas.microsoft.com/office/drawing/2014/main" id="{4B939C4A-6553-1B4A-B683-64C5630CCA8C}"/>
              </a:ext>
            </a:extLst>
          </p:cNvPr>
          <p:cNvPicPr>
            <a:picLocks noChangeAspect="1"/>
          </p:cNvPicPr>
          <p:nvPr/>
        </p:nvPicPr>
        <p:blipFill>
          <a:blip r:embed="rId2"/>
          <a:stretch>
            <a:fillRect/>
          </a:stretch>
        </p:blipFill>
        <p:spPr>
          <a:xfrm>
            <a:off x="4655859" y="1441832"/>
            <a:ext cx="4094194" cy="3233450"/>
          </a:xfrm>
          <a:prstGeom prst="rect">
            <a:avLst/>
          </a:prstGeom>
        </p:spPr>
      </p:pic>
      <p:sp>
        <p:nvSpPr>
          <p:cNvPr id="3" name="TextBox 2">
            <a:extLst>
              <a:ext uri="{FF2B5EF4-FFF2-40B4-BE49-F238E27FC236}">
                <a16:creationId xmlns:a16="http://schemas.microsoft.com/office/drawing/2014/main" id="{9C7CDEB1-F035-CB48-B60E-52095AFECFA4}"/>
              </a:ext>
            </a:extLst>
          </p:cNvPr>
          <p:cNvSpPr txBox="1"/>
          <p:nvPr/>
        </p:nvSpPr>
        <p:spPr>
          <a:xfrm>
            <a:off x="8945697" y="2368114"/>
            <a:ext cx="2753382" cy="1477328"/>
          </a:xfrm>
          <a:prstGeom prst="rect">
            <a:avLst/>
          </a:prstGeom>
          <a:noFill/>
        </p:spPr>
        <p:txBody>
          <a:bodyPr wrap="none" rtlCol="0">
            <a:spAutoFit/>
          </a:bodyPr>
          <a:lstStyle/>
          <a:p>
            <a:r>
              <a:rPr lang="en-US" dirty="0"/>
              <a:t>Frequentist 95% CI</a:t>
            </a:r>
          </a:p>
          <a:p>
            <a:r>
              <a:rPr lang="en-US" dirty="0"/>
              <a:t>0.149-0.150</a:t>
            </a:r>
          </a:p>
          <a:p>
            <a:endParaRPr lang="en-US" dirty="0"/>
          </a:p>
          <a:p>
            <a:r>
              <a:rPr lang="en-US" dirty="0"/>
              <a:t>95% HPD (credible interval)</a:t>
            </a:r>
          </a:p>
          <a:p>
            <a:r>
              <a:rPr lang="en-US" dirty="0"/>
              <a:t>0.06-0.26</a:t>
            </a:r>
          </a:p>
        </p:txBody>
      </p:sp>
      <p:grpSp>
        <p:nvGrpSpPr>
          <p:cNvPr id="4" name="Group 3">
            <a:extLst>
              <a:ext uri="{FF2B5EF4-FFF2-40B4-BE49-F238E27FC236}">
                <a16:creationId xmlns:a16="http://schemas.microsoft.com/office/drawing/2014/main" id="{9BD1551E-AC62-FF41-AD84-FEA344EF698B}"/>
              </a:ext>
            </a:extLst>
          </p:cNvPr>
          <p:cNvGrpSpPr/>
          <p:nvPr/>
        </p:nvGrpSpPr>
        <p:grpSpPr>
          <a:xfrm>
            <a:off x="222152" y="1478981"/>
            <a:ext cx="4212859" cy="3658232"/>
            <a:chOff x="222152" y="1478981"/>
            <a:chExt cx="4212859" cy="3658232"/>
          </a:xfrm>
        </p:grpSpPr>
        <p:pic>
          <p:nvPicPr>
            <p:cNvPr id="10" name="Picture 9">
              <a:extLst>
                <a:ext uri="{FF2B5EF4-FFF2-40B4-BE49-F238E27FC236}">
                  <a16:creationId xmlns:a16="http://schemas.microsoft.com/office/drawing/2014/main" id="{25752B8F-C7EE-4846-A487-0110B171D074}"/>
                </a:ext>
              </a:extLst>
            </p:cNvPr>
            <p:cNvPicPr>
              <a:picLocks noChangeAspect="1"/>
            </p:cNvPicPr>
            <p:nvPr/>
          </p:nvPicPr>
          <p:blipFill>
            <a:blip r:embed="rId3"/>
            <a:stretch>
              <a:fillRect/>
            </a:stretch>
          </p:blipFill>
          <p:spPr>
            <a:xfrm>
              <a:off x="310170" y="3170893"/>
              <a:ext cx="4099637" cy="1504389"/>
            </a:xfrm>
            <a:prstGeom prst="rect">
              <a:avLst/>
            </a:prstGeom>
          </p:spPr>
        </p:pic>
        <p:sp>
          <p:nvSpPr>
            <p:cNvPr id="11" name="TextBox 10">
              <a:extLst>
                <a:ext uri="{FF2B5EF4-FFF2-40B4-BE49-F238E27FC236}">
                  <a16:creationId xmlns:a16="http://schemas.microsoft.com/office/drawing/2014/main" id="{505EEBF6-6F50-D442-A31D-7CC3E26BD10A}"/>
                </a:ext>
              </a:extLst>
            </p:cNvPr>
            <p:cNvSpPr txBox="1"/>
            <p:nvPr/>
          </p:nvSpPr>
          <p:spPr>
            <a:xfrm>
              <a:off x="310170" y="4767881"/>
              <a:ext cx="1330557" cy="369332"/>
            </a:xfrm>
            <a:prstGeom prst="rect">
              <a:avLst/>
            </a:prstGeom>
            <a:noFill/>
          </p:spPr>
          <p:txBody>
            <a:bodyPr wrap="none" rtlCol="0">
              <a:spAutoFit/>
            </a:bodyPr>
            <a:lstStyle/>
            <a:p>
              <a:r>
                <a:rPr lang="en-US" dirty="0"/>
                <a:t>10,000 rows</a:t>
              </a:r>
            </a:p>
          </p:txBody>
        </p:sp>
        <p:pic>
          <p:nvPicPr>
            <p:cNvPr id="12" name="Picture 11">
              <a:extLst>
                <a:ext uri="{FF2B5EF4-FFF2-40B4-BE49-F238E27FC236}">
                  <a16:creationId xmlns:a16="http://schemas.microsoft.com/office/drawing/2014/main" id="{C83EC3D0-62A7-2A40-AF69-D90F25D88E47}"/>
                </a:ext>
              </a:extLst>
            </p:cNvPr>
            <p:cNvPicPr>
              <a:picLocks noChangeAspect="1"/>
            </p:cNvPicPr>
            <p:nvPr/>
          </p:nvPicPr>
          <p:blipFill>
            <a:blip r:embed="rId4"/>
            <a:stretch>
              <a:fillRect/>
            </a:stretch>
          </p:blipFill>
          <p:spPr>
            <a:xfrm>
              <a:off x="222152" y="1478981"/>
              <a:ext cx="4212859" cy="1220152"/>
            </a:xfrm>
            <a:prstGeom prst="rect">
              <a:avLst/>
            </a:prstGeom>
            <a:ln w="28575">
              <a:solidFill>
                <a:schemeClr val="tx1"/>
              </a:solidFill>
            </a:ln>
          </p:spPr>
        </p:pic>
      </p:grpSp>
    </p:spTree>
    <p:extLst>
      <p:ext uri="{BB962C8B-B14F-4D97-AF65-F5344CB8AC3E}">
        <p14:creationId xmlns:p14="http://schemas.microsoft.com/office/powerpoint/2010/main" val="260810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Error bars</a:t>
            </a:r>
          </a:p>
        </p:txBody>
      </p:sp>
      <p:sp>
        <p:nvSpPr>
          <p:cNvPr id="6" name="Rectangle 5"/>
          <p:cNvSpPr/>
          <p:nvPr/>
        </p:nvSpPr>
        <p:spPr>
          <a:xfrm>
            <a:off x="258870" y="3428658"/>
            <a:ext cx="11778641" cy="3170099"/>
          </a:xfrm>
          <a:prstGeom prst="rect">
            <a:avLst/>
          </a:prstGeom>
        </p:spPr>
        <p:txBody>
          <a:bodyPr wrap="square">
            <a:spAutoFit/>
          </a:bodyPr>
          <a:lstStyle/>
          <a:p>
            <a:pPr marL="457200" indent="-457200" fontAlgn="base">
              <a:buFont typeface="Arial" charset="0"/>
              <a:buChar char="•"/>
            </a:pPr>
            <a:r>
              <a:rPr lang="en-US" sz="3200" dirty="0"/>
              <a:t>Error bars can be a useful way to show uncertainty when it’s not possible to show the actual data points.</a:t>
            </a:r>
          </a:p>
          <a:p>
            <a:pPr marL="457200" indent="-457200" fontAlgn="base">
              <a:buFont typeface="Arial" charset="0"/>
              <a:buChar char="•"/>
            </a:pPr>
            <a:endParaRPr lang="en-US" sz="2000" dirty="0"/>
          </a:p>
          <a:p>
            <a:pPr marL="457200" indent="-457200" fontAlgn="base">
              <a:buFont typeface="Arial" charset="0"/>
              <a:buChar char="•"/>
            </a:pPr>
            <a:r>
              <a:rPr lang="en-US" sz="3200" dirty="0"/>
              <a:t>Usually, they represent 1 SE or the 95% CI, but not always.</a:t>
            </a:r>
          </a:p>
          <a:p>
            <a:pPr marL="457200" indent="-457200" fontAlgn="base">
              <a:buFont typeface="Arial" charset="0"/>
              <a:buChar char="•"/>
            </a:pPr>
            <a:endParaRPr lang="en-US" sz="2000" dirty="0"/>
          </a:p>
          <a:p>
            <a:pPr marL="457200" indent="-457200" fontAlgn="base">
              <a:buFont typeface="Arial" charset="0"/>
              <a:buChar char="•"/>
            </a:pPr>
            <a:r>
              <a:rPr lang="en-US" sz="3200" b="1" dirty="0"/>
              <a:t>THE FIGURE LEGEND SHOULD INDICATE WHAT THE ERROR BARS REPRESENT!</a:t>
            </a:r>
            <a:endParaRPr lang="en-US" sz="32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3265" r="18179"/>
          <a:stretch/>
        </p:blipFill>
        <p:spPr>
          <a:xfrm>
            <a:off x="258871" y="1105831"/>
            <a:ext cx="5837129" cy="2152911"/>
          </a:xfrm>
          <a:prstGeom prst="rect">
            <a:avLst/>
          </a:prstGeom>
        </p:spPr>
      </p:pic>
    </p:spTree>
    <p:extLst>
      <p:ext uri="{BB962C8B-B14F-4D97-AF65-F5344CB8AC3E}">
        <p14:creationId xmlns:p14="http://schemas.microsoft.com/office/powerpoint/2010/main" val="1866750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Thursday</a:t>
            </a:r>
          </a:p>
        </p:txBody>
      </p:sp>
      <p:sp>
        <p:nvSpPr>
          <p:cNvPr id="6" name="Rectangle 5"/>
          <p:cNvSpPr/>
          <p:nvPr/>
        </p:nvSpPr>
        <p:spPr>
          <a:xfrm>
            <a:off x="242170" y="1086291"/>
            <a:ext cx="11519770" cy="3539430"/>
          </a:xfrm>
          <a:prstGeom prst="rect">
            <a:avLst/>
          </a:prstGeom>
        </p:spPr>
        <p:txBody>
          <a:bodyPr wrap="square">
            <a:spAutoFit/>
          </a:bodyPr>
          <a:lstStyle/>
          <a:p>
            <a:pPr marL="514350" indent="-514350" fontAlgn="base">
              <a:buFont typeface="+mj-lt"/>
              <a:buAutoNum type="arabicPeriod"/>
            </a:pPr>
            <a:r>
              <a:rPr lang="en-US" sz="2800" dirty="0"/>
              <a:t>Simulate a populations of 10,000 individuals each with exponential distributions.</a:t>
            </a:r>
          </a:p>
          <a:p>
            <a:pPr marL="514350" indent="-514350" fontAlgn="base">
              <a:buFont typeface="+mj-lt"/>
              <a:buAutoNum type="arabicPeriod"/>
            </a:pPr>
            <a:r>
              <a:rPr lang="en-US" sz="2800" dirty="0"/>
              <a:t>Record the true population means</a:t>
            </a:r>
          </a:p>
          <a:p>
            <a:pPr marL="514350" indent="-514350" fontAlgn="base">
              <a:buFont typeface="+mj-lt"/>
              <a:buAutoNum type="arabicPeriod"/>
            </a:pPr>
            <a:r>
              <a:rPr lang="en-US" sz="2800" dirty="0"/>
              <a:t>Take a sample of 100 individuals from population 1.</a:t>
            </a:r>
          </a:p>
          <a:p>
            <a:pPr marL="514350" indent="-514350" fontAlgn="base">
              <a:buFont typeface="+mj-lt"/>
              <a:buAutoNum type="arabicPeriod"/>
            </a:pPr>
            <a:r>
              <a:rPr lang="en-US" sz="2800" dirty="0"/>
              <a:t>Estimate mean and 95% confidence interval of this estimate</a:t>
            </a:r>
          </a:p>
          <a:p>
            <a:pPr marL="514350" indent="-514350" fontAlgn="base">
              <a:buFont typeface="+mj-lt"/>
              <a:buAutoNum type="arabicPeriod"/>
            </a:pPr>
            <a:r>
              <a:rPr lang="en-US" sz="2800" dirty="0"/>
              <a:t>Record whether the CI includes true mean</a:t>
            </a:r>
          </a:p>
          <a:p>
            <a:pPr marL="514350" indent="-514350" fontAlgn="base">
              <a:buFont typeface="+mj-lt"/>
              <a:buAutoNum type="arabicPeriod"/>
            </a:pPr>
            <a:r>
              <a:rPr lang="en-US" sz="2800" dirty="0"/>
              <a:t>Repeat steps 3-5 1000 times</a:t>
            </a:r>
          </a:p>
          <a:p>
            <a:pPr marL="514350" indent="-514350" fontAlgn="base">
              <a:buFont typeface="+mj-lt"/>
              <a:buAutoNum type="arabicPeriod"/>
            </a:pPr>
            <a:r>
              <a:rPr lang="en-US" sz="2800" dirty="0"/>
              <a:t>Calculate the proportion of samples that included true mean… 95%?</a:t>
            </a:r>
          </a:p>
        </p:txBody>
      </p:sp>
    </p:spTree>
    <p:extLst>
      <p:ext uri="{BB962C8B-B14F-4D97-AF65-F5344CB8AC3E}">
        <p14:creationId xmlns:p14="http://schemas.microsoft.com/office/powerpoint/2010/main" val="2760219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Homework 3</a:t>
            </a:r>
          </a:p>
        </p:txBody>
      </p:sp>
      <p:sp>
        <p:nvSpPr>
          <p:cNvPr id="3" name="TextBox 2">
            <a:extLst>
              <a:ext uri="{FF2B5EF4-FFF2-40B4-BE49-F238E27FC236}">
                <a16:creationId xmlns:a16="http://schemas.microsoft.com/office/drawing/2014/main" id="{EA5370BC-2F40-B04A-9D53-A69486845990}"/>
              </a:ext>
            </a:extLst>
          </p:cNvPr>
          <p:cNvSpPr txBox="1"/>
          <p:nvPr/>
        </p:nvSpPr>
        <p:spPr>
          <a:xfrm>
            <a:off x="183532" y="1174018"/>
            <a:ext cx="11493805" cy="5355312"/>
          </a:xfrm>
          <a:prstGeom prst="rect">
            <a:avLst/>
          </a:prstGeom>
          <a:noFill/>
        </p:spPr>
        <p:txBody>
          <a:bodyPr wrap="square" rtlCol="0">
            <a:spAutoFit/>
          </a:bodyPr>
          <a:lstStyle/>
          <a:p>
            <a:r>
              <a:rPr lang="en-US" dirty="0"/>
              <a:t>Create a vector of 1000 normally distributed values with a mean of 5.7 and a </a:t>
            </a:r>
            <a:r>
              <a:rPr lang="en-US" dirty="0" err="1"/>
              <a:t>sd</a:t>
            </a:r>
            <a:r>
              <a:rPr lang="en-US" dirty="0"/>
              <a:t> of .2</a:t>
            </a:r>
          </a:p>
          <a:p>
            <a:r>
              <a:rPr lang="en-US" dirty="0"/>
              <a:t>Q1 true mean</a:t>
            </a:r>
          </a:p>
          <a:p>
            <a:endParaRPr lang="en-US" dirty="0"/>
          </a:p>
          <a:p>
            <a:r>
              <a:rPr lang="en-US" dirty="0"/>
              <a:t>Calculate the mean and confidence interval of a sample of 50 individuals from the population.</a:t>
            </a:r>
          </a:p>
          <a:p>
            <a:r>
              <a:rPr lang="en-US" dirty="0"/>
              <a:t>Q2 lower end of confidence interval on first try</a:t>
            </a:r>
          </a:p>
          <a:p>
            <a:endParaRPr lang="en-US" dirty="0"/>
          </a:p>
          <a:p>
            <a:r>
              <a:rPr lang="en-US" dirty="0"/>
              <a:t>Calculate the mean and confidence interval of a sample of 50 individuals from the population.</a:t>
            </a:r>
          </a:p>
          <a:p>
            <a:r>
              <a:rPr lang="en-US" dirty="0"/>
              <a:t>Q3 lower end of confidence interval on second try</a:t>
            </a:r>
          </a:p>
          <a:p>
            <a:endParaRPr lang="en-US" dirty="0"/>
          </a:p>
          <a:p>
            <a:r>
              <a:rPr lang="en-US" dirty="0"/>
              <a:t>Create a new vector of 1000 normally distributed values with a mean of 5.7 and a </a:t>
            </a:r>
            <a:r>
              <a:rPr lang="en-US" dirty="0" err="1"/>
              <a:t>sd</a:t>
            </a:r>
            <a:r>
              <a:rPr lang="en-US" dirty="0"/>
              <a:t> of 2.0</a:t>
            </a:r>
          </a:p>
          <a:p>
            <a:r>
              <a:rPr lang="en-US" dirty="0"/>
              <a:t>Q4 true mean</a:t>
            </a:r>
          </a:p>
          <a:p>
            <a:endParaRPr lang="en-US" dirty="0"/>
          </a:p>
          <a:p>
            <a:r>
              <a:rPr lang="en-US" dirty="0"/>
              <a:t>Calculate the mean and confidence interval of a sample of 50 individuals from the population.</a:t>
            </a:r>
          </a:p>
          <a:p>
            <a:r>
              <a:rPr lang="en-US" dirty="0"/>
              <a:t>Q5 upper end of the confidence interval on the first try</a:t>
            </a:r>
          </a:p>
          <a:p>
            <a:endParaRPr lang="en-US" dirty="0"/>
          </a:p>
          <a:p>
            <a:r>
              <a:rPr lang="en-US" dirty="0"/>
              <a:t>Calculate the mean and confidence interval of a sample of 50 individuals from the population.</a:t>
            </a:r>
          </a:p>
          <a:p>
            <a:r>
              <a:rPr lang="en-US" dirty="0"/>
              <a:t>Q6 upper end of the confidence interval on the second try</a:t>
            </a:r>
          </a:p>
          <a:p>
            <a:endParaRPr lang="en-US" dirty="0"/>
          </a:p>
          <a:p>
            <a:r>
              <a:rPr lang="en-US" dirty="0">
                <a:solidFill>
                  <a:srgbClr val="C00000"/>
                </a:solidFill>
              </a:rPr>
              <a:t>Enter answers on blackboard</a:t>
            </a:r>
          </a:p>
        </p:txBody>
      </p:sp>
    </p:spTree>
    <p:extLst>
      <p:ext uri="{BB962C8B-B14F-4D97-AF65-F5344CB8AC3E}">
        <p14:creationId xmlns:p14="http://schemas.microsoft.com/office/powerpoint/2010/main" val="4235007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Today</a:t>
            </a:r>
          </a:p>
        </p:txBody>
      </p:sp>
      <p:sp>
        <p:nvSpPr>
          <p:cNvPr id="4" name="Rectangle 3"/>
          <p:cNvSpPr/>
          <p:nvPr/>
        </p:nvSpPr>
        <p:spPr>
          <a:xfrm>
            <a:off x="204396" y="1787531"/>
            <a:ext cx="11801138" cy="1938992"/>
          </a:xfrm>
          <a:prstGeom prst="rect">
            <a:avLst/>
          </a:prstGeom>
        </p:spPr>
        <p:txBody>
          <a:bodyPr wrap="square">
            <a:spAutoFit/>
          </a:bodyPr>
          <a:lstStyle/>
          <a:p>
            <a:pPr marL="742950" indent="-742950" fontAlgn="base">
              <a:buFont typeface="+mj-lt"/>
              <a:buAutoNum type="arabicPeriod"/>
            </a:pPr>
            <a:r>
              <a:rPr lang="en-US" sz="4000" dirty="0"/>
              <a:t>Terminology</a:t>
            </a:r>
          </a:p>
          <a:p>
            <a:pPr marL="742950" indent="-742950" fontAlgn="base">
              <a:buFont typeface="+mj-lt"/>
              <a:buAutoNum type="arabicPeriod"/>
            </a:pPr>
            <a:r>
              <a:rPr lang="en-US" sz="4000" dirty="0"/>
              <a:t>Summarizing Data</a:t>
            </a:r>
          </a:p>
          <a:p>
            <a:pPr marL="742950" indent="-742950" fontAlgn="base">
              <a:buFont typeface="+mj-lt"/>
              <a:buAutoNum type="arabicPeriod"/>
            </a:pPr>
            <a:r>
              <a:rPr lang="en-US" sz="4000" dirty="0"/>
              <a:t>Central Limit Theorem</a:t>
            </a:r>
          </a:p>
        </p:txBody>
      </p:sp>
    </p:spTree>
    <p:extLst>
      <p:ext uri="{BB962C8B-B14F-4D97-AF65-F5344CB8AC3E}">
        <p14:creationId xmlns:p14="http://schemas.microsoft.com/office/powerpoint/2010/main" val="184737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Populations and Samples</a:t>
            </a:r>
          </a:p>
        </p:txBody>
      </p:sp>
      <p:sp>
        <p:nvSpPr>
          <p:cNvPr id="4" name="Rectangle 3"/>
          <p:cNvSpPr/>
          <p:nvPr/>
        </p:nvSpPr>
        <p:spPr>
          <a:xfrm>
            <a:off x="145326" y="1073548"/>
            <a:ext cx="11679244" cy="4524315"/>
          </a:xfrm>
          <a:prstGeom prst="rect">
            <a:avLst/>
          </a:prstGeom>
        </p:spPr>
        <p:txBody>
          <a:bodyPr wrap="square">
            <a:spAutoFit/>
          </a:bodyPr>
          <a:lstStyle/>
          <a:p>
            <a:pPr marL="571500" indent="-571500" fontAlgn="base">
              <a:buFont typeface="Arial" charset="0"/>
              <a:buChar char="•"/>
            </a:pPr>
            <a:r>
              <a:rPr lang="en-US" sz="3600" b="1" dirty="0"/>
              <a:t>Populations</a:t>
            </a:r>
            <a:br>
              <a:rPr lang="en-US" sz="3600" dirty="0"/>
            </a:br>
            <a:r>
              <a:rPr lang="en-US" sz="3600" dirty="0"/>
              <a:t>Some sort of group of something - could be anything</a:t>
            </a:r>
          </a:p>
          <a:p>
            <a:pPr marL="1028700" lvl="1" indent="-571500" fontAlgn="base">
              <a:buFont typeface="Arial" charset="0"/>
              <a:buChar char="•"/>
            </a:pPr>
            <a:r>
              <a:rPr lang="en-US" sz="3600" dirty="0"/>
              <a:t>Undergraduates at Texas A&amp;M</a:t>
            </a:r>
          </a:p>
          <a:p>
            <a:pPr marL="1028700" lvl="1" indent="-571500" fontAlgn="base">
              <a:buFont typeface="Arial" charset="0"/>
              <a:buChar char="•"/>
            </a:pPr>
            <a:r>
              <a:rPr lang="en-US" sz="3600" dirty="0"/>
              <a:t>Jewel beetles in Arizona</a:t>
            </a:r>
          </a:p>
          <a:p>
            <a:pPr marL="1028700" lvl="1" indent="-571500" fontAlgn="base">
              <a:buFont typeface="Arial" charset="0"/>
              <a:buChar char="•"/>
            </a:pPr>
            <a:r>
              <a:rPr lang="en-US" sz="3600" dirty="0"/>
              <a:t>Strain of flies in the lab </a:t>
            </a:r>
          </a:p>
          <a:p>
            <a:pPr fontAlgn="base"/>
            <a:r>
              <a:rPr lang="en-US" sz="3600" dirty="0"/>
              <a:t> </a:t>
            </a:r>
          </a:p>
          <a:p>
            <a:pPr marL="571500" indent="-571500" fontAlgn="base">
              <a:buFont typeface="Arial" charset="0"/>
              <a:buChar char="•"/>
            </a:pPr>
            <a:r>
              <a:rPr lang="en-US" sz="3600" b="1" dirty="0"/>
              <a:t>Samples</a:t>
            </a:r>
            <a:endParaRPr lang="en-US" sz="3600" dirty="0"/>
          </a:p>
          <a:p>
            <a:pPr marL="1028700" lvl="1" indent="-571500" fontAlgn="base">
              <a:buFont typeface="Arial" charset="0"/>
              <a:buChar char="•"/>
            </a:pPr>
            <a:r>
              <a:rPr lang="en-US" sz="3600" dirty="0"/>
              <a:t>A subset of individuals drawn from a population </a:t>
            </a:r>
          </a:p>
        </p:txBody>
      </p:sp>
    </p:spTree>
    <p:extLst>
      <p:ext uri="{BB962C8B-B14F-4D97-AF65-F5344CB8AC3E}">
        <p14:creationId xmlns:p14="http://schemas.microsoft.com/office/powerpoint/2010/main" val="190270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What is the population?</a:t>
            </a:r>
          </a:p>
        </p:txBody>
      </p:sp>
      <p:sp>
        <p:nvSpPr>
          <p:cNvPr id="4" name="Rectangle 3"/>
          <p:cNvSpPr/>
          <p:nvPr/>
        </p:nvSpPr>
        <p:spPr>
          <a:xfrm>
            <a:off x="195431" y="1225689"/>
            <a:ext cx="11801138" cy="5416868"/>
          </a:xfrm>
          <a:prstGeom prst="rect">
            <a:avLst/>
          </a:prstGeom>
        </p:spPr>
        <p:txBody>
          <a:bodyPr wrap="square">
            <a:spAutoFit/>
          </a:bodyPr>
          <a:lstStyle/>
          <a:p>
            <a:pPr fontAlgn="base"/>
            <a:r>
              <a:rPr lang="en-US" sz="2800" i="1" dirty="0"/>
              <a:t>We wanted to examine any association between the severity of injuries, and the height from which cats fall in high-rise buildings.</a:t>
            </a:r>
          </a:p>
          <a:p>
            <a:pPr fontAlgn="base"/>
            <a:endParaRPr lang="en-US" sz="2800" dirty="0"/>
          </a:p>
          <a:p>
            <a:pPr fontAlgn="base"/>
            <a:r>
              <a:rPr lang="en-US" sz="2800" i="1" dirty="0"/>
              <a:t>In the period between January 1, 1998 and December 12, 2001 at the Clinic of Surgery, Orthopedics and Ophthalmology of the Veterinary Faculty, 119 cats were treated after a fall or jump from a balcony or window, where the owners saw the fall, or where there was a reasonable suspicion that a fall had occurred. Only those cats that fell from the second or higher stories were included. The owners brought the cats for treatment within varying periods of time after the fall (from 30 min to over a month).</a:t>
            </a:r>
          </a:p>
          <a:p>
            <a:pPr fontAlgn="base"/>
            <a:endParaRPr lang="en-US" sz="2400" i="1" dirty="0"/>
          </a:p>
          <a:p>
            <a:pPr fontAlgn="base"/>
            <a:endParaRPr lang="en-US" sz="2400" dirty="0"/>
          </a:p>
          <a:p>
            <a:pPr fontAlgn="base"/>
            <a:r>
              <a:rPr lang="en-US" dirty="0"/>
              <a:t>Vnuk, et al. "Feline high-rise syndrome: 119 cases (1998–2001). </a:t>
            </a:r>
            <a:r>
              <a:rPr lang="en-US" i="1" dirty="0"/>
              <a:t>Journal of Feline Medicine &amp; Surgery</a:t>
            </a:r>
            <a:r>
              <a:rPr lang="en-US" dirty="0"/>
              <a:t> 6.5 (2004): 305-312.</a:t>
            </a:r>
          </a:p>
        </p:txBody>
      </p:sp>
    </p:spTree>
    <p:extLst>
      <p:ext uri="{BB962C8B-B14F-4D97-AF65-F5344CB8AC3E}">
        <p14:creationId xmlns:p14="http://schemas.microsoft.com/office/powerpoint/2010/main" val="157539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What is the population?</a:t>
            </a:r>
          </a:p>
        </p:txBody>
      </p:sp>
      <p:pic>
        <p:nvPicPr>
          <p:cNvPr id="5" name="Picture 4">
            <a:extLst>
              <a:ext uri="{FF2B5EF4-FFF2-40B4-BE49-F238E27FC236}">
                <a16:creationId xmlns:a16="http://schemas.microsoft.com/office/drawing/2014/main" id="{7F26F8CE-B56D-FB40-91E7-EFE7882A8551}"/>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7000" contrast="96000"/>
                    </a14:imgEffect>
                  </a14:imgLayer>
                </a14:imgProps>
              </a:ext>
            </a:extLst>
          </a:blip>
          <a:stretch>
            <a:fillRect/>
          </a:stretch>
        </p:blipFill>
        <p:spPr>
          <a:xfrm>
            <a:off x="2938072" y="1109272"/>
            <a:ext cx="7112965" cy="5500142"/>
          </a:xfrm>
          <a:prstGeom prst="rect">
            <a:avLst/>
          </a:prstGeom>
        </p:spPr>
      </p:pic>
    </p:spTree>
    <p:extLst>
      <p:ext uri="{BB962C8B-B14F-4D97-AF65-F5344CB8AC3E}">
        <p14:creationId xmlns:p14="http://schemas.microsoft.com/office/powerpoint/2010/main" val="2093826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Sampling Considerations</a:t>
            </a:r>
          </a:p>
        </p:txBody>
      </p:sp>
      <p:sp>
        <p:nvSpPr>
          <p:cNvPr id="4" name="Rectangle 3"/>
          <p:cNvSpPr/>
          <p:nvPr/>
        </p:nvSpPr>
        <p:spPr>
          <a:xfrm>
            <a:off x="404812" y="1248912"/>
            <a:ext cx="11344602" cy="4031873"/>
          </a:xfrm>
          <a:prstGeom prst="rect">
            <a:avLst/>
          </a:prstGeom>
        </p:spPr>
        <p:txBody>
          <a:bodyPr wrap="square">
            <a:spAutoFit/>
          </a:bodyPr>
          <a:lstStyle/>
          <a:p>
            <a:pPr fontAlgn="base"/>
            <a:r>
              <a:rPr lang="en-US" sz="3200" b="1" dirty="0"/>
              <a:t>Target population</a:t>
            </a:r>
            <a:endParaRPr lang="en-US" sz="3200" dirty="0"/>
          </a:p>
          <a:p>
            <a:pPr marL="457200" indent="-457200" fontAlgn="base">
              <a:buFont typeface="Arial" charset="0"/>
              <a:buChar char="•"/>
            </a:pPr>
            <a:r>
              <a:rPr lang="en-US" sz="3200" dirty="0"/>
              <a:t>Need to sample a representative population</a:t>
            </a:r>
          </a:p>
          <a:p>
            <a:pPr marL="457200" indent="-457200" fontAlgn="base">
              <a:buFont typeface="Arial" charset="0"/>
              <a:buChar char="•"/>
            </a:pPr>
            <a:r>
              <a:rPr lang="en-US" sz="3200" dirty="0"/>
              <a:t>A sample of people from College Station, for instance, would probably not be representative of New Yorkers </a:t>
            </a:r>
          </a:p>
          <a:p>
            <a:pPr marL="457200" indent="-457200" fontAlgn="base">
              <a:buFont typeface="Arial" charset="0"/>
              <a:buChar char="•"/>
            </a:pPr>
            <a:endParaRPr lang="en-US" sz="3200" dirty="0"/>
          </a:p>
          <a:p>
            <a:pPr fontAlgn="base"/>
            <a:r>
              <a:rPr lang="en-US" sz="3200" b="1" dirty="0"/>
              <a:t>Sampling Error</a:t>
            </a:r>
            <a:r>
              <a:rPr lang="en-US" sz="3200" dirty="0"/>
              <a:t> </a:t>
            </a:r>
          </a:p>
          <a:p>
            <a:pPr marL="457200" indent="-457200" fontAlgn="base">
              <a:buFont typeface="Arial" charset="0"/>
              <a:buChar char="•"/>
            </a:pPr>
            <a:r>
              <a:rPr lang="en-US" sz="3200" dirty="0"/>
              <a:t>Chance alone will cause your sample to depart from the population</a:t>
            </a:r>
          </a:p>
        </p:txBody>
      </p:sp>
    </p:spTree>
    <p:extLst>
      <p:ext uri="{BB962C8B-B14F-4D97-AF65-F5344CB8AC3E}">
        <p14:creationId xmlns:p14="http://schemas.microsoft.com/office/powerpoint/2010/main" val="1230530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Parameter, estimates, sampling considerations</a:t>
            </a:r>
          </a:p>
        </p:txBody>
      </p:sp>
      <p:sp>
        <p:nvSpPr>
          <p:cNvPr id="4" name="Rectangle 3"/>
          <p:cNvSpPr/>
          <p:nvPr/>
        </p:nvSpPr>
        <p:spPr>
          <a:xfrm>
            <a:off x="496056" y="1148856"/>
            <a:ext cx="11428722" cy="5139869"/>
          </a:xfrm>
          <a:prstGeom prst="rect">
            <a:avLst/>
          </a:prstGeom>
        </p:spPr>
        <p:txBody>
          <a:bodyPr wrap="square">
            <a:spAutoFit/>
          </a:bodyPr>
          <a:lstStyle/>
          <a:p>
            <a:pPr fontAlgn="base"/>
            <a:r>
              <a:rPr lang="en-US" sz="3600" b="1" dirty="0"/>
              <a:t>Parameter</a:t>
            </a:r>
            <a:r>
              <a:rPr lang="en-US" sz="3600" dirty="0"/>
              <a:t>: Population-level variables we are trying to estimate </a:t>
            </a:r>
          </a:p>
          <a:p>
            <a:pPr fontAlgn="base"/>
            <a:endParaRPr lang="en-US" sz="2400" dirty="0"/>
          </a:p>
          <a:p>
            <a:pPr fontAlgn="base"/>
            <a:r>
              <a:rPr lang="en-US" sz="3600" b="1" dirty="0"/>
              <a:t>Estimate or Statistic</a:t>
            </a:r>
            <a:r>
              <a:rPr lang="en-US" sz="3600" dirty="0"/>
              <a:t>: The value of the parameter inferred from the sample </a:t>
            </a:r>
          </a:p>
          <a:p>
            <a:pPr fontAlgn="base"/>
            <a:endParaRPr lang="en-US" sz="2400" dirty="0"/>
          </a:p>
          <a:p>
            <a:pPr fontAlgn="base"/>
            <a:r>
              <a:rPr lang="en-US" sz="3600" b="1" dirty="0"/>
              <a:t>Bias</a:t>
            </a:r>
            <a:r>
              <a:rPr lang="en-US" sz="3600" dirty="0"/>
              <a:t>: If something about the sampling procedure causes the sample to systematically misrepresent the population. </a:t>
            </a:r>
          </a:p>
          <a:p>
            <a:pPr fontAlgn="base"/>
            <a:endParaRPr lang="en-US" sz="2400" dirty="0"/>
          </a:p>
          <a:p>
            <a:pPr fontAlgn="base"/>
            <a:r>
              <a:rPr lang="en-US" sz="3600" b="1" dirty="0"/>
              <a:t>Precision</a:t>
            </a:r>
            <a:r>
              <a:rPr lang="en-US" sz="3600" dirty="0"/>
              <a:t>: How tightly grouped are the estimates?</a:t>
            </a:r>
          </a:p>
        </p:txBody>
      </p:sp>
    </p:spTree>
    <p:extLst>
      <p:ext uri="{BB962C8B-B14F-4D97-AF65-F5344CB8AC3E}">
        <p14:creationId xmlns:p14="http://schemas.microsoft.com/office/powerpoint/2010/main" val="69842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Accuracy vs Precision</a:t>
            </a:r>
          </a:p>
        </p:txBody>
      </p:sp>
      <p:pic>
        <p:nvPicPr>
          <p:cNvPr id="1026" name="Picture 2" descr="Precision and accuracy in glacial geology - AntarcticGlaciers.org">
            <a:extLst>
              <a:ext uri="{FF2B5EF4-FFF2-40B4-BE49-F238E27FC236}">
                <a16:creationId xmlns:a16="http://schemas.microsoft.com/office/drawing/2014/main" id="{403E7578-E827-CD71-1D2D-85FCEE343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4581" y="1038931"/>
            <a:ext cx="8582837" cy="5734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6406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16776</TotalTime>
  <Words>1321</Words>
  <Application>Microsoft Macintosh PowerPoint</Application>
  <PresentationFormat>Widescreen</PresentationFormat>
  <Paragraphs>183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Cambria Math</vt:lpstr>
      <vt:lpstr>inherit</vt:lpstr>
      <vt:lpstr>Office Theme</vt:lpstr>
      <vt:lpstr>Sampling and Summary Statistics Biology 683  Lecture 2   Heath Blackmon</vt:lpstr>
      <vt:lpstr>Last week</vt:lpstr>
      <vt:lpstr>Today</vt:lpstr>
      <vt:lpstr>Populations and Samples</vt:lpstr>
      <vt:lpstr>What is the population?</vt:lpstr>
      <vt:lpstr>What is the population?</vt:lpstr>
      <vt:lpstr>Sampling Considerations</vt:lpstr>
      <vt:lpstr>Parameter, estimates, sampling considerations</vt:lpstr>
      <vt:lpstr>Accuracy vs Precision</vt:lpstr>
      <vt:lpstr>Random Sampling</vt:lpstr>
      <vt:lpstr>Data</vt:lpstr>
      <vt:lpstr>Data</vt:lpstr>
      <vt:lpstr>Continuous vs Discrete</vt:lpstr>
      <vt:lpstr>Explanatory and Response Variables</vt:lpstr>
      <vt:lpstr>Experimental vs observational studies</vt:lpstr>
      <vt:lpstr>Why should we summarize data?</vt:lpstr>
      <vt:lpstr>Typical summary statistics</vt:lpstr>
      <vt:lpstr>Symbols for samples and populations</vt:lpstr>
      <vt:lpstr>For a sample of a population</vt:lpstr>
      <vt:lpstr>Central limit theorem</vt:lpstr>
      <vt:lpstr>Central limit theorem</vt:lpstr>
      <vt:lpstr>Central limit theorem</vt:lpstr>
      <vt:lpstr>Estimating with uncertainty</vt:lpstr>
      <vt:lpstr>Confidence Interval vs Credible Interval</vt:lpstr>
      <vt:lpstr>Confidence Interval vs Credible Interval</vt:lpstr>
      <vt:lpstr>Error bars</vt:lpstr>
      <vt:lpstr>Thursday</vt:lpstr>
      <vt:lpstr>Homework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Microsoft Office User</cp:lastModifiedBy>
  <cp:revision>54</cp:revision>
  <cp:lastPrinted>2018-01-03T19:12:41Z</cp:lastPrinted>
  <dcterms:created xsi:type="dcterms:W3CDTF">2018-01-03T17:15:04Z</dcterms:created>
  <dcterms:modified xsi:type="dcterms:W3CDTF">2022-08-11T19:07:31Z</dcterms:modified>
</cp:coreProperties>
</file>