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8" r:id="rId3"/>
    <p:sldId id="259"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23" r:id="rId21"/>
    <p:sldId id="328" r:id="rId22"/>
    <p:sldId id="324" r:id="rId23"/>
    <p:sldId id="278" r:id="rId24"/>
    <p:sldId id="329" r:id="rId25"/>
    <p:sldId id="330" r:id="rId26"/>
    <p:sldId id="304" r:id="rId27"/>
    <p:sldId id="305" r:id="rId28"/>
    <p:sldId id="306" r:id="rId29"/>
    <p:sldId id="307" r:id="rId30"/>
    <p:sldId id="312" r:id="rId31"/>
    <p:sldId id="313" r:id="rId32"/>
    <p:sldId id="314" r:id="rId33"/>
    <p:sldId id="315" r:id="rId34"/>
    <p:sldId id="316" r:id="rId35"/>
    <p:sldId id="317" r:id="rId36"/>
    <p:sldId id="331" r:id="rId37"/>
    <p:sldId id="318" r:id="rId38"/>
    <p:sldId id="319" r:id="rId39"/>
    <p:sldId id="320" r:id="rId40"/>
    <p:sldId id="321" r:id="rId41"/>
    <p:sldId id="308" r:id="rId42"/>
    <p:sldId id="309" r:id="rId43"/>
    <p:sldId id="322" r:id="rId44"/>
    <p:sldId id="332" r:id="rId45"/>
    <p:sldId id="327" r:id="rId46"/>
    <p:sldId id="27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89"/>
    <p:restoredTop sz="94512"/>
  </p:normalViewPr>
  <p:slideViewPr>
    <p:cSldViewPr snapToGrid="0" snapToObjects="1">
      <p:cViewPr varScale="1">
        <p:scale>
          <a:sx n="92" d="100"/>
          <a:sy n="92" d="100"/>
        </p:scale>
        <p:origin x="192" y="17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37</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885" y="268940"/>
            <a:ext cx="10499463" cy="5948979"/>
          </a:xfrm>
        </p:spPr>
        <p:txBody>
          <a:bodyPr>
            <a:normAutofit/>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4000" dirty="0"/>
            </a:br>
            <a:br>
              <a:rPr lang="en-US" sz="4000" dirty="0"/>
            </a:b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68" y="763163"/>
            <a:ext cx="5401388" cy="455885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Pseudoreplication</a:t>
            </a:r>
            <a:r>
              <a:rPr lang="en-US" b="1" dirty="0">
                <a:solidFill>
                  <a:schemeClr val="bg1"/>
                </a:solidFill>
              </a:rPr>
              <a:t> </a:t>
            </a:r>
          </a:p>
        </p:txBody>
      </p:sp>
      <p:sp>
        <p:nvSpPr>
          <p:cNvPr id="4" name="Rectangle 3"/>
          <p:cNvSpPr/>
          <p:nvPr/>
        </p:nvSpPr>
        <p:spPr>
          <a:xfrm>
            <a:off x="237995" y="1161821"/>
            <a:ext cx="11786991" cy="4216539"/>
          </a:xfrm>
          <a:prstGeom prst="rect">
            <a:avLst/>
          </a:prstGeom>
        </p:spPr>
        <p:txBody>
          <a:bodyPr wrap="square">
            <a:spAutoFit/>
          </a:bodyPr>
          <a:lstStyle/>
          <a:p>
            <a:r>
              <a:rPr lang="en-US" sz="3200" dirty="0"/>
              <a:t>Occurs when the apparent sample size is larger than true sample size </a:t>
            </a:r>
          </a:p>
          <a:p>
            <a:endParaRPr lang="en-US" sz="2000" dirty="0"/>
          </a:p>
          <a:p>
            <a:pPr marL="457200" indent="-457200">
              <a:buFont typeface="+mj-lt"/>
              <a:buAutoNum type="arabicPeriod"/>
            </a:pPr>
            <a:r>
              <a:rPr lang="en-US" sz="2400" dirty="0"/>
              <a:t>10 rats are studied and tested on three consecutive days, resulting in 15 observations for the control group and 15 observations for the treatment groups</a:t>
            </a:r>
          </a:p>
          <a:p>
            <a:pPr marL="457200" indent="-457200">
              <a:buFont typeface="+mj-lt"/>
              <a:buAutoNum type="arabicPeriod"/>
            </a:pPr>
            <a:r>
              <a:rPr lang="en-US" sz="2400" dirty="0"/>
              <a:t>The experiment is conducted in two tanks: tank 1 has hormone added, tank 2 is the control tank. 10 fish are tested per tank. </a:t>
            </a:r>
          </a:p>
          <a:p>
            <a:pPr marL="457200" indent="-457200">
              <a:buFont typeface="+mj-lt"/>
              <a:buAutoNum type="arabicPeriod"/>
            </a:pPr>
            <a:r>
              <a:rPr lang="en-US" sz="2400" dirty="0"/>
              <a:t>We are testing for the effects of mating system on genome size. We use 5 outbreeding insects and 5 inbreeding species of beetles. </a:t>
            </a:r>
          </a:p>
          <a:p>
            <a:pPr marL="457200" indent="-457200">
              <a:buFont typeface="+mj-lt"/>
              <a:buAutoNum type="arabicPeriod"/>
            </a:pPr>
            <a:r>
              <a:rPr lang="en-US" sz="2400" dirty="0"/>
              <a:t>Beetles are segregated by sex into two vials, with 10 individuals per vial. I draw a male and female at random and test them, returning them to the vials at the end. I perform a total of 40 such tests.</a:t>
            </a:r>
          </a:p>
        </p:txBody>
      </p:sp>
    </p:spTree>
    <p:extLst>
      <p:ext uri="{BB962C8B-B14F-4D97-AF65-F5344CB8AC3E}">
        <p14:creationId xmlns:p14="http://schemas.microsoft.com/office/powerpoint/2010/main" val="34967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Biological and Technical Replicates </a:t>
            </a:r>
          </a:p>
        </p:txBody>
      </p:sp>
      <p:sp>
        <p:nvSpPr>
          <p:cNvPr id="4" name="Rectangle 3"/>
          <p:cNvSpPr/>
          <p:nvPr/>
        </p:nvSpPr>
        <p:spPr>
          <a:xfrm>
            <a:off x="237995" y="1161821"/>
            <a:ext cx="11786991" cy="5078313"/>
          </a:xfrm>
          <a:prstGeom prst="rect">
            <a:avLst/>
          </a:prstGeom>
        </p:spPr>
        <p:txBody>
          <a:bodyPr wrap="square">
            <a:spAutoFit/>
          </a:bodyPr>
          <a:lstStyle/>
          <a:p>
            <a:pPr marL="514350" indent="-514350">
              <a:buFont typeface="Arial" charset="0"/>
              <a:buChar char="•"/>
            </a:pPr>
            <a:r>
              <a:rPr lang="en-US" sz="3600" dirty="0"/>
              <a:t>A biological replicate involves a new, independent test subject</a:t>
            </a:r>
          </a:p>
          <a:p>
            <a:pPr marL="514350" indent="-514350">
              <a:buFont typeface="Arial" charset="0"/>
              <a:buChar char="•"/>
            </a:pPr>
            <a:endParaRPr lang="en-US" sz="3600" dirty="0"/>
          </a:p>
          <a:p>
            <a:pPr marL="514350" indent="-514350">
              <a:buFont typeface="Arial" charset="0"/>
              <a:buChar char="•"/>
            </a:pPr>
            <a:r>
              <a:rPr lang="en-US" sz="3600" dirty="0"/>
              <a:t>A technical replicate involves repeating the same procedure on a new sample from the same subject</a:t>
            </a:r>
          </a:p>
          <a:p>
            <a:pPr marL="514350" indent="-514350">
              <a:buFont typeface="Arial" charset="0"/>
              <a:buChar char="•"/>
            </a:pPr>
            <a:endParaRPr lang="en-US" sz="3600" dirty="0"/>
          </a:p>
          <a:p>
            <a:pPr marL="514350" indent="-514350">
              <a:buFont typeface="Arial" charset="0"/>
              <a:buChar char="•"/>
            </a:pPr>
            <a:r>
              <a:rPr lang="en-US" sz="3600" dirty="0"/>
              <a:t>Technical replicates do not contribute to your estimates of population-level parameters, but they can increase the precision of measurements on individuals</a:t>
            </a:r>
          </a:p>
        </p:txBody>
      </p:sp>
    </p:spTree>
    <p:extLst>
      <p:ext uri="{BB962C8B-B14F-4D97-AF65-F5344CB8AC3E}">
        <p14:creationId xmlns:p14="http://schemas.microsoft.com/office/powerpoint/2010/main" val="273206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Which kind of replication</a:t>
            </a:r>
          </a:p>
        </p:txBody>
      </p:sp>
      <p:sp>
        <p:nvSpPr>
          <p:cNvPr id="4" name="Rectangle 3"/>
          <p:cNvSpPr/>
          <p:nvPr/>
        </p:nvSpPr>
        <p:spPr>
          <a:xfrm>
            <a:off x="237995" y="1161821"/>
            <a:ext cx="11786991" cy="3970318"/>
          </a:xfrm>
          <a:prstGeom prst="rect">
            <a:avLst/>
          </a:prstGeom>
        </p:spPr>
        <p:txBody>
          <a:bodyPr wrap="square">
            <a:spAutoFit/>
          </a:bodyPr>
          <a:lstStyle/>
          <a:p>
            <a:pPr marL="514350" indent="-514350">
              <a:buFont typeface="Arial" charset="0"/>
              <a:buChar char="•"/>
            </a:pPr>
            <a:r>
              <a:rPr lang="en-US" sz="3600" dirty="0"/>
              <a:t>In general, biological replicates are superior to technical replicates, because biological replicates increase power. </a:t>
            </a:r>
          </a:p>
          <a:p>
            <a:pPr marL="514350" indent="-514350">
              <a:buFont typeface="Arial" charset="0"/>
              <a:buChar char="•"/>
            </a:pPr>
            <a:endParaRPr lang="en-US" sz="3600" dirty="0"/>
          </a:p>
          <a:p>
            <a:pPr marL="514350" indent="-514350">
              <a:buFont typeface="Arial" charset="0"/>
              <a:buChar char="•"/>
            </a:pPr>
            <a:r>
              <a:rPr lang="en-US" sz="3600" dirty="0"/>
              <a:t>Technical replicates are useful when the technique in question sometimes produces extremely inaccurate results, which must be pruned from the dataset. An example is qPCR, where occasional extreme outliers are common. </a:t>
            </a:r>
          </a:p>
        </p:txBody>
      </p:sp>
    </p:spTree>
    <p:extLst>
      <p:ext uri="{BB962C8B-B14F-4D97-AF65-F5344CB8AC3E}">
        <p14:creationId xmlns:p14="http://schemas.microsoft.com/office/powerpoint/2010/main" val="270229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Best Practices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a:t>Ensure as much as possible that controls and experimental individuals are from identical populations (except for the factor of interest) </a:t>
            </a:r>
          </a:p>
          <a:p>
            <a:pPr marL="457200" indent="-457200">
              <a:buFont typeface="Arial" charset="0"/>
              <a:buChar char="•"/>
            </a:pPr>
            <a:endParaRPr lang="en-US" sz="2800" dirty="0"/>
          </a:p>
          <a:p>
            <a:pPr marL="457200" indent="-457200">
              <a:buFont typeface="Arial" charset="0"/>
              <a:buChar char="•"/>
            </a:pPr>
            <a:r>
              <a:rPr lang="en-US" sz="2800" dirty="0"/>
              <a:t>Treat your controls as similarly as possible to the experimental subjects (sham injections, placebos, etc.) </a:t>
            </a:r>
          </a:p>
          <a:p>
            <a:pPr marL="457200" indent="-457200">
              <a:buFont typeface="Arial" charset="0"/>
              <a:buChar char="•"/>
            </a:pPr>
            <a:endParaRPr lang="en-US" sz="2800" dirty="0"/>
          </a:p>
          <a:p>
            <a:pPr marL="457200" indent="-457200">
              <a:buFont typeface="Arial" charset="0"/>
              <a:buChar char="•"/>
            </a:pPr>
            <a:r>
              <a:rPr lang="en-US" sz="2800" dirty="0"/>
              <a:t>Conduct your control manipulations in parallel with your experimental manipulations </a:t>
            </a:r>
          </a:p>
          <a:p>
            <a:pPr marL="457200" indent="-457200">
              <a:buFont typeface="Arial" charset="0"/>
              <a:buChar char="•"/>
            </a:pPr>
            <a:endParaRPr lang="en-US" sz="2800" dirty="0"/>
          </a:p>
          <a:p>
            <a:pPr marL="457200" indent="-457200">
              <a:buFont typeface="Arial" charset="0"/>
              <a:buChar char="•"/>
            </a:pPr>
            <a:r>
              <a:rPr lang="en-US" sz="2800" dirty="0"/>
              <a:t>Think about all possible confounding variables and establish a plan to eliminate or correct for them before you start! </a:t>
            </a:r>
          </a:p>
        </p:txBody>
      </p:sp>
    </p:spTree>
    <p:extLst>
      <p:ext uri="{BB962C8B-B14F-4D97-AF65-F5344CB8AC3E}">
        <p14:creationId xmlns:p14="http://schemas.microsoft.com/office/powerpoint/2010/main" val="392411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Everything I do is an Experiment </a:t>
            </a:r>
          </a:p>
        </p:txBody>
      </p:sp>
      <p:sp>
        <p:nvSpPr>
          <p:cNvPr id="4" name="Rectangle 3"/>
          <p:cNvSpPr/>
          <p:nvPr/>
        </p:nvSpPr>
        <p:spPr>
          <a:xfrm>
            <a:off x="237995" y="1161821"/>
            <a:ext cx="11786991" cy="4585871"/>
          </a:xfrm>
          <a:prstGeom prst="rect">
            <a:avLst/>
          </a:prstGeom>
        </p:spPr>
        <p:txBody>
          <a:bodyPr wrap="square">
            <a:spAutoFit/>
          </a:bodyPr>
          <a:lstStyle/>
          <a:p>
            <a:r>
              <a:rPr lang="en-US" sz="2800" dirty="0"/>
              <a:t>You should approach everything you do in the lab from the perspective of an experiment </a:t>
            </a:r>
          </a:p>
          <a:p>
            <a:endParaRPr lang="en-US" sz="1600" dirty="0"/>
          </a:p>
          <a:p>
            <a:r>
              <a:rPr lang="en-US" sz="2800" dirty="0"/>
              <a:t>Always do the appropriate controls for PCR, transformations, etc. </a:t>
            </a:r>
          </a:p>
          <a:p>
            <a:endParaRPr lang="en-US" sz="1600" dirty="0"/>
          </a:p>
          <a:p>
            <a:r>
              <a:rPr lang="en-US" sz="2800" dirty="0"/>
              <a:t>Troubleshooting is experimenting </a:t>
            </a:r>
          </a:p>
          <a:p>
            <a:endParaRPr lang="en-US" sz="1600" dirty="0"/>
          </a:p>
          <a:p>
            <a:r>
              <a:rPr lang="en-US" sz="2800" dirty="0"/>
              <a:t>Think about how you will describe the experiment before you embark on it </a:t>
            </a:r>
          </a:p>
          <a:p>
            <a:endParaRPr lang="en-US" sz="1600" dirty="0"/>
          </a:p>
          <a:p>
            <a:r>
              <a:rPr lang="en-US" sz="2800" dirty="0"/>
              <a:t>You will see that simplicity is extremely valuable </a:t>
            </a:r>
          </a:p>
          <a:p>
            <a:endParaRPr lang="en-US" sz="1600" dirty="0"/>
          </a:p>
          <a:p>
            <a:r>
              <a:rPr lang="en-US" sz="2800" dirty="0"/>
              <a:t>Think about the analysis you will do before you get started </a:t>
            </a:r>
          </a:p>
          <a:p>
            <a:endParaRPr lang="en-US" sz="1600" dirty="0"/>
          </a:p>
        </p:txBody>
      </p:sp>
    </p:spTree>
    <p:extLst>
      <p:ext uri="{BB962C8B-B14F-4D97-AF65-F5344CB8AC3E}">
        <p14:creationId xmlns:p14="http://schemas.microsoft.com/office/powerpoint/2010/main" val="302761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The Null Hypothesis </a:t>
            </a:r>
          </a:p>
        </p:txBody>
      </p:sp>
      <mc:AlternateContent xmlns:mc="http://schemas.openxmlformats.org/markup-compatibility/2006">
        <mc:Choice xmlns:a14="http://schemas.microsoft.com/office/drawing/2010/main" Requires="a14">
          <p:sp>
            <p:nvSpPr>
              <p:cNvPr id="4" name="Rectangle 3"/>
              <p:cNvSpPr/>
              <p:nvPr/>
            </p:nvSpPr>
            <p:spPr>
              <a:xfrm>
                <a:off x="237995" y="1161821"/>
                <a:ext cx="11786991" cy="5693866"/>
              </a:xfrm>
              <a:prstGeom prst="rect">
                <a:avLst/>
              </a:prstGeom>
            </p:spPr>
            <p:txBody>
              <a:bodyPr wrap="square">
                <a:spAutoFit/>
              </a:bodyPr>
              <a:lstStyle/>
              <a:p>
                <a:r>
                  <a:rPr lang="en-US" sz="2800" dirty="0"/>
                  <a:t>To analyze your data, you will need a statistical hypothesis to go with your scientific hypothesis </a:t>
                </a:r>
              </a:p>
              <a:p>
                <a:endParaRPr lang="en-US" sz="2800" dirty="0"/>
              </a:p>
              <a:p>
                <a:r>
                  <a:rPr lang="en-US" sz="2800" dirty="0"/>
                  <a:t>A statistical hypothesis is most easily constructed as a null hypothesis </a:t>
                </a:r>
              </a:p>
              <a:p>
                <a:endParaRPr lang="en-US" sz="2800" dirty="0"/>
              </a:p>
              <a:p>
                <a:r>
                  <a:rPr lang="en-US" sz="2800" dirty="0"/>
                  <a:t>A null hypothesis posits that the factor of interest has no effect</a:t>
                </a:r>
              </a:p>
              <a:p>
                <a:endParaRPr lang="en-US" sz="2800" dirty="0"/>
              </a:p>
              <a:p>
                <a:pPr lvl="1"/>
                <a:r>
                  <a:rPr lang="en-US" sz="2800" dirty="0"/>
                  <a:t>Frequentist test we will be looking at p-value </a:t>
                </a:r>
                <a14:m>
                  <m:oMath xmlns:m="http://schemas.openxmlformats.org/officeDocument/2006/math">
                    <m:r>
                      <m:rPr>
                        <m:sty m:val="p"/>
                      </m:rPr>
                      <a:rPr lang="en-US" sz="2800" b="0" i="0" smtClean="0">
                        <a:latin typeface="Cambria Math" charset="0"/>
                      </a:rPr>
                      <m:t>Pr</m:t>
                    </m:r>
                    <m:r>
                      <a:rPr lang="en-US" sz="2800" b="0" i="1" smtClean="0">
                        <a:latin typeface="Cambria Math" charset="0"/>
                      </a:rPr>
                      <m:t>⁡(</m:t>
                    </m:r>
                    <m:r>
                      <a:rPr lang="en-US" sz="2800" b="0" i="1" smtClean="0">
                        <a:latin typeface="Cambria Math" panose="02040503050406030204" pitchFamily="18" charset="0"/>
                      </a:rPr>
                      <m:t>𝑠𝑡𝑎𝑡𝑖𝑠𝑡𝑖𝑐</m:t>
                    </m:r>
                    <m:r>
                      <a:rPr lang="en-US" sz="2800" b="0" i="1" smtClean="0">
                        <a:latin typeface="Cambria Math" charset="0"/>
                      </a:rPr>
                      <m:t>|</m:t>
                    </m:r>
                    <m:r>
                      <a:rPr lang="en-US" sz="2800" b="0" i="1" smtClean="0">
                        <a:latin typeface="Cambria Math" charset="0"/>
                      </a:rPr>
                      <m:t>𝑛𝑢𝑙𝑙</m:t>
                    </m:r>
                    <m:r>
                      <a:rPr lang="en-US" sz="2800" b="0" i="1" smtClean="0">
                        <a:latin typeface="Cambria Math" charset="0"/>
                      </a:rPr>
                      <m:t>)</m:t>
                    </m:r>
                  </m:oMath>
                </a14:m>
                <a:endParaRPr lang="en-US" sz="2800" dirty="0"/>
              </a:p>
              <a:p>
                <a:pPr lvl="1"/>
                <a:endParaRPr lang="en-US" sz="2800" dirty="0"/>
              </a:p>
              <a:p>
                <a:pPr lvl="1"/>
                <a:r>
                  <a:rPr lang="en-US" sz="2800" dirty="0"/>
                  <a:t>Bayesian approaches usually tells us if the posterior estimate of the parameter of interest overlap in our two treatments.</a:t>
                </a:r>
              </a:p>
              <a:p>
                <a:pPr lvl="1"/>
                <a:endParaRPr lang="en-US" sz="2800" dirty="0"/>
              </a:p>
              <a:p>
                <a:pPr lvl="1"/>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237995" y="1161821"/>
                <a:ext cx="11786991" cy="5693866"/>
              </a:xfrm>
              <a:prstGeom prst="rect">
                <a:avLst/>
              </a:prstGeom>
              <a:blipFill>
                <a:blip r:embed="rId2"/>
                <a:stretch>
                  <a:fillRect l="-1075" t="-1114"/>
                </a:stretch>
              </a:blipFill>
            </p:spPr>
            <p:txBody>
              <a:bodyPr/>
              <a:lstStyle/>
              <a:p>
                <a:r>
                  <a:rPr lang="en-US">
                    <a:noFill/>
                  </a:rPr>
                  <a:t> </a:t>
                </a:r>
              </a:p>
            </p:txBody>
          </p:sp>
        </mc:Fallback>
      </mc:AlternateContent>
    </p:spTree>
    <p:extLst>
      <p:ext uri="{BB962C8B-B14F-4D97-AF65-F5344CB8AC3E}">
        <p14:creationId xmlns:p14="http://schemas.microsoft.com/office/powerpoint/2010/main" val="55149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Examples of Null Hypotheses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Fertilizer has no effect on the growth rate of oak trees.</a:t>
            </a:r>
          </a:p>
          <a:p>
            <a:endParaRPr lang="en-US" sz="2800" dirty="0"/>
          </a:p>
          <a:p>
            <a:r>
              <a:rPr lang="en-US" sz="2800" dirty="0"/>
              <a:t>Blocking olfactory cues has no effect on mate choice in swordtail fishes.</a:t>
            </a:r>
          </a:p>
          <a:p>
            <a:r>
              <a:rPr lang="en-US" sz="2800" dirty="0"/>
              <a:t> </a:t>
            </a:r>
          </a:p>
          <a:p>
            <a:r>
              <a:rPr lang="en-US" sz="2800" dirty="0"/>
              <a:t>Rates of genome evolution are the same in two populations.</a:t>
            </a:r>
          </a:p>
          <a:p>
            <a:endParaRPr lang="en-US" sz="2800" dirty="0"/>
          </a:p>
          <a:p>
            <a:r>
              <a:rPr lang="en-US" sz="2800" dirty="0"/>
              <a:t>Mutations in the 5’ UTR of msl-2 have no effect on translation. </a:t>
            </a:r>
          </a:p>
          <a:p>
            <a:pPr lvl="1"/>
            <a:endParaRPr lang="en-US" sz="2800" dirty="0"/>
          </a:p>
          <a:p>
            <a:pPr lvl="1"/>
            <a:endParaRPr lang="en-US" sz="2800" dirty="0"/>
          </a:p>
        </p:txBody>
      </p:sp>
    </p:spTree>
    <p:extLst>
      <p:ext uri="{BB962C8B-B14F-4D97-AF65-F5344CB8AC3E}">
        <p14:creationId xmlns:p14="http://schemas.microsoft.com/office/powerpoint/2010/main" val="151419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Rejecting the Null </a:t>
            </a:r>
          </a:p>
        </p:txBody>
      </p:sp>
      <p:sp>
        <p:nvSpPr>
          <p:cNvPr id="4" name="Rectangle 3"/>
          <p:cNvSpPr/>
          <p:nvPr/>
        </p:nvSpPr>
        <p:spPr>
          <a:xfrm>
            <a:off x="237995" y="1161821"/>
            <a:ext cx="11786991" cy="5262979"/>
          </a:xfrm>
          <a:prstGeom prst="rect">
            <a:avLst/>
          </a:prstGeom>
        </p:spPr>
        <p:txBody>
          <a:bodyPr wrap="square">
            <a:spAutoFit/>
          </a:bodyPr>
          <a:lstStyle/>
          <a:p>
            <a:pPr marL="457200" indent="-457200">
              <a:buFont typeface="Arial" charset="0"/>
              <a:buChar char="•"/>
            </a:pPr>
            <a:r>
              <a:rPr lang="en-US" sz="2800" dirty="0"/>
              <a:t>Your statistical test will attempt to reject the null hypothesis </a:t>
            </a:r>
          </a:p>
          <a:p>
            <a:pPr marL="457200" indent="-457200">
              <a:buFont typeface="Arial" charset="0"/>
              <a:buChar char="•"/>
            </a:pPr>
            <a:endParaRPr lang="en-US" sz="2800" dirty="0"/>
          </a:p>
          <a:p>
            <a:pPr marL="457200" indent="-457200">
              <a:buFont typeface="Arial" charset="0"/>
              <a:buChar char="•"/>
            </a:pPr>
            <a:r>
              <a:rPr lang="en-US" sz="2800" dirty="0"/>
              <a:t>If you reject the null, then one of the alternative hypotheses must be true </a:t>
            </a:r>
            <a:r>
              <a:rPr lang="mr-IN" sz="2800" dirty="0"/>
              <a:t>–</a:t>
            </a:r>
            <a:r>
              <a:rPr lang="en-US" sz="2800" dirty="0"/>
              <a:t> though not necessarily the one you believe to be true! </a:t>
            </a:r>
          </a:p>
          <a:p>
            <a:pPr marL="457200" indent="-457200">
              <a:buFont typeface="Arial" charset="0"/>
              <a:buChar char="•"/>
            </a:pPr>
            <a:endParaRPr lang="en-US" sz="2800" dirty="0"/>
          </a:p>
          <a:p>
            <a:pPr marL="457200" indent="-457200">
              <a:buFont typeface="Arial" charset="0"/>
              <a:buChar char="•"/>
            </a:pPr>
            <a:r>
              <a:rPr lang="en-US" sz="2800" dirty="0"/>
              <a:t>You cannot </a:t>
            </a:r>
            <a:r>
              <a:rPr lang="en-US" sz="2800" b="1" u="sng" dirty="0"/>
              <a:t>prove</a:t>
            </a:r>
            <a:r>
              <a:rPr lang="en-US" sz="2800" dirty="0"/>
              <a:t> a hypothesis, but </a:t>
            </a:r>
          </a:p>
          <a:p>
            <a:pPr marL="914400" lvl="1" indent="-457200">
              <a:buFont typeface="Arial" charset="0"/>
              <a:buChar char="•"/>
            </a:pPr>
            <a:r>
              <a:rPr lang="en-US" sz="2800" dirty="0"/>
              <a:t>As frequentist you can find support for an alternative by rejecting the null. The more convincing the null and the more well designed the experiment the more evidence you provide for your alternative.</a:t>
            </a:r>
          </a:p>
          <a:p>
            <a:pPr marL="914400" lvl="1" indent="-457200">
              <a:buFont typeface="Arial" charset="0"/>
              <a:buChar char="•"/>
            </a:pPr>
            <a:r>
              <a:rPr lang="en-US" sz="2800" dirty="0"/>
              <a:t>As a Bayesian you can compare support for two competing hypotheses. </a:t>
            </a:r>
          </a:p>
          <a:p>
            <a:pPr lvl="1"/>
            <a:endParaRPr lang="en-US" sz="2800" dirty="0"/>
          </a:p>
          <a:p>
            <a:pPr lvl="1"/>
            <a:endParaRPr lang="en-US" sz="2800" dirty="0"/>
          </a:p>
        </p:txBody>
      </p:sp>
    </p:spTree>
    <p:extLst>
      <p:ext uri="{BB962C8B-B14F-4D97-AF65-F5344CB8AC3E}">
        <p14:creationId xmlns:p14="http://schemas.microsoft.com/office/powerpoint/2010/main" val="4213732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Type I versus Type II Error</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Type I error refers to rejecting a true null hypothesis </a:t>
            </a:r>
          </a:p>
          <a:p>
            <a:endParaRPr lang="en-US" sz="2800" dirty="0"/>
          </a:p>
          <a:p>
            <a:r>
              <a:rPr lang="en-US" sz="2800" dirty="0"/>
              <a:t>Type II error refers to failing to reject a false null hypothesis </a:t>
            </a:r>
          </a:p>
          <a:p>
            <a:endParaRPr lang="en-US" sz="2800" dirty="0"/>
          </a:p>
          <a:p>
            <a:r>
              <a:rPr lang="en-US" sz="2800" dirty="0"/>
              <a:t>Power is a description of our probability of rejecting a false null hypothesis </a:t>
            </a:r>
          </a:p>
          <a:p>
            <a:endParaRPr lang="en-US" sz="2800" dirty="0"/>
          </a:p>
          <a:p>
            <a:r>
              <a:rPr lang="en-US" sz="2800" dirty="0"/>
              <a:t>We usually set up statistical tests to avoid Type I errors, at the expense of possibly committing Type II errors </a:t>
            </a:r>
          </a:p>
          <a:p>
            <a:pPr lvl="1"/>
            <a:endParaRPr lang="en-US" sz="2800" dirty="0"/>
          </a:p>
          <a:p>
            <a:pPr lvl="1"/>
            <a:endParaRPr lang="en-US" sz="2800" dirty="0"/>
          </a:p>
        </p:txBody>
      </p:sp>
      <p:sp>
        <p:nvSpPr>
          <p:cNvPr id="3" name="TextBox 2"/>
          <p:cNvSpPr txBox="1"/>
          <p:nvPr/>
        </p:nvSpPr>
        <p:spPr>
          <a:xfrm>
            <a:off x="576197" y="5204157"/>
            <a:ext cx="6726477" cy="1077218"/>
          </a:xfrm>
          <a:prstGeom prst="rect">
            <a:avLst/>
          </a:prstGeom>
          <a:noFill/>
        </p:spPr>
        <p:txBody>
          <a:bodyPr wrap="square" rtlCol="0">
            <a:spAutoFit/>
          </a:bodyPr>
          <a:lstStyle/>
          <a:p>
            <a:r>
              <a:rPr lang="en-US" sz="3200" b="1" dirty="0">
                <a:solidFill>
                  <a:srgbClr val="C00000"/>
                </a:solidFill>
              </a:rPr>
              <a:t>Type I error = FALSE POSITIVE</a:t>
            </a:r>
          </a:p>
          <a:p>
            <a:r>
              <a:rPr lang="en-US" sz="3200" b="1" dirty="0">
                <a:solidFill>
                  <a:srgbClr val="C00000"/>
                </a:solidFill>
              </a:rPr>
              <a:t>1 </a:t>
            </a:r>
            <a:r>
              <a:rPr lang="mr-IN" sz="3200" b="1" dirty="0">
                <a:solidFill>
                  <a:srgbClr val="C00000"/>
                </a:solidFill>
              </a:rPr>
              <a:t>–</a:t>
            </a:r>
            <a:r>
              <a:rPr lang="en-US" sz="3200" b="1" dirty="0">
                <a:solidFill>
                  <a:srgbClr val="C00000"/>
                </a:solidFill>
              </a:rPr>
              <a:t> Type 2 error = POWER</a:t>
            </a:r>
          </a:p>
        </p:txBody>
      </p:sp>
    </p:spTree>
    <p:extLst>
      <p:ext uri="{BB962C8B-B14F-4D97-AF65-F5344CB8AC3E}">
        <p14:creationId xmlns:p14="http://schemas.microsoft.com/office/powerpoint/2010/main" val="547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62479"/>
            <a:ext cx="11801138" cy="1938992"/>
          </a:xfrm>
          <a:prstGeom prst="rect">
            <a:avLst/>
          </a:prstGeom>
        </p:spPr>
        <p:txBody>
          <a:bodyPr wrap="square">
            <a:spAutoFit/>
          </a:bodyPr>
          <a:lstStyle/>
          <a:p>
            <a:pPr marL="742950" indent="-742950">
              <a:buFont typeface="+mj-lt"/>
              <a:buAutoNum type="arabicPeriod"/>
            </a:pPr>
            <a:r>
              <a:rPr lang="en-US" sz="4000" dirty="0"/>
              <a:t>If I say the 95% CI is 1.2-1.7, what do I mean?</a:t>
            </a:r>
          </a:p>
          <a:p>
            <a:pPr marL="742950" indent="-742950">
              <a:buFont typeface="+mj-lt"/>
              <a:buAutoNum type="arabicPeriod"/>
            </a:pPr>
            <a:endParaRPr lang="en-US" sz="4000" dirty="0"/>
          </a:p>
          <a:p>
            <a:pPr marL="742950" indent="-742950">
              <a:buFont typeface="+mj-lt"/>
              <a:buAutoNum type="arabicPeriod"/>
            </a:pPr>
            <a:r>
              <a:rPr lang="en-US" sz="4000" dirty="0"/>
              <a:t>What is the difference in a parameter and a statistic?</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sp>
        <p:nvSpPr>
          <p:cNvPr id="4" name="Rectangle 3"/>
          <p:cNvSpPr/>
          <p:nvPr/>
        </p:nvSpPr>
        <p:spPr>
          <a:xfrm>
            <a:off x="195431" y="1006798"/>
            <a:ext cx="11801138" cy="5632311"/>
          </a:xfrm>
          <a:prstGeom prst="rect">
            <a:avLst/>
          </a:prstGeom>
        </p:spPr>
        <p:txBody>
          <a:bodyPr wrap="square">
            <a:spAutoFit/>
          </a:bodyPr>
          <a:lstStyle/>
          <a:p>
            <a:r>
              <a:rPr lang="en-US" sz="2400" b="1" dirty="0"/>
              <a:t>Sample space:</a:t>
            </a:r>
            <a:r>
              <a:rPr lang="en-US" sz="2400" dirty="0"/>
              <a:t> All the potential outcomes of a random trial.</a:t>
            </a:r>
          </a:p>
          <a:p>
            <a:endParaRPr lang="en-US" sz="2400" dirty="0"/>
          </a:p>
          <a:p>
            <a:r>
              <a:rPr lang="en-US" sz="2400" b="1" dirty="0"/>
              <a:t>Probability:</a:t>
            </a:r>
            <a:r>
              <a:rPr lang="en-US" sz="2400" dirty="0"/>
              <a:t> The proportion of events with a given outcome if the random trial was repeated many times.</a:t>
            </a:r>
          </a:p>
          <a:p>
            <a:endParaRPr lang="en-US" sz="2400" dirty="0"/>
          </a:p>
          <a:p>
            <a:r>
              <a:rPr lang="en-US" sz="2400" b="1" dirty="0"/>
              <a:t>Mutually exclusive:</a:t>
            </a:r>
            <a:r>
              <a:rPr lang="en-US" sz="2400" dirty="0"/>
              <a:t> If one outcome excludes the others, they are mutually exclusive.</a:t>
            </a:r>
          </a:p>
          <a:p>
            <a:endParaRPr lang="en-US" sz="2400" dirty="0"/>
          </a:p>
          <a:p>
            <a:r>
              <a:rPr lang="en-US" sz="2400" b="1" dirty="0"/>
              <a:t>Conditional probability:</a:t>
            </a:r>
            <a:r>
              <a:rPr lang="en-US" sz="2400" dirty="0"/>
              <a:t> The probability of one outcome, if we know that some other outcome occurred.</a:t>
            </a:r>
          </a:p>
          <a:p>
            <a:endParaRPr lang="en-US" sz="2400" dirty="0"/>
          </a:p>
          <a:p>
            <a:r>
              <a:rPr lang="en-US" sz="2400" b="1" dirty="0"/>
              <a:t>Independent:</a:t>
            </a:r>
            <a:r>
              <a:rPr lang="en-US" sz="2400" dirty="0"/>
              <a:t> When one outcome provides no information about another, they are independent.</a:t>
            </a:r>
          </a:p>
          <a:p>
            <a:endParaRPr lang="en-US" sz="2400" dirty="0"/>
          </a:p>
          <a:p>
            <a:r>
              <a:rPr lang="en-US" sz="2400" b="1" dirty="0"/>
              <a:t>Non-Independent:</a:t>
            </a:r>
            <a:r>
              <a:rPr lang="en-US" sz="2400" dirty="0"/>
              <a:t> When knowing one outcome changes the probability of another, they are non-independent.</a:t>
            </a:r>
            <a:endParaRPr lang="en-US" sz="4800" dirty="0"/>
          </a:p>
        </p:txBody>
      </p:sp>
    </p:spTree>
    <p:extLst>
      <p:ext uri="{BB962C8B-B14F-4D97-AF65-F5344CB8AC3E}">
        <p14:creationId xmlns:p14="http://schemas.microsoft.com/office/powerpoint/2010/main" val="163246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 simple example</a:t>
            </a:r>
          </a:p>
        </p:txBody>
      </p:sp>
      <p:sp>
        <p:nvSpPr>
          <p:cNvPr id="4" name="Rectangle 3"/>
          <p:cNvSpPr/>
          <p:nvPr/>
        </p:nvSpPr>
        <p:spPr>
          <a:xfrm>
            <a:off x="195431" y="935915"/>
            <a:ext cx="11801138" cy="5909310"/>
          </a:xfrm>
          <a:prstGeom prst="rect">
            <a:avLst/>
          </a:prstGeom>
        </p:spPr>
        <p:txBody>
          <a:bodyPr wrap="square">
            <a:spAutoFit/>
          </a:bodyPr>
          <a:lstStyle/>
          <a:p>
            <a:r>
              <a:rPr lang="en-US" sz="3200" dirty="0"/>
              <a:t>What is the probability of drawing an ace then a king from a deck cards?</a:t>
            </a:r>
          </a:p>
          <a:p>
            <a:endParaRPr lang="en-US" sz="3200" dirty="0"/>
          </a:p>
          <a:p>
            <a:r>
              <a:rPr lang="en-US" sz="3200" dirty="0"/>
              <a:t>What is the sample space?</a:t>
            </a:r>
          </a:p>
          <a:p>
            <a:endParaRPr lang="en-US" sz="3200" dirty="0"/>
          </a:p>
          <a:p>
            <a:r>
              <a:rPr lang="en-US" sz="3200" dirty="0"/>
              <a:t>Are the events independent or dependent?</a:t>
            </a:r>
          </a:p>
          <a:p>
            <a:endParaRPr lang="en-US" sz="3200" dirty="0"/>
          </a:p>
          <a:p>
            <a:r>
              <a:rPr lang="en-US" sz="3200" dirty="0"/>
              <a:t>What is the probability of this event?</a:t>
            </a:r>
          </a:p>
          <a:p>
            <a:endParaRPr lang="en-US" sz="3200" dirty="0"/>
          </a:p>
          <a:p>
            <a:r>
              <a:rPr lang="en-US" sz="3200" dirty="0"/>
              <a:t>What is the conditional probability of drawing a king if we have already drawn an ace?</a:t>
            </a:r>
            <a:endParaRPr lang="en-US" sz="200" dirty="0"/>
          </a:p>
          <a:p>
            <a:endParaRPr lang="en-US" sz="200" dirty="0"/>
          </a:p>
          <a:p>
            <a:endParaRPr lang="en-US" sz="200" dirty="0"/>
          </a:p>
          <a:p>
            <a:pPr algn="r"/>
            <a:r>
              <a:rPr lang="en-US" sz="2000" dirty="0">
                <a:solidFill>
                  <a:schemeClr val="tx1">
                    <a:lumMod val="50000"/>
                    <a:lumOff val="50000"/>
                  </a:schemeClr>
                </a:solidFill>
              </a:rPr>
              <a:t>assume standard deck with no jokers</a:t>
            </a:r>
          </a:p>
        </p:txBody>
      </p:sp>
    </p:spTree>
    <p:extLst>
      <p:ext uri="{BB962C8B-B14F-4D97-AF65-F5344CB8AC3E}">
        <p14:creationId xmlns:p14="http://schemas.microsoft.com/office/powerpoint/2010/main" val="319889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rgbClr val="FF0000"/>
                </a:solidFill>
              </a:rPr>
              <a:t>What is a p-value?</a:t>
            </a:r>
          </a:p>
        </p:txBody>
      </p:sp>
      <p:sp>
        <p:nvSpPr>
          <p:cNvPr id="4" name="Rectangle 3"/>
          <p:cNvSpPr/>
          <p:nvPr/>
        </p:nvSpPr>
        <p:spPr>
          <a:xfrm>
            <a:off x="468643" y="1107407"/>
            <a:ext cx="11522243" cy="954107"/>
          </a:xfrm>
          <a:prstGeom prst="rect">
            <a:avLst/>
          </a:prstGeom>
        </p:spPr>
        <p:txBody>
          <a:bodyPr wrap="square">
            <a:spAutoFit/>
          </a:bodyPr>
          <a:lstStyle/>
          <a:p>
            <a:r>
              <a:rPr lang="en-US" sz="2800" dirty="0">
                <a:solidFill>
                  <a:srgbClr val="222222"/>
                </a:solidFill>
                <a:latin typeface="Roboto" charset="0"/>
              </a:rPr>
              <a:t>Is the probability of finding the observed, or more extreme, statistic when the null hypothesis is true (generating the data).</a:t>
            </a:r>
            <a:endParaRPr lang="en-US" sz="2800" dirty="0"/>
          </a:p>
        </p:txBody>
      </p:sp>
      <p:grpSp>
        <p:nvGrpSpPr>
          <p:cNvPr id="11" name="Group 10">
            <a:extLst>
              <a:ext uri="{FF2B5EF4-FFF2-40B4-BE49-F238E27FC236}">
                <a16:creationId xmlns:a16="http://schemas.microsoft.com/office/drawing/2014/main" id="{6BDC10BC-69B2-1C48-879F-6B505F41AD24}"/>
              </a:ext>
            </a:extLst>
          </p:cNvPr>
          <p:cNvGrpSpPr/>
          <p:nvPr/>
        </p:nvGrpSpPr>
        <p:grpSpPr>
          <a:xfrm>
            <a:off x="572937" y="2459640"/>
            <a:ext cx="10600477" cy="4022935"/>
            <a:chOff x="572937" y="2459640"/>
            <a:chExt cx="10600477" cy="4022935"/>
          </a:xfrm>
        </p:grpSpPr>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F7CCEEDC-9F7A-9447-B95B-78DAFFB4B62E}"/>
                    </a:ext>
                  </a:extLst>
                </p:cNvPr>
                <p:cNvSpPr/>
                <p:nvPr/>
              </p:nvSpPr>
              <p:spPr>
                <a:xfrm>
                  <a:off x="7959264" y="3631211"/>
                  <a:ext cx="3214150" cy="12685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charset="0"/>
                                <a:ea typeface="Cambria Math" charset="0"/>
                                <a:cs typeface="Cambria Math" charset="0"/>
                              </a:rPr>
                              <m:t>𝜒</m:t>
                            </m:r>
                          </m:e>
                          <m:sup>
                            <m:r>
                              <a:rPr lang="en-US" sz="2800" i="1">
                                <a:latin typeface="Cambria Math" charset="0"/>
                              </a:rPr>
                              <m:t>2</m:t>
                            </m:r>
                          </m:sup>
                        </m:sSup>
                        <m:r>
                          <a:rPr lang="en-US" sz="2800" i="1">
                            <a:latin typeface="Cambria Math" charset="0"/>
                          </a:rPr>
                          <m:t>=</m:t>
                        </m:r>
                        <m:nary>
                          <m:naryPr>
                            <m:chr m:val="∑"/>
                            <m:ctrlPr>
                              <a:rPr lang="is-IS" sz="2800" i="1">
                                <a:latin typeface="Cambria Math" panose="02040503050406030204" pitchFamily="18" charset="0"/>
                              </a:rPr>
                            </m:ctrlPr>
                          </m:naryPr>
                          <m:sub>
                            <m:r>
                              <m:rPr>
                                <m:brk m:alnAt="23"/>
                              </m:rPr>
                              <a:rPr lang="en-US" sz="2800" i="1">
                                <a:latin typeface="Cambria Math" charset="0"/>
                              </a:rPr>
                              <m:t>𝑖</m:t>
                            </m:r>
                            <m:r>
                              <a:rPr lang="en-US" sz="2800" i="1">
                                <a:latin typeface="Cambria Math" charset="0"/>
                              </a:rPr>
                              <m:t>=1</m:t>
                            </m:r>
                          </m:sub>
                          <m:sup>
                            <m:r>
                              <a:rPr lang="en-US" sz="2800" i="1">
                                <a:latin typeface="Cambria Math" charset="0"/>
                              </a:rPr>
                              <m:t>𝑛</m:t>
                            </m:r>
                          </m:sup>
                          <m:e>
                            <m:f>
                              <m:fPr>
                                <m:ctrlPr>
                                  <a:rPr lang="mr-IN" sz="2800" i="1">
                                    <a:latin typeface="Cambria Math" panose="02040503050406030204" pitchFamily="18" charset="0"/>
                                  </a:rPr>
                                </m:ctrlPr>
                              </m:fPr>
                              <m:num>
                                <m:sSup>
                                  <m:sSupPr>
                                    <m:ctrlPr>
                                      <a:rPr lang="mr-IN" sz="2800" i="1">
                                        <a:latin typeface="Cambria Math" panose="02040503050406030204" pitchFamily="18" charset="0"/>
                                      </a:rPr>
                                    </m:ctrlPr>
                                  </m:sSupPr>
                                  <m:e>
                                    <m:d>
                                      <m:dPr>
                                        <m:ctrlPr>
                                          <a:rPr lang="mr-IN"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charset="0"/>
                                              </a:rPr>
                                              <m:t>𝑂</m:t>
                                            </m:r>
                                          </m:e>
                                          <m:sub>
                                            <m:r>
                                              <a:rPr lang="en-US" sz="2800" i="1">
                                                <a:latin typeface="Cambria Math" charset="0"/>
                                              </a:rPr>
                                              <m:t>𝑖</m:t>
                                            </m:r>
                                          </m:sub>
                                        </m:sSub>
                                        <m:r>
                                          <a:rPr lang="en-US" sz="2800" i="1">
                                            <a:latin typeface="Cambria Math" charset="0"/>
                                          </a:rPr>
                                          <m:t>−</m:t>
                                        </m:r>
                                        <m:sSub>
                                          <m:sSubPr>
                                            <m:ctrlPr>
                                              <a:rPr lang="en-US" sz="2800" i="1">
                                                <a:latin typeface="Cambria Math" panose="02040503050406030204" pitchFamily="18" charset="0"/>
                                              </a:rPr>
                                            </m:ctrlPr>
                                          </m:sSubPr>
                                          <m:e>
                                            <m:r>
                                              <a:rPr lang="en-US" sz="2800" i="1">
                                                <a:latin typeface="Cambria Math" charset="0"/>
                                              </a:rPr>
                                              <m:t>𝐸</m:t>
                                            </m:r>
                                          </m:e>
                                          <m:sub>
                                            <m:r>
                                              <a:rPr lang="en-US" sz="2800" i="1">
                                                <a:latin typeface="Cambria Math" charset="0"/>
                                              </a:rPr>
                                              <m:t>𝑖</m:t>
                                            </m:r>
                                          </m:sub>
                                        </m:sSub>
                                      </m:e>
                                    </m:d>
                                  </m:e>
                                  <m:sup>
                                    <m:r>
                                      <a:rPr lang="en-US" sz="2800" i="1">
                                        <a:latin typeface="Cambria Math" charset="0"/>
                                      </a:rPr>
                                      <m:t>2</m:t>
                                    </m:r>
                                  </m:sup>
                                </m:sSup>
                              </m:num>
                              <m:den>
                                <m:sSub>
                                  <m:sSubPr>
                                    <m:ctrlPr>
                                      <a:rPr lang="en-US" sz="2800" i="1">
                                        <a:latin typeface="Cambria Math" panose="02040503050406030204" pitchFamily="18" charset="0"/>
                                      </a:rPr>
                                    </m:ctrlPr>
                                  </m:sSubPr>
                                  <m:e>
                                    <m:r>
                                      <a:rPr lang="en-US" sz="2800" i="1">
                                        <a:latin typeface="Cambria Math" charset="0"/>
                                      </a:rPr>
                                      <m:t>𝐸</m:t>
                                    </m:r>
                                  </m:e>
                                  <m:sub>
                                    <m:r>
                                      <a:rPr lang="en-US" sz="2800" i="1">
                                        <a:latin typeface="Cambria Math" charset="0"/>
                                      </a:rPr>
                                      <m:t>𝑖</m:t>
                                    </m:r>
                                  </m:sub>
                                </m:sSub>
                              </m:den>
                            </m:f>
                          </m:e>
                        </m:nary>
                      </m:oMath>
                    </m:oMathPara>
                  </a14:m>
                  <a:endParaRPr lang="en-US" sz="2800" dirty="0"/>
                </a:p>
              </p:txBody>
            </p:sp>
          </mc:Choice>
          <mc:Fallback>
            <p:sp>
              <p:nvSpPr>
                <p:cNvPr id="6" name="Rectangle 5">
                  <a:extLst>
                    <a:ext uri="{FF2B5EF4-FFF2-40B4-BE49-F238E27FC236}">
                      <a16:creationId xmlns:a16="http://schemas.microsoft.com/office/drawing/2014/main" id="{F7CCEEDC-9F7A-9447-B95B-78DAFFB4B62E}"/>
                    </a:ext>
                  </a:extLst>
                </p:cNvPr>
                <p:cNvSpPr>
                  <a:spLocks noRot="1" noChangeAspect="1" noMove="1" noResize="1" noEditPoints="1" noAdjustHandles="1" noChangeArrowheads="1" noChangeShapeType="1" noTextEdit="1"/>
                </p:cNvSpPr>
                <p:nvPr/>
              </p:nvSpPr>
              <p:spPr>
                <a:xfrm>
                  <a:off x="7959264" y="3631211"/>
                  <a:ext cx="3214150" cy="1268552"/>
                </a:xfrm>
                <a:prstGeom prst="rect">
                  <a:avLst/>
                </a:prstGeom>
                <a:blipFill>
                  <a:blip r:embed="rId2"/>
                  <a:stretch>
                    <a:fillRect l="-10630" t="-108000" b="-164000"/>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036184B-C663-C44B-940D-0416FA90882B}"/>
                </a:ext>
              </a:extLst>
            </p:cNvPr>
            <p:cNvGrpSpPr/>
            <p:nvPr/>
          </p:nvGrpSpPr>
          <p:grpSpPr>
            <a:xfrm>
              <a:off x="572937" y="2459640"/>
              <a:ext cx="6513848" cy="4022935"/>
              <a:chOff x="572937" y="2459640"/>
              <a:chExt cx="6513848" cy="4022935"/>
            </a:xfrm>
          </p:grpSpPr>
          <p:pic>
            <p:nvPicPr>
              <p:cNvPr id="7" name="Picture 6">
                <a:extLst>
                  <a:ext uri="{FF2B5EF4-FFF2-40B4-BE49-F238E27FC236}">
                    <a16:creationId xmlns:a16="http://schemas.microsoft.com/office/drawing/2014/main" id="{D99C80AA-D8E0-6F4C-A438-2BCA971D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37" y="2459640"/>
                <a:ext cx="6513848" cy="4022935"/>
              </a:xfrm>
              <a:prstGeom prst="rect">
                <a:avLst/>
              </a:prstGeom>
            </p:spPr>
          </p:pic>
          <p:sp>
            <p:nvSpPr>
              <p:cNvPr id="8" name="Right Brace 7">
                <a:extLst>
                  <a:ext uri="{FF2B5EF4-FFF2-40B4-BE49-F238E27FC236}">
                    <a16:creationId xmlns:a16="http://schemas.microsoft.com/office/drawing/2014/main" id="{4FA08B6B-987A-1B4E-B032-43D9FD6ACAFA}"/>
                  </a:ext>
                </a:extLst>
              </p:cNvPr>
              <p:cNvSpPr/>
              <p:nvPr/>
            </p:nvSpPr>
            <p:spPr>
              <a:xfrm>
                <a:off x="2795239" y="2802673"/>
                <a:ext cx="267629" cy="15388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6F0DF0F-6DA9-7344-91D4-36A1A08D76F7}"/>
                  </a:ext>
                </a:extLst>
              </p:cNvPr>
              <p:cNvSpPr txBox="1"/>
              <p:nvPr/>
            </p:nvSpPr>
            <p:spPr>
              <a:xfrm>
                <a:off x="3266720" y="3031047"/>
                <a:ext cx="3820065" cy="1200329"/>
              </a:xfrm>
              <a:prstGeom prst="rect">
                <a:avLst/>
              </a:prstGeom>
              <a:noFill/>
            </p:spPr>
            <p:txBody>
              <a:bodyPr wrap="square" rtlCol="0">
                <a:spAutoFit/>
              </a:bodyPr>
              <a:lstStyle/>
              <a:p>
                <a:r>
                  <a:rPr lang="en-US" dirty="0"/>
                  <a:t>Number of women on titanic who survived (first column) or died (second column) in first, second, third, or crew classes (rows 1:4 respectively). </a:t>
                </a:r>
              </a:p>
            </p:txBody>
          </p:sp>
        </p:grpSp>
      </p:grpSp>
    </p:spTree>
    <p:extLst>
      <p:ext uri="{BB962C8B-B14F-4D97-AF65-F5344CB8AC3E}">
        <p14:creationId xmlns:p14="http://schemas.microsoft.com/office/powerpoint/2010/main" val="8047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rgbClr val="FF0000"/>
                </a:solidFill>
              </a:rPr>
              <a:t>Misconceptions about p-values</a:t>
            </a:r>
          </a:p>
        </p:txBody>
      </p:sp>
      <p:sp>
        <p:nvSpPr>
          <p:cNvPr id="3" name="Rectangle 2">
            <a:extLst>
              <a:ext uri="{FF2B5EF4-FFF2-40B4-BE49-F238E27FC236}">
                <a16:creationId xmlns:a16="http://schemas.microsoft.com/office/drawing/2014/main" id="{221BCD65-3244-1340-98F4-015FC84107E2}"/>
              </a:ext>
            </a:extLst>
          </p:cNvPr>
          <p:cNvSpPr/>
          <p:nvPr/>
        </p:nvSpPr>
        <p:spPr>
          <a:xfrm>
            <a:off x="443345" y="1176010"/>
            <a:ext cx="11388436" cy="4031873"/>
          </a:xfrm>
          <a:prstGeom prst="rect">
            <a:avLst/>
          </a:prstGeom>
        </p:spPr>
        <p:txBody>
          <a:bodyPr wrap="square">
            <a:spAutoFit/>
          </a:bodyPr>
          <a:lstStyle/>
          <a:p>
            <a:r>
              <a:rPr lang="en-US" sz="2400" dirty="0">
                <a:solidFill>
                  <a:srgbClr val="202122"/>
                </a:solidFill>
                <a:latin typeface="Arial" panose="020B0604020202020204" pitchFamily="34" charset="0"/>
              </a:rPr>
              <a:t>The p-value is not the probability that the observed statistic is due to random chance.</a:t>
            </a:r>
          </a:p>
          <a:p>
            <a:endParaRPr lang="en-US" sz="2400" dirty="0">
              <a:solidFill>
                <a:srgbClr val="202122"/>
              </a:solidFill>
              <a:latin typeface="Arial" panose="020B0604020202020204" pitchFamily="34" charset="0"/>
            </a:endParaRPr>
          </a:p>
          <a:p>
            <a:r>
              <a:rPr lang="en-US" sz="2400" dirty="0">
                <a:solidFill>
                  <a:srgbClr val="202122"/>
                </a:solidFill>
                <a:latin typeface="Arial" panose="020B0604020202020204" pitchFamily="34" charset="0"/>
              </a:rPr>
              <a:t>A p-value is not the probability that your alternative is false.</a:t>
            </a:r>
          </a:p>
          <a:p>
            <a:endParaRPr lang="en-US" sz="2400" dirty="0">
              <a:solidFill>
                <a:srgbClr val="202122"/>
              </a:solidFill>
              <a:latin typeface="Arial" panose="020B0604020202020204" pitchFamily="34" charset="0"/>
            </a:endParaRPr>
          </a:p>
          <a:p>
            <a:r>
              <a:rPr lang="en-US" sz="2400" dirty="0">
                <a:solidFill>
                  <a:srgbClr val="202122"/>
                </a:solidFill>
                <a:latin typeface="Arial" panose="020B0604020202020204" pitchFamily="34" charset="0"/>
              </a:rPr>
              <a:t>A p-value is not the probability that the null hypothesis is true.</a:t>
            </a:r>
          </a:p>
          <a:p>
            <a:endParaRPr lang="en-US" sz="2400" dirty="0">
              <a:solidFill>
                <a:srgbClr val="202122"/>
              </a:solidFill>
              <a:latin typeface="Arial" panose="020B0604020202020204" pitchFamily="34" charset="0"/>
            </a:endParaRPr>
          </a:p>
          <a:p>
            <a:r>
              <a:rPr lang="en-US" sz="2400" dirty="0">
                <a:solidFill>
                  <a:srgbClr val="202122"/>
                </a:solidFill>
                <a:latin typeface="Arial" panose="020B0604020202020204" pitchFamily="34" charset="0"/>
              </a:rPr>
              <a:t>The magnitude of the p-value does not indicate the importance of an effect. Statistical significance does not equate to biological significance.</a:t>
            </a:r>
            <a:endParaRPr lang="en-US" sz="2400" baseline="30000" dirty="0">
              <a:solidFill>
                <a:srgbClr val="0645AD"/>
              </a:solidFill>
              <a:latin typeface="Arial" panose="020B0604020202020204" pitchFamily="34" charset="0"/>
            </a:endParaRPr>
          </a:p>
          <a:p>
            <a:endParaRPr lang="en-US" sz="2400" baseline="30000" dirty="0">
              <a:solidFill>
                <a:srgbClr val="0645AD"/>
              </a:solidFill>
              <a:latin typeface="Arial" panose="020B0604020202020204" pitchFamily="34" charset="0"/>
            </a:endParaRPr>
          </a:p>
          <a:p>
            <a:r>
              <a:rPr lang="en-US" sz="2400" dirty="0">
                <a:solidFill>
                  <a:srgbClr val="202122"/>
                </a:solidFill>
                <a:latin typeface="Arial" panose="020B0604020202020204" pitchFamily="34" charset="0"/>
              </a:rPr>
              <a:t>Studies with p-values on opposite sides of 0.05 are equally “correct”.</a:t>
            </a:r>
            <a:endParaRPr lang="en-US" sz="240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01185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rgbClr val="FF0000"/>
                </a:solidFill>
              </a:rPr>
              <a:t>There are many ways of calculating p-values</a:t>
            </a:r>
          </a:p>
        </p:txBody>
      </p:sp>
      <p:sp>
        <p:nvSpPr>
          <p:cNvPr id="3" name="Rectangle 2">
            <a:extLst>
              <a:ext uri="{FF2B5EF4-FFF2-40B4-BE49-F238E27FC236}">
                <a16:creationId xmlns:a16="http://schemas.microsoft.com/office/drawing/2014/main" id="{221BCD65-3244-1340-98F4-015FC84107E2}"/>
              </a:ext>
            </a:extLst>
          </p:cNvPr>
          <p:cNvSpPr/>
          <p:nvPr/>
        </p:nvSpPr>
        <p:spPr>
          <a:xfrm>
            <a:off x="443345" y="1176010"/>
            <a:ext cx="11388436" cy="1938992"/>
          </a:xfrm>
          <a:prstGeom prst="rect">
            <a:avLst/>
          </a:prstGeom>
        </p:spPr>
        <p:txBody>
          <a:bodyPr wrap="square">
            <a:spAutoFit/>
          </a:bodyPr>
          <a:lstStyle/>
          <a:p>
            <a:r>
              <a:rPr lang="en-US" sz="2400" dirty="0">
                <a:solidFill>
                  <a:srgbClr val="202122"/>
                </a:solidFill>
                <a:latin typeface="Arial" panose="020B0604020202020204" pitchFamily="34" charset="0"/>
              </a:rPr>
              <a:t>Traditional statistical tests</a:t>
            </a:r>
          </a:p>
          <a:p>
            <a:endParaRPr lang="en-US" sz="2400" dirty="0">
              <a:solidFill>
                <a:srgbClr val="202122"/>
              </a:solidFill>
              <a:latin typeface="Arial" panose="020B0604020202020204" pitchFamily="34" charset="0"/>
            </a:endParaRPr>
          </a:p>
          <a:p>
            <a:r>
              <a:rPr lang="en-US" sz="2400" dirty="0">
                <a:solidFill>
                  <a:srgbClr val="202122"/>
                </a:solidFill>
                <a:latin typeface="Arial" panose="020B0604020202020204" pitchFamily="34" charset="0"/>
              </a:rPr>
              <a:t>For many questions/experiments there isn’t a ready made statistical test.</a:t>
            </a:r>
          </a:p>
          <a:p>
            <a:r>
              <a:rPr lang="en-US" sz="2400" dirty="0">
                <a:solidFill>
                  <a:srgbClr val="202122"/>
                </a:solidFill>
                <a:effectLst/>
                <a:latin typeface="Arial" panose="020B0604020202020204" pitchFamily="34" charset="0"/>
              </a:rPr>
              <a:t> - Randomization of datasets</a:t>
            </a:r>
          </a:p>
          <a:p>
            <a:r>
              <a:rPr lang="en-US" sz="2400" dirty="0">
                <a:solidFill>
                  <a:srgbClr val="202122"/>
                </a:solidFill>
                <a:latin typeface="Arial" panose="020B0604020202020204" pitchFamily="34" charset="0"/>
              </a:rPr>
              <a:t> - Comparison to simulated datasets</a:t>
            </a:r>
            <a:endParaRPr lang="en-US" sz="240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07350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195431" y="1006798"/>
            <a:ext cx="11801138" cy="3613297"/>
          </a:xfrm>
          <a:prstGeom prst="rect">
            <a:avLst/>
          </a:prstGeom>
        </p:spPr>
        <p:txBody>
          <a:bodyPr wrap="square">
            <a:spAutoFit/>
          </a:bodyPr>
          <a:lstStyle/>
          <a:p>
            <a:pPr marL="742950" indent="-742950">
              <a:lnSpc>
                <a:spcPct val="200000"/>
              </a:lnSpc>
              <a:buFont typeface="+mj-lt"/>
              <a:buAutoNum type="arabicPeriod"/>
            </a:pPr>
            <a:r>
              <a:rPr lang="en-US" sz="4000" dirty="0"/>
              <a:t>Basic experimental reminders</a:t>
            </a:r>
          </a:p>
          <a:p>
            <a:pPr marL="742950" indent="-742950">
              <a:lnSpc>
                <a:spcPct val="200000"/>
              </a:lnSpc>
              <a:buFont typeface="+mj-lt"/>
              <a:buAutoNum type="arabicPeriod"/>
            </a:pPr>
            <a:r>
              <a:rPr lang="en-US" sz="4000" dirty="0"/>
              <a:t>Basics of Probability</a:t>
            </a:r>
          </a:p>
          <a:p>
            <a:pPr marL="742950" indent="-742950">
              <a:lnSpc>
                <a:spcPct val="200000"/>
              </a:lnSpc>
              <a:buFont typeface="+mj-lt"/>
              <a:buAutoNum type="arabicPeriod"/>
            </a:pPr>
            <a:r>
              <a:rPr lang="en-US" sz="4000" dirty="0"/>
              <a:t>Binomial and Chi-square tests</a:t>
            </a:r>
          </a:p>
        </p:txBody>
      </p:sp>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2246769"/>
          </a:xfrm>
          <a:prstGeom prst="rect">
            <a:avLst/>
          </a:prstGeom>
          <a:noFill/>
        </p:spPr>
        <p:txBody>
          <a:bodyPr wrap="square" rtlCol="0">
            <a:spAutoFit/>
          </a:bodyPr>
          <a:lstStyle/>
          <a:p>
            <a:r>
              <a:rPr lang="en-US" sz="2800" dirty="0"/>
              <a:t>Much of what was presented today forms the basis of logically thinking about your experimental results. Similarly these topics are key to your ability to evaluate the evidence presented in the papers that you read. </a:t>
            </a:r>
            <a:r>
              <a:rPr lang="en-US" sz="2800" dirty="0">
                <a:solidFill>
                  <a:srgbClr val="C00000"/>
                </a:solidFill>
              </a:rPr>
              <a:t>I will definitely ask you multiple questions on your midterm and final that will require you to think clearly about these topics</a:t>
            </a:r>
            <a:r>
              <a:rPr lang="en-US" dirty="0">
                <a:solidFill>
                  <a:srgbClr val="C00000"/>
                </a:solidFill>
              </a:rPr>
              <a:t>.</a:t>
            </a:r>
          </a:p>
        </p:txBody>
      </p:sp>
    </p:spTree>
    <p:extLst>
      <p:ext uri="{BB962C8B-B14F-4D97-AF65-F5344CB8AC3E}">
        <p14:creationId xmlns:p14="http://schemas.microsoft.com/office/powerpoint/2010/main" val="3344665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4EC2A5-FACC-5249-B3CE-17BE0D4A1F3F}"/>
              </a:ext>
            </a:extLst>
          </p:cNvPr>
          <p:cNvSpPr txBox="1"/>
          <p:nvPr/>
        </p:nvSpPr>
        <p:spPr>
          <a:xfrm>
            <a:off x="0" y="0"/>
            <a:ext cx="12192000" cy="584775"/>
          </a:xfrm>
          <a:prstGeom prst="rect">
            <a:avLst/>
          </a:prstGeom>
          <a:solidFill>
            <a:schemeClr val="tx1"/>
          </a:solidFill>
        </p:spPr>
        <p:txBody>
          <a:bodyPr wrap="square" rtlCol="0">
            <a:spAutoFit/>
          </a:bodyPr>
          <a:lstStyle/>
          <a:p>
            <a:pPr algn="ctr"/>
            <a:r>
              <a:rPr lang="en-US" sz="3200" b="1" dirty="0">
                <a:solidFill>
                  <a:schemeClr val="bg1"/>
                </a:solidFill>
              </a:rPr>
              <a:t>My expectations for you</a:t>
            </a:r>
          </a:p>
        </p:txBody>
      </p:sp>
      <p:graphicFrame>
        <p:nvGraphicFramePr>
          <p:cNvPr id="7" name="Table 7">
            <a:extLst>
              <a:ext uri="{FF2B5EF4-FFF2-40B4-BE49-F238E27FC236}">
                <a16:creationId xmlns:a16="http://schemas.microsoft.com/office/drawing/2014/main" id="{B9F7082F-AC26-6E49-93EA-932D77216422}"/>
              </a:ext>
            </a:extLst>
          </p:cNvPr>
          <p:cNvGraphicFramePr>
            <a:graphicFrameLocks noGrp="1"/>
          </p:cNvGraphicFramePr>
          <p:nvPr>
            <p:extLst>
              <p:ext uri="{D42A27DB-BD31-4B8C-83A1-F6EECF244321}">
                <p14:modId xmlns:p14="http://schemas.microsoft.com/office/powerpoint/2010/main" val="1002326106"/>
              </p:ext>
            </p:extLst>
          </p:nvPr>
        </p:nvGraphicFramePr>
        <p:xfrm>
          <a:off x="304800" y="917591"/>
          <a:ext cx="11538857" cy="2966720"/>
        </p:xfrm>
        <a:graphic>
          <a:graphicData uri="http://schemas.openxmlformats.org/drawingml/2006/table">
            <a:tbl>
              <a:tblPr firstRow="1" bandRow="1">
                <a:tableStyleId>{5C22544A-7EE6-4342-B048-85BDC9FD1C3A}</a:tableStyleId>
              </a:tblPr>
              <a:tblGrid>
                <a:gridCol w="2874449">
                  <a:extLst>
                    <a:ext uri="{9D8B030D-6E8A-4147-A177-3AD203B41FA5}">
                      <a16:colId xmlns:a16="http://schemas.microsoft.com/office/drawing/2014/main" val="1208965653"/>
                    </a:ext>
                  </a:extLst>
                </a:gridCol>
                <a:gridCol w="2915512">
                  <a:extLst>
                    <a:ext uri="{9D8B030D-6E8A-4147-A177-3AD203B41FA5}">
                      <a16:colId xmlns:a16="http://schemas.microsoft.com/office/drawing/2014/main" val="1390911447"/>
                    </a:ext>
                  </a:extLst>
                </a:gridCol>
                <a:gridCol w="2915512">
                  <a:extLst>
                    <a:ext uri="{9D8B030D-6E8A-4147-A177-3AD203B41FA5}">
                      <a16:colId xmlns:a16="http://schemas.microsoft.com/office/drawing/2014/main" val="3636688797"/>
                    </a:ext>
                  </a:extLst>
                </a:gridCol>
                <a:gridCol w="2833384">
                  <a:extLst>
                    <a:ext uri="{9D8B030D-6E8A-4147-A177-3AD203B41FA5}">
                      <a16:colId xmlns:a16="http://schemas.microsoft.com/office/drawing/2014/main" val="3484051779"/>
                    </a:ext>
                  </a:extLst>
                </a:gridCol>
              </a:tblGrid>
              <a:tr h="370840">
                <a:tc gridSpan="2">
                  <a:txBody>
                    <a:bodyPr/>
                    <a:lstStyle/>
                    <a:p>
                      <a:pPr algn="ctr"/>
                      <a:r>
                        <a:rPr lang="en-US" dirty="0">
                          <a:solidFill>
                            <a:schemeClr val="tx1"/>
                          </a:solidFill>
                        </a:rPr>
                        <a:t>Concepts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R coding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228278"/>
                  </a:ext>
                </a:extLst>
              </a:tr>
              <a:tr h="370840">
                <a:tc>
                  <a:txBody>
                    <a:bodyPr/>
                    <a:lstStyle/>
                    <a:p>
                      <a:r>
                        <a:rPr lang="en-US" dirty="0">
                          <a:solidFill>
                            <a:schemeClr val="tx1"/>
                          </a:solidFill>
                        </a:rPr>
                        <a:t>Reproducibility crisis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Probability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&lt;-  []  + -  /  %%  :  ==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binom.test</a:t>
                      </a:r>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9829175"/>
                  </a:ext>
                </a:extLst>
              </a:tr>
              <a:tr h="370840">
                <a:tc>
                  <a:txBody>
                    <a:bodyPr/>
                    <a:lstStyle/>
                    <a:p>
                      <a:r>
                        <a:rPr lang="en-US" dirty="0">
                          <a:solidFill>
                            <a:schemeClr val="tx1"/>
                          </a:solidFill>
                        </a:rPr>
                        <a:t>Importance of stats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Bayesian vs ML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chisq.test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6526717"/>
                  </a:ext>
                </a:extLst>
              </a:tr>
              <a:tr h="370840">
                <a:tc>
                  <a:txBody>
                    <a:bodyPr/>
                    <a:lstStyle/>
                    <a:p>
                      <a:r>
                        <a:rPr lang="en-US" dirty="0">
                          <a:solidFill>
                            <a:schemeClr val="tx1"/>
                          </a:solidFill>
                        </a:rPr>
                        <a:t>Rules for plots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Null hypotheses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c, rep, </a:t>
                      </a:r>
                      <a:r>
                        <a:rPr lang="en-US" dirty="0" err="1">
                          <a:solidFill>
                            <a:schemeClr val="tx1"/>
                          </a:solidFill>
                        </a:rPr>
                        <a:t>data.frame</a:t>
                      </a:r>
                      <a:r>
                        <a:rPr lang="en-US" dirty="0">
                          <a:solidFill>
                            <a:schemeClr val="tx1"/>
                          </a:solidFill>
                        </a:rPr>
                        <a:t>, list,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6828640"/>
                  </a:ext>
                </a:extLst>
              </a:tr>
              <a:tr h="370840">
                <a:tc>
                  <a:txBody>
                    <a:bodyPr/>
                    <a:lstStyle/>
                    <a:p>
                      <a:r>
                        <a:rPr lang="en-US" dirty="0">
                          <a:solidFill>
                            <a:schemeClr val="tx1"/>
                          </a:solidFill>
                        </a:rPr>
                        <a:t>Populations and samples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P-values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if,  print,  </a:t>
                      </a:r>
                      <a:r>
                        <a:rPr lang="en-US" dirty="0" err="1">
                          <a:solidFill>
                            <a:schemeClr val="tx1"/>
                          </a:solidFill>
                        </a:rPr>
                        <a:t>rnorm</a:t>
                      </a:r>
                      <a:r>
                        <a:rPr lang="en-US" dirty="0">
                          <a:solidFill>
                            <a:schemeClr val="tx1"/>
                          </a:solidFill>
                        </a:rPr>
                        <a:t>, plot, hist,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197904"/>
                  </a:ext>
                </a:extLst>
              </a:tr>
              <a:tr h="370840">
                <a:tc>
                  <a:txBody>
                    <a:bodyPr/>
                    <a:lstStyle/>
                    <a:p>
                      <a:r>
                        <a:rPr lang="en-US" dirty="0">
                          <a:solidFill>
                            <a:schemeClr val="tx1"/>
                          </a:solidFill>
                        </a:rPr>
                        <a:t>Types of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Replicates (bio/tech)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density, names, </a:t>
                      </a:r>
                      <a:r>
                        <a:rPr lang="en-US" dirty="0" err="1">
                          <a:solidFill>
                            <a:schemeClr val="tx1"/>
                          </a:solidFill>
                        </a:rPr>
                        <a:t>barplot</a:t>
                      </a:r>
                      <a:r>
                        <a:rPr lang="en-US"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405879"/>
                  </a:ext>
                </a:extLst>
              </a:tr>
              <a:tr h="370840">
                <a:tc>
                  <a:txBody>
                    <a:bodyPr/>
                    <a:lstStyle/>
                    <a:p>
                      <a:r>
                        <a:rPr lang="en-US" dirty="0">
                          <a:solidFill>
                            <a:schemeClr val="tx1"/>
                          </a:solidFill>
                        </a:rPr>
                        <a:t>Data summary</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arrows, lines, points, text, </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8426860"/>
                  </a:ext>
                </a:extLst>
              </a:tr>
              <a:tr h="370840">
                <a:tc>
                  <a:txBody>
                    <a:bodyPr/>
                    <a:lstStyle/>
                    <a:p>
                      <a:r>
                        <a:rPr lang="en-US" dirty="0">
                          <a:solidFill>
                            <a:schemeClr val="tx1"/>
                          </a:solidFill>
                        </a:rPr>
                        <a:t>Uncertainty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rgb</a:t>
                      </a:r>
                      <a:r>
                        <a:rPr lang="en-US" dirty="0">
                          <a:solidFill>
                            <a:schemeClr val="tx1"/>
                          </a:solidFill>
                        </a:rPr>
                        <a:t>, polygon, </a:t>
                      </a:r>
                      <a:r>
                        <a:rPr lang="en-US" dirty="0" err="1">
                          <a:solidFill>
                            <a:schemeClr val="tx1"/>
                          </a:solidFill>
                        </a:rPr>
                        <a:t>read.csv</a:t>
                      </a:r>
                      <a:r>
                        <a:rPr lang="en-US" dirty="0">
                          <a:solidFill>
                            <a:schemeClr val="tx1"/>
                          </a:solidFill>
                        </a:rPr>
                        <a: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150286"/>
                  </a:ext>
                </a:extLst>
              </a:tr>
            </a:tbl>
          </a:graphicData>
        </a:graphic>
      </p:graphicFrame>
    </p:spTree>
    <p:extLst>
      <p:ext uri="{BB962C8B-B14F-4D97-AF65-F5344CB8AC3E}">
        <p14:creationId xmlns:p14="http://schemas.microsoft.com/office/powerpoint/2010/main" val="475284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a:solidFill>
                  <a:schemeClr val="bg1"/>
                </a:solidFill>
              </a:rPr>
              <a:t>Thursday</a:t>
            </a:r>
            <a:endParaRPr lang="en-US" b="1" dirty="0">
              <a:solidFill>
                <a:schemeClr val="bg1"/>
              </a:solidFill>
            </a:endParaRP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123113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Evaluate sex ratio of in two frog crosses. We cross species 1 and 2 and obtain 126 offspring 52 of them are male.</a:t>
            </a:r>
          </a:p>
          <a:p>
            <a:pPr marL="285750" indent="-285750">
              <a:buFont typeface="Arial" panose="020B0604020202020204" pitchFamily="34" charset="0"/>
              <a:buChar char="•"/>
            </a:pPr>
            <a:r>
              <a:rPr lang="en-US" dirty="0"/>
              <a:t>1) what is our null hypothesis going to be?</a:t>
            </a:r>
          </a:p>
          <a:p>
            <a:pPr marL="285750" indent="-285750">
              <a:buFont typeface="Arial" panose="020B0604020202020204" pitchFamily="34" charset="0"/>
              <a:buChar char="•"/>
            </a:pPr>
            <a:r>
              <a:rPr lang="en-US" dirty="0"/>
              <a:t>2) does this result support Haldane's rule?</a:t>
            </a:r>
          </a:p>
          <a:p>
            <a:pPr marL="285750" indent="-285750">
              <a:buFont typeface="Arial" panose="020B0604020202020204" pitchFamily="34" charset="0"/>
              <a:buChar char="•"/>
            </a:pPr>
            <a:r>
              <a:rPr lang="en-US" dirty="0"/>
              <a:t>3) what is the minimum number of offspring required to detect a significant deviation from our expectation under the null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cross females from one strains of fish with males from another strain. A proportion of our offspring have an unusual color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What null might we construct for this data?</a:t>
            </a:r>
          </a:p>
          <a:p>
            <a:pPr marL="285750" indent="-285750">
              <a:buFont typeface="Arial" panose="020B0604020202020204" pitchFamily="34" charset="0"/>
              <a:buChar char="•"/>
            </a:pPr>
            <a:r>
              <a:rPr lang="en-US" dirty="0"/>
              <a:t>2) Can we reject this null?</a:t>
            </a:r>
          </a:p>
          <a:p>
            <a:pPr marL="285750" indent="-285750">
              <a:buFont typeface="Arial" panose="020B0604020202020204" pitchFamily="34" charset="0"/>
              <a:buChar char="•"/>
            </a:pPr>
            <a:r>
              <a:rPr lang="en-US" dirty="0"/>
              <a:t>3) What might we infer from this data?</a:t>
            </a:r>
          </a:p>
        </p:txBody>
      </p:sp>
      <p:graphicFrame>
        <p:nvGraphicFramePr>
          <p:cNvPr id="4" name="Table 4">
            <a:extLst>
              <a:ext uri="{FF2B5EF4-FFF2-40B4-BE49-F238E27FC236}">
                <a16:creationId xmlns:a16="http://schemas.microsoft.com/office/drawing/2014/main" id="{6130C178-0182-CA46-9B32-11BA8B9AEE15}"/>
              </a:ext>
            </a:extLst>
          </p:cNvPr>
          <p:cNvGraphicFramePr>
            <a:graphicFrameLocks noGrp="1"/>
          </p:cNvGraphicFramePr>
          <p:nvPr>
            <p:extLst>
              <p:ext uri="{D42A27DB-BD31-4B8C-83A1-F6EECF244321}">
                <p14:modId xmlns:p14="http://schemas.microsoft.com/office/powerpoint/2010/main" val="2917134101"/>
              </p:ext>
            </p:extLst>
          </p:nvPr>
        </p:nvGraphicFramePr>
        <p:xfrm>
          <a:off x="925056" y="3677210"/>
          <a:ext cx="4815840" cy="1112520"/>
        </p:xfrm>
        <a:graphic>
          <a:graphicData uri="http://schemas.openxmlformats.org/drawingml/2006/table">
            <a:tbl>
              <a:tblPr firstRow="1" bandRow="1">
                <a:tableStyleId>{5C22544A-7EE6-4342-B048-85BDC9FD1C3A}</a:tableStyleId>
              </a:tblPr>
              <a:tblGrid>
                <a:gridCol w="2214879">
                  <a:extLst>
                    <a:ext uri="{9D8B030D-6E8A-4147-A177-3AD203B41FA5}">
                      <a16:colId xmlns:a16="http://schemas.microsoft.com/office/drawing/2014/main" val="4279234023"/>
                    </a:ext>
                  </a:extLst>
                </a:gridCol>
                <a:gridCol w="1361440">
                  <a:extLst>
                    <a:ext uri="{9D8B030D-6E8A-4147-A177-3AD203B41FA5}">
                      <a16:colId xmlns:a16="http://schemas.microsoft.com/office/drawing/2014/main" val="3030544957"/>
                    </a:ext>
                  </a:extLst>
                </a:gridCol>
                <a:gridCol w="1239521">
                  <a:extLst>
                    <a:ext uri="{9D8B030D-6E8A-4147-A177-3AD203B41FA5}">
                      <a16:colId xmlns:a16="http://schemas.microsoft.com/office/drawing/2014/main" val="30306521"/>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Females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3435284"/>
                  </a:ext>
                </a:extLst>
              </a:tr>
              <a:tr h="370840">
                <a:tc>
                  <a:txBody>
                    <a:bodyPr/>
                    <a:lstStyle/>
                    <a:p>
                      <a:r>
                        <a:rPr lang="en-US" dirty="0"/>
                        <a:t>Color Pattern Present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31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190490"/>
                  </a:ext>
                </a:extLst>
              </a:tr>
              <a:tr h="370840">
                <a:tc>
                  <a:txBody>
                    <a:bodyPr/>
                    <a:lstStyle/>
                    <a:p>
                      <a:r>
                        <a:rPr lang="en-US" dirty="0"/>
                        <a:t>Color Pattern Absent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209826"/>
                  </a:ext>
                </a:extLst>
              </a:tr>
            </a:tbl>
          </a:graphicData>
        </a:graphic>
      </p:graphicFrame>
    </p:spTree>
    <p:extLst>
      <p:ext uri="{BB962C8B-B14F-4D97-AF65-F5344CB8AC3E}">
        <p14:creationId xmlns:p14="http://schemas.microsoft.com/office/powerpoint/2010/main" val="29804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Some precautions </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2308324"/>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 </a:t>
            </a:r>
          </a:p>
          <a:p>
            <a:pPr lvl="1"/>
            <a:r>
              <a:rPr lang="en-US" sz="2400" dirty="0"/>
              <a:t>Double-blind: neither the researcher nor subject know which subjects are experimental versus control</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1149294"/>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recent gene duplication</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10587</TotalTime>
  <Words>2931</Words>
  <Application>Microsoft Macintosh PowerPoint</Application>
  <PresentationFormat>Widescreen</PresentationFormat>
  <Paragraphs>499</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Andale Mono</vt:lpstr>
      <vt:lpstr>Arial</vt:lpstr>
      <vt:lpstr>Calibri</vt:lpstr>
      <vt:lpstr>Calibri Light</vt:lpstr>
      <vt:lpstr>Cambria Math</vt:lpstr>
      <vt:lpstr>Garamond</vt:lpstr>
      <vt:lpstr>Roboto</vt:lpstr>
      <vt:lpstr>Office Theme</vt:lpstr>
      <vt:lpstr>Probability and  Discrete Variables Biology 683      Heath Blackmon</vt:lpstr>
      <vt:lpstr>Last week</vt:lpstr>
      <vt:lpstr>Today</vt:lpstr>
      <vt:lpstr>Some Experimental Design Considerations </vt:lpstr>
      <vt:lpstr>Avoiding Experimenter Bias </vt:lpstr>
      <vt:lpstr>Avoiding Experimenter Bias </vt:lpstr>
      <vt:lpstr>Confounding Variables </vt:lpstr>
      <vt:lpstr>Confounding Example </vt:lpstr>
      <vt:lpstr>Redesign the procedure</vt:lpstr>
      <vt:lpstr>Pseudoreplication </vt:lpstr>
      <vt:lpstr>Biological and Technical Replicates </vt:lpstr>
      <vt:lpstr>Which kind of replication</vt:lpstr>
      <vt:lpstr>Best Practices </vt:lpstr>
      <vt:lpstr>Everything I do is an Experiment </vt:lpstr>
      <vt:lpstr>The Null Hypothesis </vt:lpstr>
      <vt:lpstr>Examples of Null Hypotheses </vt:lpstr>
      <vt:lpstr>Rejecting the Null </vt:lpstr>
      <vt:lpstr>Type I versus Type II Error</vt:lpstr>
      <vt:lpstr>Analyzing Proportions </vt:lpstr>
      <vt:lpstr>Terms to know for probability</vt:lpstr>
      <vt:lpstr>Terms to know for probability</vt:lpstr>
      <vt:lpstr>A simple example</vt:lpstr>
      <vt:lpstr>What is a p-value?</vt:lpstr>
      <vt:lpstr>Misconceptions about p-values</vt:lpstr>
      <vt:lpstr>There are many ways of calculating p-values</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lpstr>PowerPoint Presentation</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57</cp:revision>
  <cp:lastPrinted>2020-01-30T18:49:04Z</cp:lastPrinted>
  <dcterms:created xsi:type="dcterms:W3CDTF">2018-01-03T17:15:04Z</dcterms:created>
  <dcterms:modified xsi:type="dcterms:W3CDTF">2021-02-07T20:51:52Z</dcterms:modified>
</cp:coreProperties>
</file>