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80" r:id="rId4"/>
    <p:sldId id="259" r:id="rId5"/>
    <p:sldId id="260" r:id="rId6"/>
    <p:sldId id="257" r:id="rId7"/>
    <p:sldId id="261" r:id="rId8"/>
    <p:sldId id="262" r:id="rId9"/>
    <p:sldId id="281" r:id="rId10"/>
    <p:sldId id="263" r:id="rId11"/>
    <p:sldId id="264" r:id="rId12"/>
    <p:sldId id="282" r:id="rId13"/>
    <p:sldId id="265" r:id="rId14"/>
    <p:sldId id="266" r:id="rId15"/>
    <p:sldId id="267" r:id="rId16"/>
    <p:sldId id="283" r:id="rId17"/>
    <p:sldId id="268" r:id="rId18"/>
    <p:sldId id="284" r:id="rId19"/>
    <p:sldId id="295" r:id="rId20"/>
    <p:sldId id="297" r:id="rId21"/>
    <p:sldId id="298" r:id="rId22"/>
    <p:sldId id="296" r:id="rId23"/>
    <p:sldId id="278" r:id="rId24"/>
    <p:sldId id="285" r:id="rId25"/>
    <p:sldId id="286" r:id="rId26"/>
    <p:sldId id="287" r:id="rId27"/>
    <p:sldId id="299" r:id="rId28"/>
    <p:sldId id="288" r:id="rId29"/>
    <p:sldId id="290" r:id="rId30"/>
    <p:sldId id="279" r:id="rId31"/>
    <p:sldId id="289"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89"/>
    <p:restoredTop sz="94598"/>
  </p:normalViewPr>
  <p:slideViewPr>
    <p:cSldViewPr snapToGrid="0" snapToObjects="1">
      <p:cViewPr varScale="1">
        <p:scale>
          <a:sx n="90" d="100"/>
          <a:sy n="90" d="100"/>
        </p:scale>
        <p:origin x="216"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1/21/20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coleoguy@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Your big idea should be a hypothesis</a:t>
            </a:r>
          </a:p>
        </p:txBody>
      </p:sp>
      <p:sp>
        <p:nvSpPr>
          <p:cNvPr id="3" name="Rectangle 2"/>
          <p:cNvSpPr/>
          <p:nvPr/>
        </p:nvSpPr>
        <p:spPr>
          <a:xfrm>
            <a:off x="275573" y="1256665"/>
            <a:ext cx="11398685" cy="4401205"/>
          </a:xfrm>
          <a:prstGeom prst="rect">
            <a:avLst/>
          </a:prstGeom>
        </p:spPr>
        <p:txBody>
          <a:bodyPr wrap="square">
            <a:spAutoFit/>
          </a:bodyPr>
          <a:lstStyle/>
          <a:p>
            <a:pPr fontAlgn="base"/>
            <a:r>
              <a:rPr lang="en-US" sz="2800" dirty="0"/>
              <a:t>A statistical hypothesis is a specific claim about a population parameter </a:t>
            </a:r>
          </a:p>
          <a:p>
            <a:pPr fontAlgn="base"/>
            <a:endParaRPr lang="en-US" sz="2800" i="1" dirty="0"/>
          </a:p>
          <a:p>
            <a:pPr fontAlgn="base"/>
            <a:r>
              <a:rPr lang="en-US" sz="2800" i="1" dirty="0"/>
              <a:t>Caloric restriction increases the lifespan of Drosophila melanogaster.</a:t>
            </a:r>
          </a:p>
          <a:p>
            <a:pPr fontAlgn="base"/>
            <a:endParaRPr lang="en-US" sz="2800" i="1" dirty="0"/>
          </a:p>
          <a:p>
            <a:pPr fontAlgn="base"/>
            <a:r>
              <a:rPr lang="en-US" sz="2800" i="1" dirty="0"/>
              <a:t>The rate of evolution in wingless species is higher than winged species.</a:t>
            </a:r>
            <a:br>
              <a:rPr lang="en-US" sz="2800" dirty="0"/>
            </a:br>
            <a:endParaRPr lang="en-US" sz="2800" dirty="0"/>
          </a:p>
          <a:p>
            <a:pPr fontAlgn="base"/>
            <a:r>
              <a:rPr lang="en-US" sz="2800" i="1" dirty="0"/>
              <a:t>Pesticide exposure causes feminization of amphibian males.</a:t>
            </a:r>
          </a:p>
          <a:p>
            <a:pPr fontAlgn="base"/>
            <a:endParaRPr lang="en-US" sz="2800" i="1" dirty="0"/>
          </a:p>
          <a:p>
            <a:pPr fontAlgn="base"/>
            <a:r>
              <a:rPr lang="en-US" sz="2800" i="1" dirty="0"/>
              <a:t>Repetitive DNA content is higher in venomous than nonvenomous reptiles</a:t>
            </a:r>
          </a:p>
          <a:p>
            <a:pPr fontAlgn="base"/>
            <a:endParaRPr lang="en-US" sz="2800" dirty="0"/>
          </a:p>
        </p:txBody>
      </p:sp>
    </p:spTree>
    <p:extLst>
      <p:ext uri="{BB962C8B-B14F-4D97-AF65-F5344CB8AC3E}">
        <p14:creationId xmlns:p14="http://schemas.microsoft.com/office/powerpoint/2010/main" val="255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046988"/>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p:txBody>
      </p:sp>
    </p:spTree>
    <p:extLst>
      <p:ext uri="{BB962C8B-B14F-4D97-AF65-F5344CB8AC3E}">
        <p14:creationId xmlns:p14="http://schemas.microsoft.com/office/powerpoint/2010/main" val="20741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Mean and variance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34" y="1031662"/>
            <a:ext cx="9865826" cy="5701077"/>
          </a:xfrm>
          <a:prstGeom prst="rect">
            <a:avLst/>
          </a:prstGeom>
        </p:spPr>
      </p:pic>
    </p:spTree>
    <p:extLst>
      <p:ext uri="{BB962C8B-B14F-4D97-AF65-F5344CB8AC3E}">
        <p14:creationId xmlns:p14="http://schemas.microsoft.com/office/powerpoint/2010/main" val="147401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grpSp>
        <p:nvGrpSpPr>
          <p:cNvPr id="8" name="Group 7"/>
          <p:cNvGrpSpPr/>
          <p:nvPr/>
        </p:nvGrpSpPr>
        <p:grpSpPr>
          <a:xfrm>
            <a:off x="10041494" y="3383714"/>
            <a:ext cx="1534033" cy="2097741"/>
            <a:chOff x="10041494" y="3383714"/>
            <a:chExt cx="1534033" cy="2097741"/>
          </a:xfrm>
        </p:grpSpPr>
        <p:sp>
          <p:nvSpPr>
            <p:cNvPr id="6" name="Right Brace 5"/>
            <p:cNvSpPr/>
            <p:nvPr/>
          </p:nvSpPr>
          <p:spPr>
            <a:xfrm>
              <a:off x="10041494" y="3383714"/>
              <a:ext cx="172122" cy="209774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13616" y="4109418"/>
              <a:ext cx="1361911" cy="646331"/>
            </a:xfrm>
            <a:prstGeom prst="rect">
              <a:avLst/>
            </a:prstGeom>
            <a:solidFill>
              <a:srgbClr val="FFFFFF"/>
            </a:solidFill>
          </p:spPr>
          <p:txBody>
            <a:bodyPr wrap="none" rtlCol="0">
              <a:spAutoFit/>
            </a:bodyPr>
            <a:lstStyle/>
            <a:p>
              <a:r>
                <a:rPr lang="en-US" dirty="0"/>
                <a:t>Interquartile</a:t>
              </a:r>
            </a:p>
            <a:p>
              <a:r>
                <a:rPr lang="en-US" dirty="0"/>
                <a:t>Range</a:t>
              </a:r>
            </a:p>
          </p:txBody>
        </p:sp>
      </p:grpSp>
    </p:spTree>
    <p:extLst>
      <p:ext uri="{BB962C8B-B14F-4D97-AF65-F5344CB8AC3E}">
        <p14:creationId xmlns:p14="http://schemas.microsoft.com/office/powerpoint/2010/main" val="210954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04396" y="1787531"/>
            <a:ext cx="11801138" cy="4524315"/>
          </a:xfrm>
          <a:prstGeom prst="rect">
            <a:avLst/>
          </a:prstGeom>
        </p:spPr>
        <p:txBody>
          <a:bodyPr wrap="square">
            <a:spAutoFit/>
          </a:bodyPr>
          <a:lstStyle/>
          <a:p>
            <a:pPr marL="571500" indent="-571500" fontAlgn="base">
              <a:buFont typeface="Arial" charset="0"/>
              <a:buChar char="•"/>
            </a:pPr>
            <a:r>
              <a:rPr lang="en-US" sz="3200" dirty="0" err="1"/>
              <a:t>Homeworks</a:t>
            </a:r>
            <a:r>
              <a:rPr lang="en-US" sz="3200" dirty="0"/>
              <a:t>:</a:t>
            </a:r>
          </a:p>
          <a:p>
            <a:pPr marL="1028700" lvl="1" indent="-571500" fontAlgn="base">
              <a:buFont typeface="Arial" charset="0"/>
              <a:buChar char="•"/>
            </a:pPr>
            <a:r>
              <a:rPr lang="en-US" sz="3200" dirty="0"/>
              <a:t>filename: </a:t>
            </a:r>
          </a:p>
          <a:p>
            <a:pPr marL="1485900" lvl="2" indent="-571500" fontAlgn="base">
              <a:buFont typeface="Arial" charset="0"/>
              <a:buChar char="•"/>
            </a:pPr>
            <a:r>
              <a:rPr lang="en-US" sz="3200" i="1" dirty="0"/>
              <a:t>blackmon.hw1.doc</a:t>
            </a:r>
          </a:p>
          <a:p>
            <a:pPr marL="1028700" lvl="1" indent="-571500" fontAlgn="base">
              <a:buFont typeface="Arial" charset="0"/>
              <a:buChar char="•"/>
            </a:pPr>
            <a:r>
              <a:rPr lang="en-US" sz="3200" dirty="0"/>
              <a:t>numbers matter – I can’t search and intuit your answers</a:t>
            </a:r>
          </a:p>
          <a:p>
            <a:pPr marL="1028700" lvl="1" indent="-571500" fontAlgn="base">
              <a:buFont typeface="Arial" charset="0"/>
              <a:buChar char="•"/>
            </a:pPr>
            <a:r>
              <a:rPr lang="en-US" sz="3200" dirty="0"/>
              <a:t>I will deduct for excessive length</a:t>
            </a:r>
          </a:p>
          <a:p>
            <a:pPr marL="1028700" lvl="1" indent="-571500" fontAlgn="base">
              <a:buFont typeface="Arial" charset="0"/>
              <a:buChar char="•"/>
            </a:pPr>
            <a:endParaRPr lang="en-US" sz="3200" dirty="0"/>
          </a:p>
          <a:p>
            <a:pPr marL="571500" indent="-571500" fontAlgn="base">
              <a:buFont typeface="Arial" charset="0"/>
              <a:buChar char="•"/>
            </a:pPr>
            <a:r>
              <a:rPr lang="en-US" sz="3200" dirty="0"/>
              <a:t>What are some causes of the reproducibility crisis?</a:t>
            </a:r>
            <a:br>
              <a:rPr lang="en-US" sz="3200" dirty="0"/>
            </a:br>
            <a:endParaRPr lang="en-US" sz="3200" dirty="0"/>
          </a:p>
          <a:p>
            <a:pPr marL="571500" indent="-571500" fontAlgn="base">
              <a:buFont typeface="Arial" charset="0"/>
              <a:buChar char="•"/>
            </a:pPr>
            <a:r>
              <a:rPr lang="en-US" sz="3200" dirty="0"/>
              <a:t>Common problems in plots?</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6" name="Right Brace 5"/>
          <p:cNvSpPr/>
          <p:nvPr/>
        </p:nvSpPr>
        <p:spPr>
          <a:xfrm>
            <a:off x="10041494" y="2753360"/>
            <a:ext cx="172122" cy="320548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59336" y="4147234"/>
            <a:ext cx="1747338" cy="369332"/>
          </a:xfrm>
          <a:prstGeom prst="rect">
            <a:avLst/>
          </a:prstGeom>
          <a:solidFill>
            <a:srgbClr val="FFFFFF"/>
          </a:solidFill>
        </p:spPr>
        <p:txBody>
          <a:bodyPr wrap="none" rtlCol="0">
            <a:spAutoFit/>
          </a:bodyPr>
          <a:lstStyle/>
          <a:p>
            <a:r>
              <a:rPr lang="en-US" dirty="0"/>
              <a:t>Range of all data</a:t>
            </a:r>
          </a:p>
        </p:txBody>
      </p:sp>
    </p:spTree>
    <p:extLst>
      <p:ext uri="{BB962C8B-B14F-4D97-AF65-F5344CB8AC3E}">
        <p14:creationId xmlns:p14="http://schemas.microsoft.com/office/powerpoint/2010/main" val="33399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7" name="TextBox 6"/>
          <p:cNvSpPr txBox="1"/>
          <p:nvPr/>
        </p:nvSpPr>
        <p:spPr>
          <a:xfrm>
            <a:off x="7782836" y="1492934"/>
            <a:ext cx="2637004" cy="923330"/>
          </a:xfrm>
          <a:prstGeom prst="rect">
            <a:avLst/>
          </a:prstGeom>
          <a:solidFill>
            <a:srgbClr val="FFFFFF"/>
          </a:solidFill>
        </p:spPr>
        <p:txBody>
          <a:bodyPr wrap="none" rtlCol="0">
            <a:spAutoFit/>
          </a:bodyPr>
          <a:lstStyle/>
          <a:p>
            <a:r>
              <a:rPr lang="en-US" dirty="0"/>
              <a:t>Data points more than 1.5</a:t>
            </a:r>
          </a:p>
          <a:p>
            <a:r>
              <a:rPr lang="en-US" dirty="0"/>
              <a:t>Interquartile ranges away </a:t>
            </a:r>
          </a:p>
          <a:p>
            <a:r>
              <a:rPr lang="en-US" dirty="0"/>
              <a:t>from the median</a:t>
            </a:r>
          </a:p>
        </p:txBody>
      </p:sp>
      <p:cxnSp>
        <p:nvCxnSpPr>
          <p:cNvPr id="5" name="Straight Arrow Connector 4"/>
          <p:cNvCxnSpPr>
            <a:stCxn id="7" idx="1"/>
          </p:cNvCxnSpPr>
          <p:nvPr/>
        </p:nvCxnSpPr>
        <p:spPr>
          <a:xfrm flipH="1" flipV="1">
            <a:off x="6604000" y="1612900"/>
            <a:ext cx="1178836" cy="3416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61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1" t="1596" b="3365"/>
          <a:stretch/>
        </p:blipFill>
        <p:spPr>
          <a:xfrm>
            <a:off x="741274" y="1194099"/>
            <a:ext cx="10662131" cy="5353125"/>
          </a:xfrm>
          <a:prstGeom prst="rect">
            <a:avLst/>
          </a:prstGeom>
        </p:spPr>
      </p:pic>
    </p:spTree>
    <p:extLst>
      <p:ext uri="{BB962C8B-B14F-4D97-AF65-F5344CB8AC3E}">
        <p14:creationId xmlns:p14="http://schemas.microsoft.com/office/powerpoint/2010/main" val="22172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724452"/>
              </a:xfrm>
              <a:prstGeom prst="rect">
                <a:avLst/>
              </a:prstGeom>
            </p:spPr>
            <p:txBody>
              <a:bodyPr wrap="square">
                <a:spAutoFit/>
              </a:bodyPr>
              <a:lstStyle/>
              <a:p>
                <a:pPr fontAlgn="base"/>
                <a:r>
                  <a:rPr lang="en-US" sz="3200" dirty="0"/>
                  <a:t>Your estimate of the sample mean is an estimate of the mean of this distribution of means (that is, it’s your best estimate of the population mean).  </a:t>
                </a:r>
              </a:p>
              <a:p>
                <a:pPr fontAlgn="base"/>
                <a:endParaRPr lang="en-US" sz="3200" dirty="0"/>
              </a:p>
              <a:p>
                <a:pPr fontAlgn="base"/>
                <a:r>
                  <a:rPr lang="en-US" sz="3200" dirty="0"/>
                  <a:t>The hypothetical distribution of sample means has a standard deviation equal to s divided by the square root of n.</a:t>
                </a:r>
              </a:p>
              <a:p>
                <a:pPr fontAlgn="base"/>
                <a:endParaRPr lang="en-US" sz="3200" dirty="0"/>
              </a:p>
              <a:p>
                <a:pPr fontAlgn="base"/>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charset="0"/>
                          </a:rPr>
                          <m:t>𝑆𝐸</m:t>
                        </m:r>
                      </m:e>
                      <m:sub>
                        <m:acc>
                          <m:accPr>
                            <m:chr m:val="̅"/>
                            <m:ctrlPr>
                              <a:rPr lang="en-US" sz="3200" i="1" smtClean="0">
                                <a:latin typeface="Cambria Math" panose="02040503050406030204" pitchFamily="18" charset="0"/>
                              </a:rPr>
                            </m:ctrlPr>
                          </m:accPr>
                          <m:e>
                            <m:r>
                              <a:rPr lang="en-US" sz="3200" b="0" i="1" smtClean="0">
                                <a:latin typeface="Cambria Math" charset="0"/>
                              </a:rPr>
                              <m:t>𝑌</m:t>
                            </m:r>
                          </m:e>
                        </m:acc>
                      </m:sub>
                    </m:sSub>
                    <m:r>
                      <a:rPr lang="en-US" sz="3200" b="0" i="1" smtClean="0">
                        <a:latin typeface="Cambria Math" charset="0"/>
                      </a:rPr>
                      <m:t>=</m:t>
                    </m:r>
                    <m:f>
                      <m:fPr>
                        <m:ctrlPr>
                          <a:rPr lang="mr-IN" sz="3200" b="0" i="1" smtClean="0">
                            <a:latin typeface="Cambria Math" panose="02040503050406030204" pitchFamily="18" charset="0"/>
                          </a:rPr>
                        </m:ctrlPr>
                      </m:fPr>
                      <m:num>
                        <m:r>
                          <a:rPr lang="en-US" sz="3200" b="0" i="1" smtClean="0">
                            <a:latin typeface="Cambria Math" charset="0"/>
                          </a:rPr>
                          <m:t>𝑠</m:t>
                        </m:r>
                      </m:num>
                      <m:den>
                        <m:rad>
                          <m:radPr>
                            <m:degHide m:val="on"/>
                            <m:ctrlPr>
                              <a:rPr lang="mr-IN" sz="3200" b="0" i="1" smtClean="0">
                                <a:latin typeface="Cambria Math" panose="02040503050406030204" pitchFamily="18" charset="0"/>
                              </a:rPr>
                            </m:ctrlPr>
                          </m:radPr>
                          <m:deg/>
                          <m:e>
                            <m:r>
                              <a:rPr lang="en-US" sz="3200" b="0" i="1" smtClean="0">
                                <a:latin typeface="Cambria Math" charset="0"/>
                              </a:rPr>
                              <m:t>𝑛</m:t>
                            </m:r>
                          </m:e>
                        </m:rad>
                      </m:den>
                    </m:f>
                  </m:oMath>
                </a14:m>
                <a:r>
                  <a:rPr lang="en-US" sz="3200" dirty="0"/>
                  <a:t> </a:t>
                </a:r>
              </a:p>
              <a:p>
                <a:pPr fontAlgn="base"/>
                <a:endParaRPr lang="en-US" sz="3200" dirty="0"/>
              </a:p>
              <a:p>
                <a:pPr fontAlgn="base"/>
                <a:r>
                  <a:rPr lang="en-US" sz="3200" dirty="0"/>
                  <a:t>We call this standard deviation the standard error of the mean (SEM). </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724452"/>
              </a:xfrm>
              <a:prstGeom prst="rect">
                <a:avLst/>
              </a:prstGeom>
              <a:blipFill rotWithShape="0">
                <a:blip r:embed="rId2"/>
                <a:stretch>
                  <a:fillRect l="-1376" t="-1384" r="-1482" b="-2556"/>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84775"/>
          </a:xfrm>
          <a:prstGeom prst="rect">
            <a:avLst/>
          </a:prstGeom>
        </p:spPr>
        <p:txBody>
          <a:bodyPr wrap="square">
            <a:spAutoFit/>
          </a:bodyPr>
          <a:lstStyle/>
          <a:p>
            <a:pPr fontAlgn="base"/>
            <a:r>
              <a:rPr lang="en-US" sz="3200" dirty="0"/>
              <a:t>Lets try that</a:t>
            </a:r>
          </a:p>
        </p:txBody>
      </p:sp>
    </p:spTree>
    <p:extLst>
      <p:ext uri="{BB962C8B-B14F-4D97-AF65-F5344CB8AC3E}">
        <p14:creationId xmlns:p14="http://schemas.microsoft.com/office/powerpoint/2010/main" val="19441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Thursday</a:t>
            </a: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3200" dirty="0"/>
              <a:t>Read chapters 3 WS</a:t>
            </a:r>
          </a:p>
          <a:p>
            <a:pPr marL="514350" indent="-514350" fontAlgn="base">
              <a:buFont typeface="+mj-lt"/>
              <a:buAutoNum type="arabicPeriod"/>
            </a:pPr>
            <a:endParaRPr lang="en-US" sz="3200" dirty="0"/>
          </a:p>
          <a:p>
            <a:pPr fontAlgn="base"/>
            <a:r>
              <a:rPr lang="en-US" sz="3200" b="1" dirty="0">
                <a:solidFill>
                  <a:srgbClr val="C00000"/>
                </a:solidFill>
              </a:rPr>
              <a:t>Bring laptop to class!</a:t>
            </a:r>
          </a:p>
          <a:p>
            <a:pPr fontAlgn="base"/>
            <a:endParaRPr lang="en-US" sz="3200" b="1" dirty="0">
              <a:solidFill>
                <a:srgbClr val="C00000"/>
              </a:solidFill>
            </a:endParaRPr>
          </a:p>
          <a:p>
            <a:pPr fontAlgn="base"/>
            <a:r>
              <a:rPr lang="en-US" sz="3200" dirty="0"/>
              <a:t>Heath Blackmon</a:t>
            </a:r>
            <a:br>
              <a:rPr lang="en-US" sz="3200" dirty="0"/>
            </a:br>
            <a:r>
              <a:rPr lang="en-US" sz="3200" dirty="0"/>
              <a:t>BSBW 309A</a:t>
            </a:r>
            <a:br>
              <a:rPr lang="en-US" sz="3200" dirty="0"/>
            </a:br>
            <a:r>
              <a:rPr lang="en-US" sz="3200" dirty="0">
                <a:hlinkClick r:id="rId2"/>
              </a:rPr>
              <a:t>coleoguy@gmail.com</a:t>
            </a:r>
            <a:endParaRPr lang="en-US" sz="3200" dirty="0">
              <a:solidFill>
                <a:srgbClr val="C00000"/>
              </a:solidFill>
            </a:endParaRPr>
          </a:p>
        </p:txBody>
      </p:sp>
    </p:spTree>
    <p:extLst>
      <p:ext uri="{BB962C8B-B14F-4D97-AF65-F5344CB8AC3E}">
        <p14:creationId xmlns:p14="http://schemas.microsoft.com/office/powerpoint/2010/main" val="189639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Your turn</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dirty="0"/>
              <a:t>Lets demonstrate that the means of samples from an exponential distribution are normally distributed.</a:t>
            </a:r>
          </a:p>
          <a:p>
            <a:pPr fontAlgn="base"/>
            <a:endParaRPr lang="en-US" sz="3200" dirty="0"/>
          </a:p>
          <a:p>
            <a:pPr lvl="2" fontAlgn="base"/>
            <a:r>
              <a:rPr lang="en-US" sz="3200" dirty="0"/>
              <a:t>You will need:</a:t>
            </a:r>
            <a:br>
              <a:rPr lang="en-US" sz="3200" dirty="0"/>
            </a:br>
            <a:r>
              <a:rPr lang="en-US" sz="3200" dirty="0">
                <a:latin typeface="Andale Mono" charset="0"/>
                <a:ea typeface="Andale Mono" charset="0"/>
                <a:cs typeface="Andale Mono" charset="0"/>
              </a:rPr>
              <a:t>rexp, hist, mean</a:t>
            </a:r>
            <a:br>
              <a:rPr lang="en-US" sz="3200" dirty="0"/>
            </a:br>
            <a:endParaRPr lang="en-US" sz="3200" dirty="0"/>
          </a:p>
          <a:p>
            <a:pPr lvl="2" fontAlgn="base"/>
            <a:r>
              <a:rPr lang="en-US" sz="3200" dirty="0"/>
              <a:t>Might use:</a:t>
            </a:r>
          </a:p>
          <a:p>
            <a:pPr lvl="2" fontAlgn="base"/>
            <a:r>
              <a:rPr lang="en-US" sz="3200" dirty="0">
                <a:latin typeface="Andale Mono" charset="0"/>
                <a:ea typeface="Andale Mono" charset="0"/>
                <a:cs typeface="Andale Mono" charset="0"/>
              </a:rPr>
              <a:t>for, sample</a:t>
            </a:r>
          </a:p>
        </p:txBody>
      </p:sp>
    </p:spTree>
    <p:extLst>
      <p:ext uri="{BB962C8B-B14F-4D97-AF65-F5344CB8AC3E}">
        <p14:creationId xmlns:p14="http://schemas.microsoft.com/office/powerpoint/2010/main" val="201807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10" y="1094808"/>
            <a:ext cx="7441677" cy="5575301"/>
          </a:xfrm>
          <a:prstGeom prst="rect">
            <a:avLst/>
          </a:prstGeom>
        </p:spPr>
      </p:pic>
    </p:spTree>
    <p:extLst>
      <p:ext uri="{BB962C8B-B14F-4D97-AF65-F5344CB8AC3E}">
        <p14:creationId xmlns:p14="http://schemas.microsoft.com/office/powerpoint/2010/main" val="192593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2430</TotalTime>
  <Words>1138</Words>
  <Application>Microsoft Macintosh PowerPoint</Application>
  <PresentationFormat>Widescreen</PresentationFormat>
  <Paragraphs>175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Andale Mono</vt:lpstr>
      <vt:lpstr>Arial</vt:lpstr>
      <vt:lpstr>Calibri</vt:lpstr>
      <vt:lpstr>Calibri Light</vt:lpstr>
      <vt:lpstr>Cambria Math</vt:lpstr>
      <vt:lpstr>inherit</vt:lpstr>
      <vt:lpstr>Mangal</vt:lpstr>
      <vt:lpstr>Office Theme</vt:lpstr>
      <vt:lpstr>Sampling and Summary Statistics Biology 683  Lecture 2   Heath Blackmon</vt:lpstr>
      <vt:lpstr>Last week</vt:lpstr>
      <vt:lpstr>Today</vt:lpstr>
      <vt:lpstr>Populations and Samples</vt:lpstr>
      <vt:lpstr>What is the population?</vt:lpstr>
      <vt:lpstr>Sampling Considerations</vt:lpstr>
      <vt:lpstr>Parameter, estimates, sampling considerations</vt:lpstr>
      <vt:lpstr>Accuracy vs Precision</vt:lpstr>
      <vt:lpstr>Random Sampling</vt:lpstr>
      <vt:lpstr>Your big idea should be a hypothesis</vt:lpstr>
      <vt:lpstr>Data</vt:lpstr>
      <vt:lpstr>Data</vt:lpstr>
      <vt:lpstr>Continuous vs Discrete</vt:lpstr>
      <vt:lpstr>Explanatory and Response Variables</vt:lpstr>
      <vt:lpstr>Experimental vs observational studies</vt:lpstr>
      <vt:lpstr>Why should we summarize data?</vt:lpstr>
      <vt:lpstr>Typical summary statistics</vt:lpstr>
      <vt:lpstr>Mean and variance</vt:lpstr>
      <vt:lpstr>Box Plot</vt:lpstr>
      <vt:lpstr>Box Plot</vt:lpstr>
      <vt:lpstr>Box Plot</vt:lpstr>
      <vt:lpstr>Box Plot</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For Thursday</vt:lpstr>
      <vt:lpstr>Your turn</vt:lpstr>
      <vt:lpstr>Box Plot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34</cp:revision>
  <cp:lastPrinted>2018-01-03T19:12:41Z</cp:lastPrinted>
  <dcterms:created xsi:type="dcterms:W3CDTF">2018-01-03T17:15:04Z</dcterms:created>
  <dcterms:modified xsi:type="dcterms:W3CDTF">2020-01-21T16:15:07Z</dcterms:modified>
</cp:coreProperties>
</file>