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6" r:id="rId7"/>
    <p:sldId id="260" r:id="rId8"/>
    <p:sldId id="265" r:id="rId9"/>
    <p:sldId id="261" r:id="rId10"/>
    <p:sldId id="264" r:id="rId11"/>
    <p:sldId id="268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/>
    <p:restoredTop sz="94674"/>
  </p:normalViewPr>
  <p:slideViewPr>
    <p:cSldViewPr snapToGrid="0">
      <p:cViewPr varScale="1">
        <p:scale>
          <a:sx n="124" d="100"/>
          <a:sy n="124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B64E5-5029-E11C-910C-232F31683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E5A0D-2674-630E-BC73-85826AEC1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5F86-D6C3-3971-4877-2559F85D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92336-53D5-02A4-25D5-8A1C39D4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E7484-B418-1E49-C7DD-CEC664FF0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FB6F-A6F0-F7E2-6A8E-6529ED11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43BCA-4F82-1DC1-6D5C-D13169CBA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60458-0424-901F-8555-87E45470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50161-7541-91F0-313F-4F3F9319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AB048-D500-B5D7-8DDF-0C8C862C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2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5D721B-E361-06D2-122D-084638BD0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532E5-DE00-E7DE-677F-2DB2A4A5B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5146E-0ED6-3BD5-0EDC-E4B00DB37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2A49-4E35-8FF0-EB2D-778B59B2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2BAE-909A-4DF2-2906-2ED756A1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8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223BB-3CB0-7570-DE56-29D2994C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54026-A9DB-0625-9978-E061F6A60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F3043-A252-CF04-8552-A62ED781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774EE-76BD-7DFF-3D26-775557B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71698-2D9F-C522-3A5E-7EA98571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8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70B7B-0513-B842-8810-C8E42A3F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0D585-9EBD-6CB0-8031-E721089E4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F6850-DA95-0A12-57C2-562BDB92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C41AE-3AF7-3A74-82A0-29994517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5813-D09B-AF4B-2E14-72B3193D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8345-017D-F755-29AF-581C3AA94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7C86-0902-10FD-9BD4-327579776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3D36E-CC6A-C3AF-D007-4D1F96E7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F97D7-6CAA-62CD-21E5-025357A8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4DC9D-C1DE-9750-CC6E-62D8590FB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A5716-0F85-44D4-8883-9ED18B176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90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A30A-416C-134F-4C98-3A3D1E06D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1F92-C195-BB12-EAF7-3E90CFC50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58EE9-F8A6-031D-EA88-2A7FD2530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DC052C-529B-A663-A914-6573B90A3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93FB5-3126-7A2E-1FE0-0DCFB28FC9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09E96-B77F-E0FD-987C-A9950DD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D4B8F-D6D0-5A64-FFA1-CBDB7A93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4E8B9-C0C2-87FE-E077-62F710DD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02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9115-CFC8-B2F8-B6E6-A9924765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212FC9-3A97-C885-98D0-BF68455CA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536595-51C3-2CBD-0D06-36CCA704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A3806-11D3-EA20-72AE-DCE2B0F0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2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F2AB8-CB79-372B-505A-C8A998CEE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8308DD-DACF-1349-E123-801499AE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D24CD-AAE6-5193-2990-63193854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82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8C6CA-27D3-3546-76A7-32C9C3188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93B42-73D5-94BE-AD8E-E49083B4C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40654-7668-856E-6D21-93BEDBE80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4061B-5197-BE46-B41B-816E9FC1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88D40-978C-0567-6E3F-4E0353B3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EF4EE-5F47-E87B-6BC5-F8D6EDB5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1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C8656-A5D4-8145-4DA6-3DB895A3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190AF-25F4-2598-322B-16A1A2616D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6FE00-C9A1-874D-D9B0-D23DC01E2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5FE00-4D14-EF0A-5BC1-BDC34FBE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07967-A1CF-DF47-8C93-52276ACF0DA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71143-88BE-9BEA-80A8-12266D86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354C7-4BD7-5FD1-FC1C-40A1E508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2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91359-ED34-AA3F-4EB3-58AD4E9FA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67F64-DEC4-42EB-C996-59F95E359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C451-FBC1-6A7E-7E42-7CF1B7752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07967-A1CF-DF47-8C93-52276ACF0DAA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08893-5EF7-5811-C596-B6ED26CA44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D34D2-2D6C-8CEB-BAFC-86ED686B1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DD2C3-3855-A643-9E8D-64BA875A1E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4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177BE9C-FDDA-EE58-78ED-304B20840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77" y="3587676"/>
            <a:ext cx="6868275" cy="29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ources for Graduate Students in Mathematics">
            <a:extLst>
              <a:ext uri="{FF2B5EF4-FFF2-40B4-BE49-F238E27FC236}">
                <a16:creationId xmlns:a16="http://schemas.microsoft.com/office/drawing/2014/main" id="{70BF4260-3FC4-C8F0-D3A7-6C33E23D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1078" y="288248"/>
            <a:ext cx="6868274" cy="2976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85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A5E2CC5-A6EE-80AE-F2B6-8D80AB3C1553}"/>
              </a:ext>
            </a:extLst>
          </p:cNvPr>
          <p:cNvSpPr/>
          <p:nvPr/>
        </p:nvSpPr>
        <p:spPr>
          <a:xfrm>
            <a:off x="482884" y="476159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72864F-0430-1643-D276-DBDF3DF017A0}"/>
              </a:ext>
            </a:extLst>
          </p:cNvPr>
          <p:cNvSpPr/>
          <p:nvPr/>
        </p:nvSpPr>
        <p:spPr>
          <a:xfrm>
            <a:off x="8063339" y="4905431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24361E-36CB-0881-D653-16AF501201E8}"/>
              </a:ext>
            </a:extLst>
          </p:cNvPr>
          <p:cNvSpPr/>
          <p:nvPr/>
        </p:nvSpPr>
        <p:spPr>
          <a:xfrm>
            <a:off x="5863792" y="724793"/>
            <a:ext cx="5776826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57C3F-53D8-D534-20B9-D69315CE1E33}"/>
              </a:ext>
            </a:extLst>
          </p:cNvPr>
          <p:cNvSpPr/>
          <p:nvPr/>
        </p:nvSpPr>
        <p:spPr>
          <a:xfrm>
            <a:off x="482885" y="801384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4B236-167F-71E6-4023-1685A5B4637F}"/>
              </a:ext>
            </a:extLst>
          </p:cNvPr>
          <p:cNvSpPr txBox="1"/>
          <p:nvPr/>
        </p:nvSpPr>
        <p:spPr>
          <a:xfrm>
            <a:off x="930150" y="884515"/>
            <a:ext cx="238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Academia</a:t>
            </a:r>
          </a:p>
          <a:p>
            <a:pPr algn="ctr"/>
            <a:r>
              <a:rPr lang="en-US" dirty="0"/>
              <a:t>Teaching         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E39CB-07B8-0E4F-ADEB-F2810DA96FDF}"/>
              </a:ext>
            </a:extLst>
          </p:cNvPr>
          <p:cNvSpPr txBox="1"/>
          <p:nvPr/>
        </p:nvSpPr>
        <p:spPr>
          <a:xfrm>
            <a:off x="8647753" y="5009582"/>
            <a:ext cx="203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Industry</a:t>
            </a:r>
          </a:p>
          <a:p>
            <a:pPr algn="ctr"/>
            <a:r>
              <a:rPr lang="en-US" dirty="0"/>
              <a:t>Sales         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B6038-F5E4-A497-5557-34ED0BE4F038}"/>
              </a:ext>
            </a:extLst>
          </p:cNvPr>
          <p:cNvSpPr txBox="1"/>
          <p:nvPr/>
        </p:nvSpPr>
        <p:spPr>
          <a:xfrm>
            <a:off x="6472045" y="884514"/>
            <a:ext cx="4559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Government</a:t>
            </a:r>
          </a:p>
          <a:p>
            <a:pPr algn="ctr"/>
            <a:r>
              <a:rPr lang="en-US" dirty="0"/>
              <a:t>Enforcement          Research                   Advising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25000-6459-20C4-B54F-F1057DEF50AD}"/>
              </a:ext>
            </a:extLst>
          </p:cNvPr>
          <p:cNvSpPr txBox="1"/>
          <p:nvPr/>
        </p:nvSpPr>
        <p:spPr>
          <a:xfrm>
            <a:off x="761624" y="4921318"/>
            <a:ext cx="243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Non-Profit</a:t>
            </a:r>
          </a:p>
          <a:p>
            <a:pPr algn="ctr"/>
            <a:r>
              <a:rPr lang="en-US" dirty="0"/>
              <a:t>Outreach          Research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33210-809D-FC50-7671-33D31863A180}"/>
              </a:ext>
            </a:extLst>
          </p:cNvPr>
          <p:cNvSpPr/>
          <p:nvPr/>
        </p:nvSpPr>
        <p:spPr>
          <a:xfrm>
            <a:off x="1804664" y="268744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3A390-C349-547D-EB16-7D8C1E476F82}"/>
              </a:ext>
            </a:extLst>
          </p:cNvPr>
          <p:cNvSpPr txBox="1"/>
          <p:nvPr/>
        </p:nvSpPr>
        <p:spPr>
          <a:xfrm>
            <a:off x="2736505" y="2962433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Entrepreneur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0171A4-337B-66BD-32D7-87BE0D423238}"/>
              </a:ext>
            </a:extLst>
          </p:cNvPr>
          <p:cNvSpPr/>
          <p:nvPr/>
        </p:nvSpPr>
        <p:spPr>
          <a:xfrm>
            <a:off x="6096000" y="2815112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BEB98-6455-3A58-8F63-F5684A153497}"/>
              </a:ext>
            </a:extLst>
          </p:cNvPr>
          <p:cNvSpPr txBox="1"/>
          <p:nvPr/>
        </p:nvSpPr>
        <p:spPr>
          <a:xfrm>
            <a:off x="7185321" y="309009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Consulting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9EB18-B4AD-BCB6-46B3-7CDCDF7CD91E}"/>
              </a:ext>
            </a:extLst>
          </p:cNvPr>
          <p:cNvSpPr txBox="1"/>
          <p:nvPr/>
        </p:nvSpPr>
        <p:spPr>
          <a:xfrm>
            <a:off x="315680" y="1696044"/>
            <a:ext cx="176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Teaching experience</a:t>
            </a:r>
          </a:p>
          <a:p>
            <a:r>
              <a:rPr lang="en-US" sz="1200" dirty="0"/>
              <a:t>Certificates show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822505-0B1D-7C74-8E73-44E331962802}"/>
              </a:ext>
            </a:extLst>
          </p:cNvPr>
          <p:cNvSpPr txBox="1"/>
          <p:nvPr/>
        </p:nvSpPr>
        <p:spPr>
          <a:xfrm>
            <a:off x="2312691" y="1752352"/>
            <a:ext cx="67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Papers</a:t>
            </a:r>
          </a:p>
          <a:p>
            <a:r>
              <a:rPr lang="en-US" sz="1200" dirty="0"/>
              <a:t>Grants</a:t>
            </a:r>
          </a:p>
          <a:p>
            <a:r>
              <a:rPr lang="en-US" sz="1200" dirty="0"/>
              <a:t>Postdoc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91819-C2EC-E3DC-E464-659F32B6C6CA}"/>
              </a:ext>
            </a:extLst>
          </p:cNvPr>
          <p:cNvSpPr txBox="1"/>
          <p:nvPr/>
        </p:nvSpPr>
        <p:spPr>
          <a:xfrm>
            <a:off x="6538692" y="1603710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Internships</a:t>
            </a:r>
          </a:p>
          <a:p>
            <a:r>
              <a:rPr lang="en-US" sz="1200" dirty="0"/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7F20C-B571-B5C9-C3EB-5CDD663B783F}"/>
              </a:ext>
            </a:extLst>
          </p:cNvPr>
          <p:cNvSpPr txBox="1"/>
          <p:nvPr/>
        </p:nvSpPr>
        <p:spPr>
          <a:xfrm>
            <a:off x="8252764" y="1620458"/>
            <a:ext cx="153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Internships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CFAF67-1B88-6E75-E03E-1D2E2B0D0C49}"/>
              </a:ext>
            </a:extLst>
          </p:cNvPr>
          <p:cNvSpPr txBox="1"/>
          <p:nvPr/>
        </p:nvSpPr>
        <p:spPr>
          <a:xfrm>
            <a:off x="10050156" y="1606458"/>
            <a:ext cx="153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Internships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6B0BEC-7530-EC2F-5F7C-7B65EC706FD1}"/>
              </a:ext>
            </a:extLst>
          </p:cNvPr>
          <p:cNvSpPr txBox="1"/>
          <p:nvPr/>
        </p:nvSpPr>
        <p:spPr>
          <a:xfrm>
            <a:off x="1353182" y="5614959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Internships</a:t>
            </a:r>
          </a:p>
          <a:p>
            <a:r>
              <a:rPr lang="en-US" sz="1200" dirty="0"/>
              <a:t>Experience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5F5EA-55AF-FB86-AC9F-DE0FAB94FDF0}"/>
              </a:ext>
            </a:extLst>
          </p:cNvPr>
          <p:cNvSpPr txBox="1"/>
          <p:nvPr/>
        </p:nvSpPr>
        <p:spPr>
          <a:xfrm>
            <a:off x="7983100" y="5655681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Soft Skills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Internships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AC-9C07-4806-671B-1284193BD642}"/>
              </a:ext>
            </a:extLst>
          </p:cNvPr>
          <p:cNvSpPr txBox="1"/>
          <p:nvPr/>
        </p:nvSpPr>
        <p:spPr>
          <a:xfrm>
            <a:off x="9666107" y="5655681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Skill set</a:t>
            </a:r>
          </a:p>
          <a:p>
            <a:r>
              <a:rPr lang="en-US" sz="1200" dirty="0">
                <a:solidFill>
                  <a:srgbClr val="C00000"/>
                </a:solidFill>
              </a:rPr>
              <a:t>Internships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56C39-2C03-C901-0E67-6A0CA298939D}"/>
              </a:ext>
            </a:extLst>
          </p:cNvPr>
          <p:cNvSpPr txBox="1"/>
          <p:nvPr/>
        </p:nvSpPr>
        <p:spPr>
          <a:xfrm>
            <a:off x="2669424" y="3618814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 Idea</a:t>
            </a:r>
          </a:p>
          <a:p>
            <a:r>
              <a:rPr lang="en-US" sz="1200" dirty="0"/>
              <a:t>Soft Skills</a:t>
            </a:r>
          </a:p>
          <a:p>
            <a:r>
              <a:rPr lang="en-US" sz="1200" dirty="0"/>
              <a:t>Money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E7821-F630-A03B-F68F-ABC6812450E6}"/>
              </a:ext>
            </a:extLst>
          </p:cNvPr>
          <p:cNvSpPr txBox="1"/>
          <p:nvPr/>
        </p:nvSpPr>
        <p:spPr>
          <a:xfrm>
            <a:off x="7325638" y="3745673"/>
            <a:ext cx="170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Soft Skills</a:t>
            </a:r>
          </a:p>
          <a:p>
            <a:r>
              <a:rPr lang="en-US" sz="1200" dirty="0"/>
              <a:t>Field specific knowledge</a:t>
            </a:r>
          </a:p>
        </p:txBody>
      </p:sp>
    </p:spTree>
    <p:extLst>
      <p:ext uri="{BB962C8B-B14F-4D97-AF65-F5344CB8AC3E}">
        <p14:creationId xmlns:p14="http://schemas.microsoft.com/office/powerpoint/2010/main" val="460080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E053D79-F447-EFB0-BC55-00B7425A0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465690"/>
              </p:ext>
            </p:extLst>
          </p:nvPr>
        </p:nvGraphicFramePr>
        <p:xfrm>
          <a:off x="204541" y="4511030"/>
          <a:ext cx="6001050" cy="1847850"/>
        </p:xfrm>
        <a:graphic>
          <a:graphicData uri="http://schemas.openxmlformats.org/drawingml/2006/table">
            <a:tbl>
              <a:tblPr/>
              <a:tblGrid>
                <a:gridCol w="3000525">
                  <a:extLst>
                    <a:ext uri="{9D8B030D-6E8A-4147-A177-3AD203B41FA5}">
                      <a16:colId xmlns:a16="http://schemas.microsoft.com/office/drawing/2014/main" val="3936588898"/>
                    </a:ext>
                  </a:extLst>
                </a:gridCol>
                <a:gridCol w="3000525">
                  <a:extLst>
                    <a:ext uri="{9D8B030D-6E8A-4147-A177-3AD203B41FA5}">
                      <a16:colId xmlns:a16="http://schemas.microsoft.com/office/drawing/2014/main" val="773804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Department Head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$159,022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20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Professor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$151,825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16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Associate Professor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$105, 499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022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Assistant Professor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$90,899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30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College Instructor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$74,964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48517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71B409-EE4E-4F66-5C97-A33E9DD86B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05402"/>
              </p:ext>
            </p:extLst>
          </p:nvPr>
        </p:nvGraphicFramePr>
        <p:xfrm>
          <a:off x="204541" y="1022340"/>
          <a:ext cx="6001050" cy="1847850"/>
        </p:xfrm>
        <a:graphic>
          <a:graphicData uri="http://schemas.openxmlformats.org/drawingml/2006/table">
            <a:tbl>
              <a:tblPr/>
              <a:tblGrid>
                <a:gridCol w="3000525">
                  <a:extLst>
                    <a:ext uri="{9D8B030D-6E8A-4147-A177-3AD203B41FA5}">
                      <a16:colId xmlns:a16="http://schemas.microsoft.com/office/drawing/2014/main" val="2656956570"/>
                    </a:ext>
                  </a:extLst>
                </a:gridCol>
                <a:gridCol w="3000525">
                  <a:extLst>
                    <a:ext uri="{9D8B030D-6E8A-4147-A177-3AD203B41FA5}">
                      <a16:colId xmlns:a16="http://schemas.microsoft.com/office/drawing/2014/main" val="1121972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Vice President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$391,095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3273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Chief Scientific Officer (CSO)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$205,159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587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Director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$178,457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331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Manager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$135,124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0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Senior Researcher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$132,672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2563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69F8C0-63E3-5B54-3BDE-35E8C7B57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693496"/>
              </p:ext>
            </p:extLst>
          </p:nvPr>
        </p:nvGraphicFramePr>
        <p:xfrm>
          <a:off x="6695328" y="1022340"/>
          <a:ext cx="5374326" cy="1847850"/>
        </p:xfrm>
        <a:graphic>
          <a:graphicData uri="http://schemas.openxmlformats.org/drawingml/2006/table">
            <a:tbl>
              <a:tblPr/>
              <a:tblGrid>
                <a:gridCol w="2687163">
                  <a:extLst>
                    <a:ext uri="{9D8B030D-6E8A-4147-A177-3AD203B41FA5}">
                      <a16:colId xmlns:a16="http://schemas.microsoft.com/office/drawing/2014/main" val="3266381678"/>
                    </a:ext>
                  </a:extLst>
                </a:gridCol>
                <a:gridCol w="2687163">
                  <a:extLst>
                    <a:ext uri="{9D8B030D-6E8A-4147-A177-3AD203B41FA5}">
                      <a16:colId xmlns:a16="http://schemas.microsoft.com/office/drawing/2014/main" val="23036672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Senior Researcher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$129,007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241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Govt. Non-supervisory Pro.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$98,198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134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Staff Scientist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$91,447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90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Laboratory Manager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effectLst/>
                          <a:latin typeface="inherit"/>
                        </a:rPr>
                        <a:t>$67,951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861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Research Technician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  <a:latin typeface="inherit"/>
                        </a:rPr>
                        <a:t>$55,140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10093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96740DD-0394-13DE-9767-D928B60D4805}"/>
              </a:ext>
            </a:extLst>
          </p:cNvPr>
          <p:cNvSpPr txBox="1"/>
          <p:nvPr/>
        </p:nvSpPr>
        <p:spPr>
          <a:xfrm>
            <a:off x="204541" y="3987810"/>
            <a:ext cx="16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Academia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38E26-0FEE-AA91-6AAC-641B943EDA51}"/>
              </a:ext>
            </a:extLst>
          </p:cNvPr>
          <p:cNvSpPr txBox="1"/>
          <p:nvPr/>
        </p:nvSpPr>
        <p:spPr>
          <a:xfrm>
            <a:off x="204541" y="391161"/>
            <a:ext cx="367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Industry/non-academic</a:t>
            </a:r>
          </a:p>
        </p:txBody>
      </p:sp>
    </p:spTree>
    <p:extLst>
      <p:ext uri="{BB962C8B-B14F-4D97-AF65-F5344CB8AC3E}">
        <p14:creationId xmlns:p14="http://schemas.microsoft.com/office/powerpoint/2010/main" val="4264531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9D160EE-B03A-7C49-ACA6-E16F19B9F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730251"/>
            <a:ext cx="5312781" cy="9308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8FC578B-4F11-E4F7-395C-6FFE369E3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45" y="986512"/>
            <a:ext cx="3178739" cy="48849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7976F5-3D99-311A-30F0-A3A39EF18527}"/>
              </a:ext>
            </a:extLst>
          </p:cNvPr>
          <p:cNvSpPr txBox="1"/>
          <p:nvPr/>
        </p:nvSpPr>
        <p:spPr>
          <a:xfrm>
            <a:off x="6996701" y="260992"/>
            <a:ext cx="288514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Mentors and networking</a:t>
            </a:r>
          </a:p>
          <a:p>
            <a:r>
              <a:rPr lang="en-US" dirty="0"/>
              <a:t>-conferences (coffee/PI)</a:t>
            </a:r>
          </a:p>
          <a:p>
            <a:r>
              <a:rPr lang="en-US" dirty="0"/>
              <a:t>-cold emails</a:t>
            </a:r>
          </a:p>
          <a:p>
            <a:r>
              <a:rPr lang="en-US" dirty="0"/>
              <a:t>-social media</a:t>
            </a:r>
          </a:p>
          <a:p>
            <a:r>
              <a:rPr lang="en-US" dirty="0"/>
              <a:t>-workshops/working groups</a:t>
            </a:r>
          </a:p>
          <a:p>
            <a:endParaRPr lang="en-US" dirty="0"/>
          </a:p>
          <a:p>
            <a:r>
              <a:rPr lang="en-US" b="1" dirty="0"/>
              <a:t>Your image</a:t>
            </a:r>
          </a:p>
          <a:p>
            <a:r>
              <a:rPr lang="en-US" dirty="0"/>
              <a:t>-</a:t>
            </a:r>
            <a:r>
              <a:rPr lang="en-US" dirty="0" err="1"/>
              <a:t>linkedIn</a:t>
            </a:r>
            <a:endParaRPr lang="en-US" dirty="0"/>
          </a:p>
          <a:p>
            <a:r>
              <a:rPr lang="en-US" dirty="0"/>
              <a:t>-website</a:t>
            </a:r>
          </a:p>
          <a:p>
            <a:r>
              <a:rPr lang="en-US" dirty="0"/>
              <a:t>-cv/resume (Michelle </a:t>
            </a:r>
            <a:r>
              <a:rPr lang="en-US" dirty="0" err="1"/>
              <a:t>Jonika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149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174EDC-B2A8-0C62-B4FE-81F06AE8D18D}"/>
              </a:ext>
            </a:extLst>
          </p:cNvPr>
          <p:cNvSpPr txBox="1"/>
          <p:nvPr/>
        </p:nvSpPr>
        <p:spPr>
          <a:xfrm>
            <a:off x="921676" y="819282"/>
            <a:ext cx="103486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Misconception #1</a:t>
            </a:r>
            <a:r>
              <a:rPr lang="en-US" b="0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: I will do a postdoc to buy myself some time and “figure it out later”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Lora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Misconception #2:</a:t>
            </a:r>
            <a:r>
              <a:rPr lang="en-US" b="0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 The PhD is the “end game”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Lora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Misconception #3:</a:t>
            </a:r>
            <a:r>
              <a:rPr lang="en-US" b="0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 There are tons of careers out there for PhD’s which will make the transition into any these careers easy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Lora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Misconception #4:</a:t>
            </a:r>
            <a:r>
              <a:rPr lang="en-US" b="0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 I have gained enough transferable skills in graduate school to distinguish myself from everyone else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Lora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Misconception #5:</a:t>
            </a:r>
            <a:r>
              <a:rPr lang="en-US" b="0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 I can get “any” job out of graduate school or a postdoc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Lora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Misconception #6:</a:t>
            </a:r>
            <a:r>
              <a:rPr lang="en-US" b="0" i="0" dirty="0">
                <a:solidFill>
                  <a:srgbClr val="333333"/>
                </a:solidFill>
                <a:effectLst/>
                <a:latin typeface="Lora" panose="020F0502020204030204" pitchFamily="34" charset="0"/>
              </a:rPr>
              <a:t> Entry Level PhD Careers are no different than mid-level or even senior and there is no need to distinguish in terms of what is feasible.</a:t>
            </a:r>
          </a:p>
        </p:txBody>
      </p:sp>
    </p:spTree>
    <p:extLst>
      <p:ext uri="{BB962C8B-B14F-4D97-AF65-F5344CB8AC3E}">
        <p14:creationId xmlns:p14="http://schemas.microsoft.com/office/powerpoint/2010/main" val="224633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82EFFE1-F128-E46F-BD53-17B2EA9A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12192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34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8EB9AD-B1D6-50EC-CAEC-56F36DE6B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869103"/>
              </p:ext>
            </p:extLst>
          </p:nvPr>
        </p:nvGraphicFramePr>
        <p:xfrm>
          <a:off x="657546" y="666334"/>
          <a:ext cx="10972800" cy="5465445"/>
        </p:xfrm>
        <a:graphic>
          <a:graphicData uri="http://schemas.openxmlformats.org/drawingml/2006/table">
            <a:tbl>
              <a:tblPr/>
              <a:tblGrid>
                <a:gridCol w="2434975">
                  <a:extLst>
                    <a:ext uri="{9D8B030D-6E8A-4147-A177-3AD203B41FA5}">
                      <a16:colId xmlns:a16="http://schemas.microsoft.com/office/drawing/2014/main" val="2180792654"/>
                    </a:ext>
                  </a:extLst>
                </a:gridCol>
                <a:gridCol w="4027470">
                  <a:extLst>
                    <a:ext uri="{9D8B030D-6E8A-4147-A177-3AD203B41FA5}">
                      <a16:colId xmlns:a16="http://schemas.microsoft.com/office/drawing/2014/main" val="2428150334"/>
                    </a:ext>
                  </a:extLst>
                </a:gridCol>
                <a:gridCol w="4510355">
                  <a:extLst>
                    <a:ext uri="{9D8B030D-6E8A-4147-A177-3AD203B41FA5}">
                      <a16:colId xmlns:a16="http://schemas.microsoft.com/office/drawing/2014/main" val="4194119446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54223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Startup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6-7 figure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0-low six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284615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PhD students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5758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postdocs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expected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very rare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30788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train undergrads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optional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9828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 space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okay to amazing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zero to great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19120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moderate to high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6148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courses per 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 to 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to 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8844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 size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seminar to 100+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&lt;10 to 100+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6259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Postdoc expected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Always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Often straight from Ph.D.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553909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 does research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PI, technicians, postdocs, grad students, undergrads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 and undergrads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645715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much money are you handlings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100K+ per 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0-50K per 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9662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how do you get tenure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2377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Grants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100K+ per 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any money (20k) is big plus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46997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Publications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&gt;2 per year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maybe one or two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9910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Service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 little bit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non-trivial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6442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Teaching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don't suck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teach well and a lot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4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643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3B780-852C-80B0-1F24-8EEADBF13FA1}"/>
              </a:ext>
            </a:extLst>
          </p:cNvPr>
          <p:cNvSpPr txBox="1"/>
          <p:nvPr/>
        </p:nvSpPr>
        <p:spPr>
          <a:xfrm>
            <a:off x="1089060" y="0"/>
            <a:ext cx="104372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R1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 received 150 applicants for evolution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12 were invited for interviews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 (2%) were hired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had grants funded while postdocs or prior to starting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16, 17, and 29  pubs at point of hiring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gave engaging exciting talks and interviews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27662-2271-7FD0-F3E3-9D5E86A3AB95}"/>
              </a:ext>
            </a:extLst>
          </p:cNvPr>
          <p:cNvSpPr txBox="1"/>
          <p:nvPr/>
        </p:nvSpPr>
        <p:spPr>
          <a:xfrm>
            <a:off x="1089060" y="3562564"/>
            <a:ext cx="92280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PUI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 received 9 applicants for A&amp;P/microbiology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5 were invited for interviews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(44%) were hired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had TA experience in A&amp;P or micro labs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2 from Ph.D. programs 2 from postdoc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08902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3B780-852C-80B0-1F24-8EEADBF13FA1}"/>
              </a:ext>
            </a:extLst>
          </p:cNvPr>
          <p:cNvSpPr txBox="1"/>
          <p:nvPr/>
        </p:nvSpPr>
        <p:spPr>
          <a:xfrm>
            <a:off x="1089060" y="0"/>
            <a:ext cx="104372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R1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 received 150 applicants for evolution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12 were invited for interviews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3 (2%) were hired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had grants funded while postdocs or prior to starting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16, 17, and 29  pubs at point of hiring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gave engaging exciting talks and interviews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27662-2271-7FD0-F3E3-9D5E86A3AB95}"/>
              </a:ext>
            </a:extLst>
          </p:cNvPr>
          <p:cNvSpPr txBox="1"/>
          <p:nvPr/>
        </p:nvSpPr>
        <p:spPr>
          <a:xfrm>
            <a:off x="1089060" y="3562564"/>
            <a:ext cx="922803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2022 PUI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Search received 9 applicants for A&amp;P/microbiology positions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5 were invited for interviews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4 (44%) were hired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all had TA experience in A&amp;P or micro labs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2 from Ph.D. programs 2 from postdoc positions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4919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A5E2CC5-A6EE-80AE-F2B6-8D80AB3C1553}"/>
              </a:ext>
            </a:extLst>
          </p:cNvPr>
          <p:cNvSpPr/>
          <p:nvPr/>
        </p:nvSpPr>
        <p:spPr>
          <a:xfrm>
            <a:off x="482884" y="476159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72864F-0430-1643-D276-DBDF3DF017A0}"/>
              </a:ext>
            </a:extLst>
          </p:cNvPr>
          <p:cNvSpPr/>
          <p:nvPr/>
        </p:nvSpPr>
        <p:spPr>
          <a:xfrm>
            <a:off x="8063339" y="4905431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24361E-36CB-0881-D653-16AF501201E8}"/>
              </a:ext>
            </a:extLst>
          </p:cNvPr>
          <p:cNvSpPr/>
          <p:nvPr/>
        </p:nvSpPr>
        <p:spPr>
          <a:xfrm>
            <a:off x="5863792" y="724793"/>
            <a:ext cx="5776826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57C3F-53D8-D534-20B9-D69315CE1E33}"/>
              </a:ext>
            </a:extLst>
          </p:cNvPr>
          <p:cNvSpPr/>
          <p:nvPr/>
        </p:nvSpPr>
        <p:spPr>
          <a:xfrm>
            <a:off x="482885" y="801384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4B236-167F-71E6-4023-1685A5B4637F}"/>
              </a:ext>
            </a:extLst>
          </p:cNvPr>
          <p:cNvSpPr txBox="1"/>
          <p:nvPr/>
        </p:nvSpPr>
        <p:spPr>
          <a:xfrm>
            <a:off x="930150" y="884515"/>
            <a:ext cx="238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Academia</a:t>
            </a:r>
          </a:p>
          <a:p>
            <a:pPr algn="ctr"/>
            <a:r>
              <a:rPr lang="en-US" dirty="0"/>
              <a:t>Teaching         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E39CB-07B8-0E4F-ADEB-F2810DA96FDF}"/>
              </a:ext>
            </a:extLst>
          </p:cNvPr>
          <p:cNvSpPr txBox="1"/>
          <p:nvPr/>
        </p:nvSpPr>
        <p:spPr>
          <a:xfrm>
            <a:off x="8647753" y="5009582"/>
            <a:ext cx="203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Industry</a:t>
            </a:r>
          </a:p>
          <a:p>
            <a:pPr algn="ctr"/>
            <a:r>
              <a:rPr lang="en-US" dirty="0"/>
              <a:t>Sales         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B6038-F5E4-A497-5557-34ED0BE4F038}"/>
              </a:ext>
            </a:extLst>
          </p:cNvPr>
          <p:cNvSpPr txBox="1"/>
          <p:nvPr/>
        </p:nvSpPr>
        <p:spPr>
          <a:xfrm>
            <a:off x="6472045" y="884514"/>
            <a:ext cx="4559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Government</a:t>
            </a:r>
          </a:p>
          <a:p>
            <a:pPr algn="ctr"/>
            <a:r>
              <a:rPr lang="en-US" dirty="0"/>
              <a:t>Enforcement          Research                   Advising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25000-6459-20C4-B54F-F1057DEF50AD}"/>
              </a:ext>
            </a:extLst>
          </p:cNvPr>
          <p:cNvSpPr txBox="1"/>
          <p:nvPr/>
        </p:nvSpPr>
        <p:spPr>
          <a:xfrm>
            <a:off x="761624" y="4921318"/>
            <a:ext cx="243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Non-Profit</a:t>
            </a:r>
          </a:p>
          <a:p>
            <a:pPr algn="ctr"/>
            <a:r>
              <a:rPr lang="en-US" dirty="0"/>
              <a:t>Outreach          Research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33210-809D-FC50-7671-33D31863A180}"/>
              </a:ext>
            </a:extLst>
          </p:cNvPr>
          <p:cNvSpPr/>
          <p:nvPr/>
        </p:nvSpPr>
        <p:spPr>
          <a:xfrm>
            <a:off x="1804664" y="268744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3A390-C349-547D-EB16-7D8C1E476F82}"/>
              </a:ext>
            </a:extLst>
          </p:cNvPr>
          <p:cNvSpPr txBox="1"/>
          <p:nvPr/>
        </p:nvSpPr>
        <p:spPr>
          <a:xfrm>
            <a:off x="2736505" y="2962433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Entrepreneur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0171A4-337B-66BD-32D7-87BE0D423238}"/>
              </a:ext>
            </a:extLst>
          </p:cNvPr>
          <p:cNvSpPr/>
          <p:nvPr/>
        </p:nvSpPr>
        <p:spPr>
          <a:xfrm>
            <a:off x="6096000" y="2815112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BEB98-6455-3A58-8F63-F5684A153497}"/>
              </a:ext>
            </a:extLst>
          </p:cNvPr>
          <p:cNvSpPr txBox="1"/>
          <p:nvPr/>
        </p:nvSpPr>
        <p:spPr>
          <a:xfrm>
            <a:off x="7185321" y="309009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Consulting</a:t>
            </a:r>
          </a:p>
        </p:txBody>
      </p:sp>
    </p:spTree>
    <p:extLst>
      <p:ext uri="{BB962C8B-B14F-4D97-AF65-F5344CB8AC3E}">
        <p14:creationId xmlns:p14="http://schemas.microsoft.com/office/powerpoint/2010/main" val="332377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A5E2CC5-A6EE-80AE-F2B6-8D80AB3C1553}"/>
              </a:ext>
            </a:extLst>
          </p:cNvPr>
          <p:cNvSpPr/>
          <p:nvPr/>
        </p:nvSpPr>
        <p:spPr>
          <a:xfrm>
            <a:off x="482884" y="476159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72864F-0430-1643-D276-DBDF3DF017A0}"/>
              </a:ext>
            </a:extLst>
          </p:cNvPr>
          <p:cNvSpPr/>
          <p:nvPr/>
        </p:nvSpPr>
        <p:spPr>
          <a:xfrm>
            <a:off x="8063339" y="4905431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24361E-36CB-0881-D653-16AF501201E8}"/>
              </a:ext>
            </a:extLst>
          </p:cNvPr>
          <p:cNvSpPr/>
          <p:nvPr/>
        </p:nvSpPr>
        <p:spPr>
          <a:xfrm>
            <a:off x="5863792" y="724793"/>
            <a:ext cx="5776826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57C3F-53D8-D534-20B9-D69315CE1E33}"/>
              </a:ext>
            </a:extLst>
          </p:cNvPr>
          <p:cNvSpPr/>
          <p:nvPr/>
        </p:nvSpPr>
        <p:spPr>
          <a:xfrm>
            <a:off x="482885" y="801384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4B236-167F-71E6-4023-1685A5B4637F}"/>
              </a:ext>
            </a:extLst>
          </p:cNvPr>
          <p:cNvSpPr txBox="1"/>
          <p:nvPr/>
        </p:nvSpPr>
        <p:spPr>
          <a:xfrm>
            <a:off x="930150" y="884515"/>
            <a:ext cx="238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Academia</a:t>
            </a:r>
          </a:p>
          <a:p>
            <a:pPr algn="ctr"/>
            <a:r>
              <a:rPr lang="en-US" dirty="0"/>
              <a:t>Teaching          </a:t>
            </a:r>
            <a:r>
              <a:rPr lang="en-US" dirty="0">
                <a:solidFill>
                  <a:srgbClr val="C00000"/>
                </a:solidFill>
              </a:rPr>
              <a:t>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E39CB-07B8-0E4F-ADEB-F2810DA96FDF}"/>
              </a:ext>
            </a:extLst>
          </p:cNvPr>
          <p:cNvSpPr txBox="1"/>
          <p:nvPr/>
        </p:nvSpPr>
        <p:spPr>
          <a:xfrm>
            <a:off x="8647753" y="5009582"/>
            <a:ext cx="203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Industry</a:t>
            </a:r>
          </a:p>
          <a:p>
            <a:pPr algn="ctr"/>
            <a:r>
              <a:rPr lang="en-US" dirty="0"/>
              <a:t>Sales         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B6038-F5E4-A497-5557-34ED0BE4F038}"/>
              </a:ext>
            </a:extLst>
          </p:cNvPr>
          <p:cNvSpPr txBox="1"/>
          <p:nvPr/>
        </p:nvSpPr>
        <p:spPr>
          <a:xfrm>
            <a:off x="6472045" y="884514"/>
            <a:ext cx="4559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Government</a:t>
            </a:r>
          </a:p>
          <a:p>
            <a:pPr algn="ctr"/>
            <a:r>
              <a:rPr lang="en-US" dirty="0"/>
              <a:t>Enforcement          Research                   Advising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25000-6459-20C4-B54F-F1057DEF50AD}"/>
              </a:ext>
            </a:extLst>
          </p:cNvPr>
          <p:cNvSpPr txBox="1"/>
          <p:nvPr/>
        </p:nvSpPr>
        <p:spPr>
          <a:xfrm>
            <a:off x="761624" y="4921318"/>
            <a:ext cx="243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Non-Profit</a:t>
            </a:r>
          </a:p>
          <a:p>
            <a:pPr algn="ctr"/>
            <a:r>
              <a:rPr lang="en-US" dirty="0"/>
              <a:t>Outreach          Research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33210-809D-FC50-7671-33D31863A180}"/>
              </a:ext>
            </a:extLst>
          </p:cNvPr>
          <p:cNvSpPr/>
          <p:nvPr/>
        </p:nvSpPr>
        <p:spPr>
          <a:xfrm>
            <a:off x="1804664" y="268744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3A390-C349-547D-EB16-7D8C1E476F82}"/>
              </a:ext>
            </a:extLst>
          </p:cNvPr>
          <p:cNvSpPr txBox="1"/>
          <p:nvPr/>
        </p:nvSpPr>
        <p:spPr>
          <a:xfrm>
            <a:off x="2736505" y="2962433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Entrepreneur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0171A4-337B-66BD-32D7-87BE0D423238}"/>
              </a:ext>
            </a:extLst>
          </p:cNvPr>
          <p:cNvSpPr/>
          <p:nvPr/>
        </p:nvSpPr>
        <p:spPr>
          <a:xfrm>
            <a:off x="6096000" y="2815112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BEB98-6455-3A58-8F63-F5684A153497}"/>
              </a:ext>
            </a:extLst>
          </p:cNvPr>
          <p:cNvSpPr txBox="1"/>
          <p:nvPr/>
        </p:nvSpPr>
        <p:spPr>
          <a:xfrm>
            <a:off x="7185321" y="309009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Consulting</a:t>
            </a:r>
          </a:p>
        </p:txBody>
      </p:sp>
    </p:spTree>
    <p:extLst>
      <p:ext uri="{BB962C8B-B14F-4D97-AF65-F5344CB8AC3E}">
        <p14:creationId xmlns:p14="http://schemas.microsoft.com/office/powerpoint/2010/main" val="308722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A5E2CC5-A6EE-80AE-F2B6-8D80AB3C1553}"/>
              </a:ext>
            </a:extLst>
          </p:cNvPr>
          <p:cNvSpPr/>
          <p:nvPr/>
        </p:nvSpPr>
        <p:spPr>
          <a:xfrm>
            <a:off x="482884" y="476159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72864F-0430-1643-D276-DBDF3DF017A0}"/>
              </a:ext>
            </a:extLst>
          </p:cNvPr>
          <p:cNvSpPr/>
          <p:nvPr/>
        </p:nvSpPr>
        <p:spPr>
          <a:xfrm>
            <a:off x="8063339" y="4905431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24361E-36CB-0881-D653-16AF501201E8}"/>
              </a:ext>
            </a:extLst>
          </p:cNvPr>
          <p:cNvSpPr/>
          <p:nvPr/>
        </p:nvSpPr>
        <p:spPr>
          <a:xfrm>
            <a:off x="5863792" y="724793"/>
            <a:ext cx="5776826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57C3F-53D8-D534-20B9-D69315CE1E33}"/>
              </a:ext>
            </a:extLst>
          </p:cNvPr>
          <p:cNvSpPr/>
          <p:nvPr/>
        </p:nvSpPr>
        <p:spPr>
          <a:xfrm>
            <a:off x="482885" y="801384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4B236-167F-71E6-4023-1685A5B4637F}"/>
              </a:ext>
            </a:extLst>
          </p:cNvPr>
          <p:cNvSpPr txBox="1"/>
          <p:nvPr/>
        </p:nvSpPr>
        <p:spPr>
          <a:xfrm>
            <a:off x="930150" y="884515"/>
            <a:ext cx="2383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Academia</a:t>
            </a:r>
          </a:p>
          <a:p>
            <a:pPr algn="ctr"/>
            <a:r>
              <a:rPr lang="en-US" dirty="0"/>
              <a:t>Teaching          Research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E39CB-07B8-0E4F-ADEB-F2810DA96FDF}"/>
              </a:ext>
            </a:extLst>
          </p:cNvPr>
          <p:cNvSpPr txBox="1"/>
          <p:nvPr/>
        </p:nvSpPr>
        <p:spPr>
          <a:xfrm>
            <a:off x="8647753" y="5009582"/>
            <a:ext cx="2036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Industry</a:t>
            </a:r>
          </a:p>
          <a:p>
            <a:pPr algn="ctr"/>
            <a:r>
              <a:rPr lang="en-US" dirty="0"/>
              <a:t>Sales         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B6038-F5E4-A497-5557-34ED0BE4F038}"/>
              </a:ext>
            </a:extLst>
          </p:cNvPr>
          <p:cNvSpPr txBox="1"/>
          <p:nvPr/>
        </p:nvSpPr>
        <p:spPr>
          <a:xfrm>
            <a:off x="6472045" y="884514"/>
            <a:ext cx="4559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Government</a:t>
            </a:r>
          </a:p>
          <a:p>
            <a:pPr algn="ctr"/>
            <a:r>
              <a:rPr lang="en-US" dirty="0"/>
              <a:t>Enforcement          Research                   Advising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25000-6459-20C4-B54F-F1057DEF50AD}"/>
              </a:ext>
            </a:extLst>
          </p:cNvPr>
          <p:cNvSpPr txBox="1"/>
          <p:nvPr/>
        </p:nvSpPr>
        <p:spPr>
          <a:xfrm>
            <a:off x="761624" y="4921318"/>
            <a:ext cx="2436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Non-Profit</a:t>
            </a:r>
          </a:p>
          <a:p>
            <a:pPr algn="ctr"/>
            <a:r>
              <a:rPr lang="en-US" dirty="0"/>
              <a:t>Outreach          Research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33210-809D-FC50-7671-33D31863A180}"/>
              </a:ext>
            </a:extLst>
          </p:cNvPr>
          <p:cNvSpPr/>
          <p:nvPr/>
        </p:nvSpPr>
        <p:spPr>
          <a:xfrm>
            <a:off x="1804664" y="2687446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3A390-C349-547D-EB16-7D8C1E476F82}"/>
              </a:ext>
            </a:extLst>
          </p:cNvPr>
          <p:cNvSpPr txBox="1"/>
          <p:nvPr/>
        </p:nvSpPr>
        <p:spPr>
          <a:xfrm>
            <a:off x="2736505" y="2962433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Entrepreneur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20171A4-337B-66BD-32D7-87BE0D423238}"/>
              </a:ext>
            </a:extLst>
          </p:cNvPr>
          <p:cNvSpPr/>
          <p:nvPr/>
        </p:nvSpPr>
        <p:spPr>
          <a:xfrm>
            <a:off x="6096000" y="2815112"/>
            <a:ext cx="3205537" cy="96577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7BEB98-6455-3A58-8F63-F5684A153497}"/>
              </a:ext>
            </a:extLst>
          </p:cNvPr>
          <p:cNvSpPr txBox="1"/>
          <p:nvPr/>
        </p:nvSpPr>
        <p:spPr>
          <a:xfrm>
            <a:off x="7185321" y="3090099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Consulting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39EB18-B4AD-BCB6-46B3-7CDCDF7CD91E}"/>
              </a:ext>
            </a:extLst>
          </p:cNvPr>
          <p:cNvSpPr txBox="1"/>
          <p:nvPr/>
        </p:nvSpPr>
        <p:spPr>
          <a:xfrm>
            <a:off x="315680" y="1696044"/>
            <a:ext cx="1769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Teaching experience</a:t>
            </a:r>
          </a:p>
          <a:p>
            <a:r>
              <a:rPr lang="en-US" sz="1200" dirty="0"/>
              <a:t>Certificates show training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822505-0B1D-7C74-8E73-44E331962802}"/>
              </a:ext>
            </a:extLst>
          </p:cNvPr>
          <p:cNvSpPr txBox="1"/>
          <p:nvPr/>
        </p:nvSpPr>
        <p:spPr>
          <a:xfrm>
            <a:off x="2312691" y="1752352"/>
            <a:ext cx="67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Papers</a:t>
            </a:r>
          </a:p>
          <a:p>
            <a:r>
              <a:rPr lang="en-US" sz="1200" dirty="0"/>
              <a:t>Grants</a:t>
            </a:r>
          </a:p>
          <a:p>
            <a:r>
              <a:rPr lang="en-US" sz="1200" dirty="0"/>
              <a:t>Postdoc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91819-C2EC-E3DC-E464-659F32B6C6CA}"/>
              </a:ext>
            </a:extLst>
          </p:cNvPr>
          <p:cNvSpPr txBox="1"/>
          <p:nvPr/>
        </p:nvSpPr>
        <p:spPr>
          <a:xfrm>
            <a:off x="6538692" y="1603710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Internships</a:t>
            </a:r>
          </a:p>
          <a:p>
            <a:r>
              <a:rPr lang="en-US" sz="1200" dirty="0"/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D7F20C-B571-B5C9-C3EB-5CDD663B783F}"/>
              </a:ext>
            </a:extLst>
          </p:cNvPr>
          <p:cNvSpPr txBox="1"/>
          <p:nvPr/>
        </p:nvSpPr>
        <p:spPr>
          <a:xfrm>
            <a:off x="8252764" y="1620458"/>
            <a:ext cx="153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Internships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CFAF67-1B88-6E75-E03E-1D2E2B0D0C49}"/>
              </a:ext>
            </a:extLst>
          </p:cNvPr>
          <p:cNvSpPr txBox="1"/>
          <p:nvPr/>
        </p:nvSpPr>
        <p:spPr>
          <a:xfrm>
            <a:off x="10050156" y="1606458"/>
            <a:ext cx="153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Internships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6B0BEC-7530-EC2F-5F7C-7B65EC706FD1}"/>
              </a:ext>
            </a:extLst>
          </p:cNvPr>
          <p:cNvSpPr txBox="1"/>
          <p:nvPr/>
        </p:nvSpPr>
        <p:spPr>
          <a:xfrm>
            <a:off x="1353182" y="5614959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Internships</a:t>
            </a:r>
          </a:p>
          <a:p>
            <a:r>
              <a:rPr lang="en-US" sz="1200" dirty="0"/>
              <a:t>Experience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25F5EA-55AF-FB86-AC9F-DE0FAB94FDF0}"/>
              </a:ext>
            </a:extLst>
          </p:cNvPr>
          <p:cNvSpPr txBox="1"/>
          <p:nvPr/>
        </p:nvSpPr>
        <p:spPr>
          <a:xfrm>
            <a:off x="7983100" y="5655681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Soft Skills</a:t>
            </a:r>
          </a:p>
          <a:p>
            <a:r>
              <a:rPr lang="en-US" sz="1200" dirty="0"/>
              <a:t>Internships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AC-9C07-4806-671B-1284193BD642}"/>
              </a:ext>
            </a:extLst>
          </p:cNvPr>
          <p:cNvSpPr txBox="1"/>
          <p:nvPr/>
        </p:nvSpPr>
        <p:spPr>
          <a:xfrm>
            <a:off x="9666107" y="5655681"/>
            <a:ext cx="1537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Research in right area</a:t>
            </a:r>
          </a:p>
          <a:p>
            <a:r>
              <a:rPr lang="en-US" sz="1200" dirty="0"/>
              <a:t>Skill set</a:t>
            </a:r>
          </a:p>
          <a:p>
            <a:r>
              <a:rPr lang="en-US" sz="1200" dirty="0"/>
              <a:t>Internships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56C39-2C03-C901-0E67-6A0CA298939D}"/>
              </a:ext>
            </a:extLst>
          </p:cNvPr>
          <p:cNvSpPr txBox="1"/>
          <p:nvPr/>
        </p:nvSpPr>
        <p:spPr>
          <a:xfrm>
            <a:off x="2669424" y="3618814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 Idea</a:t>
            </a:r>
          </a:p>
          <a:p>
            <a:r>
              <a:rPr lang="en-US" sz="1200" dirty="0"/>
              <a:t>Soft Skills</a:t>
            </a:r>
          </a:p>
          <a:p>
            <a:r>
              <a:rPr lang="en-US" sz="1200" dirty="0"/>
              <a:t>Money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5E7821-F630-A03B-F68F-ABC6812450E6}"/>
              </a:ext>
            </a:extLst>
          </p:cNvPr>
          <p:cNvSpPr txBox="1"/>
          <p:nvPr/>
        </p:nvSpPr>
        <p:spPr>
          <a:xfrm>
            <a:off x="7325638" y="3745673"/>
            <a:ext cx="1702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Soft Skills</a:t>
            </a:r>
          </a:p>
          <a:p>
            <a:r>
              <a:rPr lang="en-US" sz="1200" dirty="0"/>
              <a:t>Field specific knowledge</a:t>
            </a:r>
          </a:p>
        </p:txBody>
      </p:sp>
    </p:spTree>
    <p:extLst>
      <p:ext uri="{BB962C8B-B14F-4D97-AF65-F5344CB8AC3E}">
        <p14:creationId xmlns:p14="http://schemas.microsoft.com/office/powerpoint/2010/main" val="276176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713</Words>
  <Application>Microsoft Macintosh PowerPoint</Application>
  <PresentationFormat>Widescreen</PresentationFormat>
  <Paragraphs>217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2022-09-08T15:44:45Z</dcterms:created>
  <dcterms:modified xsi:type="dcterms:W3CDTF">2022-09-16T12:48:50Z</dcterms:modified>
</cp:coreProperties>
</file>