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342" r:id="rId3"/>
    <p:sldId id="343" r:id="rId4"/>
    <p:sldId id="344" r:id="rId5"/>
    <p:sldId id="345" r:id="rId6"/>
    <p:sldId id="293" r:id="rId7"/>
    <p:sldId id="346" r:id="rId8"/>
    <p:sldId id="294" r:id="rId9"/>
    <p:sldId id="295" r:id="rId10"/>
    <p:sldId id="286" r:id="rId11"/>
    <p:sldId id="348" r:id="rId12"/>
    <p:sldId id="287" r:id="rId13"/>
    <p:sldId id="299" r:id="rId14"/>
    <p:sldId id="288" r:id="rId15"/>
    <p:sldId id="304" r:id="rId16"/>
    <p:sldId id="305" r:id="rId17"/>
    <p:sldId id="306" r:id="rId18"/>
    <p:sldId id="307" r:id="rId19"/>
    <p:sldId id="347" r:id="rId20"/>
    <p:sldId id="289" r:id="rId21"/>
    <p:sldId id="308" r:id="rId22"/>
    <p:sldId id="336" r:id="rId23"/>
    <p:sldId id="337" r:id="rId24"/>
    <p:sldId id="309"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94558"/>
  </p:normalViewPr>
  <p:slideViewPr>
    <p:cSldViewPr snapToGrid="0" snapToObjects="1">
      <p:cViewPr varScale="1">
        <p:scale>
          <a:sx n="121" d="100"/>
          <a:sy n="121" d="100"/>
        </p:scale>
        <p:origin x="3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napToObjects="1">
      <p:cViewPr varScale="1">
        <p:scale>
          <a:sx n="120" d="100"/>
          <a:sy n="120" d="100"/>
        </p:scale>
        <p:origin x="10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5CAD5-2CEA-FD48-29CA-A0E276D84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590857-120C-EBDB-CD81-4377851313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5CBB-A44A-9C4B-A8C6-25A992E0242E}" type="datetimeFigureOut">
              <a:rPr lang="en-US" smtClean="0"/>
              <a:t>9/11/25</a:t>
            </a:fld>
            <a:endParaRPr lang="en-US"/>
          </a:p>
        </p:txBody>
      </p:sp>
      <p:sp>
        <p:nvSpPr>
          <p:cNvPr id="4" name="Footer Placeholder 3">
            <a:extLst>
              <a:ext uri="{FF2B5EF4-FFF2-40B4-BE49-F238E27FC236}">
                <a16:creationId xmlns:a16="http://schemas.microsoft.com/office/drawing/2014/main" id="{09561CC9-04D2-C155-9FEA-4E24AAC0D7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F508-07C9-0743-086D-F9033F6FC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3E05D-BCC8-514F-8787-E81AD40F429D}" type="slidenum">
              <a:rPr lang="en-US" smtClean="0"/>
              <a:t>‹#›</a:t>
            </a:fld>
            <a:endParaRPr lang="en-US"/>
          </a:p>
        </p:txBody>
      </p:sp>
    </p:spTree>
    <p:extLst>
      <p:ext uri="{BB962C8B-B14F-4D97-AF65-F5344CB8AC3E}">
        <p14:creationId xmlns:p14="http://schemas.microsoft.com/office/powerpoint/2010/main" val="187162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9/10/25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60" y="0"/>
            <a:ext cx="10499463" cy="2571078"/>
          </a:xfrm>
        </p:spPr>
        <p:txBody>
          <a:bodyPr>
            <a:normAutofit/>
          </a:bodyPr>
          <a:lstStyle/>
          <a:p>
            <a:pPr algn="l"/>
            <a:r>
              <a:rPr lang="en-US" dirty="0"/>
              <a:t>Statistical Principles</a:t>
            </a:r>
            <a:br>
              <a:rPr lang="en-US" dirty="0"/>
            </a:br>
            <a:r>
              <a:rPr lang="en-US" sz="4000" dirty="0"/>
              <a:t>Biology 683</a:t>
            </a:r>
            <a:br>
              <a:rPr lang="en-US" sz="4000" dirty="0"/>
            </a:br>
            <a:br>
              <a:rPr lang="en-US" sz="4000" dirty="0"/>
            </a:br>
            <a:r>
              <a:rPr lang="en-US" sz="2800" dirty="0"/>
              <a:t>Heath Blackmon</a:t>
            </a:r>
          </a:p>
        </p:txBody>
      </p:sp>
      <p:sp>
        <p:nvSpPr>
          <p:cNvPr id="3" name="TextBox 2">
            <a:extLst>
              <a:ext uri="{FF2B5EF4-FFF2-40B4-BE49-F238E27FC236}">
                <a16:creationId xmlns:a16="http://schemas.microsoft.com/office/drawing/2014/main" id="{D0DAA33B-E253-490B-CAD7-F34B1B849254}"/>
              </a:ext>
            </a:extLst>
          </p:cNvPr>
          <p:cNvSpPr txBox="1"/>
          <p:nvPr/>
        </p:nvSpPr>
        <p:spPr>
          <a:xfrm>
            <a:off x="188799" y="2716639"/>
            <a:ext cx="7304201" cy="2862322"/>
          </a:xfrm>
          <a:prstGeom prst="rect">
            <a:avLst/>
          </a:prstGeom>
          <a:noFill/>
        </p:spPr>
        <p:txBody>
          <a:bodyPr wrap="square" rtlCol="0">
            <a:spAutoFit/>
          </a:bodyPr>
          <a:lstStyle/>
          <a:p>
            <a:r>
              <a:rPr lang="en-US" sz="3600" b="1" dirty="0"/>
              <a:t>Example test questions:</a:t>
            </a:r>
          </a:p>
          <a:p>
            <a:r>
              <a:rPr lang="en-US" sz="3600" dirty="0"/>
              <a:t>Describe the differences and advantages of vector vs raster images.</a:t>
            </a:r>
          </a:p>
          <a:p>
            <a:endParaRPr lang="en-US" sz="3600" dirty="0"/>
          </a:p>
          <a:p>
            <a:r>
              <a:rPr lang="en-US" sz="3600" dirty="0"/>
              <a:t>What is a sample vs a population.</a:t>
            </a:r>
          </a:p>
        </p:txBody>
      </p:sp>
      <p:pic>
        <p:nvPicPr>
          <p:cNvPr id="5" name="Picture 4">
            <a:extLst>
              <a:ext uri="{FF2B5EF4-FFF2-40B4-BE49-F238E27FC236}">
                <a16:creationId xmlns:a16="http://schemas.microsoft.com/office/drawing/2014/main" id="{28E827A7-7FD5-685C-8D7F-337CE158D5B1}"/>
              </a:ext>
            </a:extLst>
          </p:cNvPr>
          <p:cNvPicPr>
            <a:picLocks noChangeAspect="1"/>
          </p:cNvPicPr>
          <p:nvPr/>
        </p:nvPicPr>
        <p:blipFill>
          <a:blip r:embed="rId2"/>
          <a:stretch>
            <a:fillRect/>
          </a:stretch>
        </p:blipFill>
        <p:spPr>
          <a:xfrm>
            <a:off x="7923408" y="900794"/>
            <a:ext cx="3879428" cy="5467148"/>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LIVE CODING</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Scientific studies show that actively coding and completing computer tasks in an environment with intermittent assistance and individual practice far exceeds any other method of instruction.</a:t>
            </a:r>
          </a:p>
          <a:p>
            <a:pPr marL="457200" indent="-457200" fontAlgn="base">
              <a:buFont typeface="Arial" charset="0"/>
              <a:buChar char="•"/>
            </a:pPr>
            <a:endParaRPr lang="en-US" sz="2800" dirty="0"/>
          </a:p>
          <a:p>
            <a:pPr marL="457200" indent="-457200" fontAlgn="base">
              <a:buFont typeface="Arial" charset="0"/>
              <a:buChar char="•"/>
            </a:pPr>
            <a:r>
              <a:rPr lang="en-US" sz="2800" dirty="0"/>
              <a:t>I need to have a plan for a project that we are going to do (like testing the central limit theorem).</a:t>
            </a:r>
          </a:p>
          <a:p>
            <a:pPr marL="457200" indent="-457200" fontAlgn="base">
              <a:buFont typeface="Arial" charset="0"/>
              <a:buChar char="•"/>
            </a:pPr>
            <a:r>
              <a:rPr lang="en-US" sz="2800" dirty="0"/>
              <a:t>I need to make sure to break the task into 5-10 minute chunks of work.</a:t>
            </a:r>
          </a:p>
          <a:p>
            <a:pPr marL="457200" indent="-457200" fontAlgn="base">
              <a:buFont typeface="Arial" charset="0"/>
              <a:buChar char="•"/>
            </a:pPr>
            <a:endParaRPr lang="en-US" sz="2800" dirty="0"/>
          </a:p>
          <a:p>
            <a:pPr marL="457200" indent="-457200" fontAlgn="base">
              <a:buFont typeface="Arial" charset="0"/>
              <a:buChar char="•"/>
            </a:pPr>
            <a:r>
              <a:rPr lang="en-US" sz="2800" dirty="0"/>
              <a:t>You need to put green stickies and red stickies up as appropriate.</a:t>
            </a:r>
          </a:p>
          <a:p>
            <a:pPr marL="457200" indent="-457200" fontAlgn="base">
              <a:buFont typeface="Arial" charset="0"/>
              <a:buChar char="•"/>
            </a:pPr>
            <a:r>
              <a:rPr lang="en-US" sz="2800" dirty="0"/>
              <a:t>You need to put that red sticky up anytime it should be</a:t>
            </a:r>
          </a:p>
          <a:p>
            <a:pPr marL="457200" indent="-457200" fontAlgn="base">
              <a:buFont typeface="Arial" charset="0"/>
              <a:buChar char="•"/>
            </a:pPr>
            <a:endParaRPr lang="en-US" sz="2800" dirty="0"/>
          </a:p>
          <a:p>
            <a:pPr marL="914400" lvl="1" indent="-457200" fontAlgn="base">
              <a:buFont typeface="Arial" charset="0"/>
              <a:buChar char="•"/>
            </a:pPr>
            <a:endParaRPr lang="en-US" sz="2800" dirty="0"/>
          </a:p>
        </p:txBody>
      </p:sp>
      <p:sp>
        <p:nvSpPr>
          <p:cNvPr id="3" name="TextBox 2">
            <a:extLst>
              <a:ext uri="{FF2B5EF4-FFF2-40B4-BE49-F238E27FC236}">
                <a16:creationId xmlns:a16="http://schemas.microsoft.com/office/drawing/2014/main" id="{B06969B5-7323-70E0-1356-936FEE49228F}"/>
              </a:ext>
            </a:extLst>
          </p:cNvPr>
          <p:cNvSpPr txBox="1"/>
          <p:nvPr/>
        </p:nvSpPr>
        <p:spPr>
          <a:xfrm>
            <a:off x="473181" y="5927836"/>
            <a:ext cx="11057747" cy="646331"/>
          </a:xfrm>
          <a:prstGeom prst="rect">
            <a:avLst/>
          </a:prstGeom>
          <a:noFill/>
        </p:spPr>
        <p:txBody>
          <a:bodyPr wrap="square" rtlCol="0">
            <a:spAutoFit/>
          </a:bodyPr>
          <a:lstStyle/>
          <a:p>
            <a:pPr algn="ctr"/>
            <a:r>
              <a:rPr lang="en-US" i="1" dirty="0">
                <a:latin typeface="Garamond" panose="02020404030301010803" pitchFamily="18" charset="0"/>
              </a:rPr>
              <a:t>I promise that if you do this by the end of the semester you will be much more comfortable with data analysis than you are today. I’m literally being paid to do this my only goal is for you to find this class useful and fun so that you will tell other people it is useful and they will take it to.</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4561B0-732C-AB01-D071-2BC44F295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9644D-0859-DF9F-EF70-0E4FF1F911C0}"/>
              </a:ext>
            </a:extLst>
          </p:cNvPr>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a:extLst>
              <a:ext uri="{FF2B5EF4-FFF2-40B4-BE49-F238E27FC236}">
                <a16:creationId xmlns:a16="http://schemas.microsoft.com/office/drawing/2014/main" id="{E54DCB2F-C7AE-18C2-740C-A29D04FFFC70}"/>
              </a:ext>
            </a:extLst>
          </p:cNvPr>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32908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1938992"/>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endParaRPr lang="en-US" sz="2400" b="1" dirty="0"/>
          </a:p>
        </p:txBody>
      </p:sp>
      <p:sp>
        <p:nvSpPr>
          <p:cNvPr id="5" name="TextBox 4">
            <a:extLst>
              <a:ext uri="{FF2B5EF4-FFF2-40B4-BE49-F238E27FC236}">
                <a16:creationId xmlns:a16="http://schemas.microsoft.com/office/drawing/2014/main" id="{A68A29CB-5AC9-DC01-34A6-D411F6B4C67B}"/>
              </a:ext>
            </a:extLst>
          </p:cNvPr>
          <p:cNvSpPr txBox="1"/>
          <p:nvPr/>
        </p:nvSpPr>
        <p:spPr>
          <a:xfrm>
            <a:off x="1853004" y="3429000"/>
            <a:ext cx="7495390" cy="1754326"/>
          </a:xfrm>
          <a:prstGeom prst="rect">
            <a:avLst/>
          </a:prstGeom>
          <a:noFill/>
        </p:spPr>
        <p:txBody>
          <a:bodyPr wrap="square">
            <a:spAutoFit/>
          </a:bodyPr>
          <a:lstStyle/>
          <a:p>
            <a:r>
              <a:rPr lang="en-US" sz="3600" dirty="0">
                <a:latin typeface="Courier" pitchFamily="2" charset="0"/>
              </a:rPr>
              <a:t>1) HHHHHTHHHHHHHTTTTTHTT</a:t>
            </a:r>
          </a:p>
          <a:p>
            <a:r>
              <a:rPr lang="en-US" sz="3600" dirty="0">
                <a:latin typeface="Courier" pitchFamily="2" charset="0"/>
              </a:rPr>
              <a:t>2) THTHTHHTHTTHHTHTHHTTH</a:t>
            </a:r>
          </a:p>
          <a:p>
            <a:r>
              <a:rPr lang="en-US" sz="3600" dirty="0">
                <a:latin typeface="Courier" pitchFamily="2" charset="0"/>
              </a:rPr>
              <a:t>3) HTHTHTHTHTTHTHHTTHHTH</a:t>
            </a:r>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4478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Tree>
    <p:extLst>
      <p:ext uri="{BB962C8B-B14F-4D97-AF65-F5344CB8AC3E}">
        <p14:creationId xmlns:p14="http://schemas.microsoft.com/office/powerpoint/2010/main" val="32695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a:t>
            </a:r>
          </a:p>
          <a:p>
            <a:pPr lvl="1"/>
            <a:r>
              <a:rPr lang="en-US" sz="2400" dirty="0"/>
              <a:t>Double-blind: neither the researcher nor subject know which subjects are experimental versus control</a:t>
            </a:r>
          </a:p>
          <a:p>
            <a:pPr lvl="1"/>
            <a:endParaRPr lang="en-US" sz="2400" dirty="0"/>
          </a:p>
          <a:p>
            <a:pPr lvl="1"/>
            <a:r>
              <a:rPr lang="en-US" sz="2400" dirty="0"/>
              <a:t>What is a more common connotation of blinding?</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467957"/>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rotWithShape="1">
          <a:blip r:embed="rId2"/>
          <a:srcRect l="8233" t="22246" r="10426" b="9071"/>
          <a:stretch/>
        </p:blipFill>
        <p:spPr>
          <a:xfrm>
            <a:off x="1046922" y="2451652"/>
            <a:ext cx="9833113" cy="3273287"/>
          </a:xfrm>
          <a:prstGeom prst="rect">
            <a:avLst/>
          </a:prstGeom>
        </p:spPr>
      </p:pic>
    </p:spTree>
    <p:extLst>
      <p:ext uri="{BB962C8B-B14F-4D97-AF65-F5344CB8AC3E}">
        <p14:creationId xmlns:p14="http://schemas.microsoft.com/office/powerpoint/2010/main" val="190017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a:blip r:embed="rId2"/>
          <a:stretch>
            <a:fillRect/>
          </a:stretch>
        </p:blipFill>
        <p:spPr>
          <a:xfrm>
            <a:off x="51636" y="1391480"/>
            <a:ext cx="12088728" cy="4765748"/>
          </a:xfrm>
          <a:prstGeom prst="rect">
            <a:avLst/>
          </a:prstGeom>
        </p:spPr>
      </p:pic>
    </p:spTree>
    <p:extLst>
      <p:ext uri="{BB962C8B-B14F-4D97-AF65-F5344CB8AC3E}">
        <p14:creationId xmlns:p14="http://schemas.microsoft.com/office/powerpoint/2010/main" val="94070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Tissue used</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113249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8489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5" name="Picture 4">
            <a:extLst>
              <a:ext uri="{FF2B5EF4-FFF2-40B4-BE49-F238E27FC236}">
                <a16:creationId xmlns:a16="http://schemas.microsoft.com/office/drawing/2014/main" id="{38607428-6E32-954E-8E13-03976A38BDA3}"/>
              </a:ext>
            </a:extLst>
          </p:cNvPr>
          <p:cNvPicPr>
            <a:picLocks noChangeAspect="1"/>
          </p:cNvPicPr>
          <p:nvPr/>
        </p:nvPicPr>
        <p:blipFill>
          <a:blip r:embed="rId2"/>
          <a:stretch>
            <a:fillRect/>
          </a:stretch>
        </p:blipFill>
        <p:spPr>
          <a:xfrm>
            <a:off x="6702804" y="2641177"/>
            <a:ext cx="4467121" cy="2927671"/>
          </a:xfrm>
          <a:prstGeom prst="rect">
            <a:avLst/>
          </a:prstGeom>
        </p:spPr>
      </p:pic>
    </p:spTree>
    <p:extLst>
      <p:ext uri="{BB962C8B-B14F-4D97-AF65-F5344CB8AC3E}">
        <p14:creationId xmlns:p14="http://schemas.microsoft.com/office/powerpoint/2010/main" val="4010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20860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spTree>
    <p:extLst>
      <p:ext uri="{BB962C8B-B14F-4D97-AF65-F5344CB8AC3E}">
        <p14:creationId xmlns:p14="http://schemas.microsoft.com/office/powerpoint/2010/main" val="476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pic>
        <p:nvPicPr>
          <p:cNvPr id="7" name="Picture 6">
            <a:extLst>
              <a:ext uri="{FF2B5EF4-FFF2-40B4-BE49-F238E27FC236}">
                <a16:creationId xmlns:a16="http://schemas.microsoft.com/office/drawing/2014/main" id="{CB49E1D2-C128-1744-9E1C-024889ECD76A}"/>
              </a:ext>
            </a:extLst>
          </p:cNvPr>
          <p:cNvPicPr>
            <a:picLocks noChangeAspect="1"/>
          </p:cNvPicPr>
          <p:nvPr/>
        </p:nvPicPr>
        <p:blipFill>
          <a:blip r:embed="rId3"/>
          <a:stretch>
            <a:fillRect/>
          </a:stretch>
        </p:blipFill>
        <p:spPr>
          <a:xfrm>
            <a:off x="5728008" y="2375390"/>
            <a:ext cx="6082796" cy="3785652"/>
          </a:xfrm>
          <a:prstGeom prst="rect">
            <a:avLst/>
          </a:prstGeom>
        </p:spPr>
      </p:pic>
    </p:spTree>
    <p:extLst>
      <p:ext uri="{BB962C8B-B14F-4D97-AF65-F5344CB8AC3E}">
        <p14:creationId xmlns:p14="http://schemas.microsoft.com/office/powerpoint/2010/main" val="8443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8" name="Picture 2" descr="Figure 1. ">
            <a:extLst>
              <a:ext uri="{FF2B5EF4-FFF2-40B4-BE49-F238E27FC236}">
                <a16:creationId xmlns:a16="http://schemas.microsoft.com/office/drawing/2014/main" id="{C8981D5F-00F7-C149-9D24-7A314DDC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4" y="2249858"/>
            <a:ext cx="4850842" cy="463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22490</TotalTime>
  <Words>1727</Words>
  <Application>Microsoft Macintosh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vt:lpstr>
      <vt:lpstr>Garamond</vt:lpstr>
      <vt:lpstr>Office Theme</vt:lpstr>
      <vt:lpstr>Statistical Principles Biology 683  Heath Blackmon</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LIVE CODING</vt:lpstr>
      <vt:lpstr>Central limit theorem</vt:lpstr>
      <vt:lpstr>Central limit theorem</vt:lpstr>
      <vt:lpstr>Central limit theorem</vt:lpstr>
      <vt:lpstr>Estimating with uncertainty</vt:lpstr>
      <vt:lpstr>Confidence Interval vs Credible Interval</vt:lpstr>
      <vt:lpstr>Confidence Interval vs Credible Interval</vt:lpstr>
      <vt:lpstr>Some Experimental Design Considerations </vt:lpstr>
      <vt:lpstr>Avoiding Experimenter Bias </vt:lpstr>
      <vt:lpstr>Avoiding Experimenter Bias </vt:lpstr>
      <vt:lpstr>Avoiding Experimenter Bias </vt:lpstr>
      <vt:lpstr>Confounding Variables </vt:lpstr>
      <vt:lpstr>Confounding Variables </vt:lpstr>
      <vt:lpstr>Confounding Variables </vt:lpstr>
      <vt:lpstr>Confounding Example </vt:lpstr>
      <vt:lpstr>Redesign the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Blackmon, Heath L</cp:lastModifiedBy>
  <cp:revision>62</cp:revision>
  <cp:lastPrinted>2018-01-03T19:12:41Z</cp:lastPrinted>
  <dcterms:created xsi:type="dcterms:W3CDTF">2018-01-03T17:15:04Z</dcterms:created>
  <dcterms:modified xsi:type="dcterms:W3CDTF">2025-09-12T01:10:06Z</dcterms:modified>
</cp:coreProperties>
</file>