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varScale="1">
        <p:scale>
          <a:sx n="14" d="100"/>
          <a:sy n="14" d="100"/>
        </p:scale>
        <p:origin x="1544" y="112"/>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4"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a:extLst>
            <a:ext uri="{FF2B5EF4-FFF2-40B4-BE49-F238E27FC236}">
              <a16:creationId xmlns:a16="http://schemas.microsoft.com/office/drawing/2014/main" id="{B69C3BEB-C881-D880-21FE-7F12E9CFA8BC}"/>
            </a:ext>
          </a:extLst>
        </p:cNvPr>
        <p:cNvGrpSpPr/>
        <p:nvPr/>
      </p:nvGrpSpPr>
      <p:grpSpPr>
        <a:xfrm>
          <a:off x="0" y="0"/>
          <a:ext cx="0" cy="0"/>
          <a:chOff x="0" y="0"/>
          <a:chExt cx="0" cy="0"/>
        </a:xfrm>
      </p:grpSpPr>
      <p:sp>
        <p:nvSpPr>
          <p:cNvPr id="85" name="Google Shape;85;p1:notes">
            <a:extLst>
              <a:ext uri="{FF2B5EF4-FFF2-40B4-BE49-F238E27FC236}">
                <a16:creationId xmlns:a16="http://schemas.microsoft.com/office/drawing/2014/main" id="{99F740B7-D2FC-4352-932F-141C5C91EBD6}"/>
              </a:ext>
            </a:extLst>
          </p:cNvPr>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a:extLst>
              <a:ext uri="{FF2B5EF4-FFF2-40B4-BE49-F238E27FC236}">
                <a16:creationId xmlns:a16="http://schemas.microsoft.com/office/drawing/2014/main" id="{4A07E3BF-2E5A-E044-8B82-95B3D6284B5E}"/>
              </a:ext>
            </a:extLst>
          </p:cNvPr>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a:extLst>
              <a:ext uri="{FF2B5EF4-FFF2-40B4-BE49-F238E27FC236}">
                <a16:creationId xmlns:a16="http://schemas.microsoft.com/office/drawing/2014/main" id="{4EA9FA30-70E2-AE48-3BB6-8B3B8C960F6E}"/>
              </a:ext>
            </a:extLst>
          </p:cNvPr>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4582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pic>
        <p:nvPicPr>
          <p:cNvPr id="4" name="Graphic 3">
            <a:extLst>
              <a:ext uri="{FF2B5EF4-FFF2-40B4-BE49-F238E27FC236}">
                <a16:creationId xmlns:a16="http://schemas.microsoft.com/office/drawing/2014/main" id="{22B0A3EE-6EEF-B568-7A07-240C948FA3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9853684"/>
            <a:ext cx="36576000" cy="23064716"/>
          </a:xfrm>
          <a:prstGeom prst="rect">
            <a:avLst/>
          </a:prstGeom>
        </p:spPr>
      </p:pic>
      <p:sp>
        <p:nvSpPr>
          <p:cNvPr id="107" name="TextBox 106">
            <a:extLst>
              <a:ext uri="{FF2B5EF4-FFF2-40B4-BE49-F238E27FC236}">
                <a16:creationId xmlns:a16="http://schemas.microsoft.com/office/drawing/2014/main" id="{EC4AC040-3EC5-83A5-1CC6-B77448314524}"/>
              </a:ext>
            </a:extLst>
          </p:cNvPr>
          <p:cNvSpPr txBox="1"/>
          <p:nvPr/>
        </p:nvSpPr>
        <p:spPr>
          <a:xfrm>
            <a:off x="-15997639" y="13159182"/>
            <a:ext cx="11421278" cy="2516073"/>
          </a:xfrm>
          <a:prstGeom prst="rect">
            <a:avLst/>
          </a:prstGeom>
          <a:noFill/>
        </p:spPr>
        <p:txBody>
          <a:bodyPr wrap="square" rtlCol="0">
            <a:spAutoFit/>
          </a:bodyPr>
          <a:lstStyle/>
          <a:p>
            <a:pPr rtl="0">
              <a:lnSpc>
                <a:spcPts val="2700"/>
              </a:lnSpc>
            </a:pPr>
            <a:r>
              <a:rPr lang="en-US" sz="2400" i="0" u="none" strike="noStrike" dirty="0">
                <a:solidFill>
                  <a:schemeClr val="tx1">
                    <a:lumMod val="65000"/>
                    <a:lumOff val="35000"/>
                  </a:schemeClr>
                </a:solidFill>
                <a:effectLst/>
                <a:latin typeface="Arial" panose="020B0604020202020204" pitchFamily="34" charset="0"/>
              </a:rPr>
              <a:t>Chromosome size vs gene count for all chromosomes in the domestic cattle </a:t>
            </a:r>
            <a:r>
              <a:rPr lang="en-US" sz="2400" dirty="0">
                <a:solidFill>
                  <a:schemeClr val="tx1">
                    <a:lumMod val="65000"/>
                    <a:lumOff val="35000"/>
                  </a:schemeClr>
                </a:solidFill>
                <a:latin typeface="Arial" panose="020B0604020202020204" pitchFamily="34" charset="0"/>
              </a:rPr>
              <a:t>(coral</a:t>
            </a:r>
            <a:r>
              <a:rPr lang="en-US" sz="2400" i="0" u="none" strike="noStrike" dirty="0">
                <a:solidFill>
                  <a:schemeClr val="tx1">
                    <a:lumMod val="65000"/>
                    <a:lumOff val="35000"/>
                  </a:schemeClr>
                </a:solidFill>
                <a:effectLst/>
                <a:latin typeface="Arial" panose="020B0604020202020204" pitchFamily="34" charset="0"/>
              </a:rPr>
              <a:t>) and North American deer mouse (</a:t>
            </a:r>
            <a:r>
              <a:rPr lang="en-US" sz="2400" dirty="0">
                <a:solidFill>
                  <a:schemeClr val="tx1">
                    <a:lumMod val="65000"/>
                    <a:lumOff val="35000"/>
                  </a:schemeClr>
                </a:solidFill>
                <a:latin typeface="Arial" panose="020B0604020202020204" pitchFamily="34" charset="0"/>
              </a:rPr>
              <a:t>blue</a:t>
            </a:r>
            <a:r>
              <a:rPr lang="en-US" sz="2400" i="0" u="none" strike="noStrike" dirty="0">
                <a:solidFill>
                  <a:schemeClr val="tx1">
                    <a:lumMod val="65000"/>
                    <a:lumOff val="35000"/>
                  </a:schemeClr>
                </a:solidFill>
                <a:effectLst/>
                <a:latin typeface="Arial" panose="020B0604020202020204" pitchFamily="34" charset="0"/>
              </a:rPr>
              <a:t>). </a:t>
            </a:r>
            <a:r>
              <a:rPr lang="en-US" sz="2400" b="0" i="0" u="none" strike="noStrike" dirty="0">
                <a:solidFill>
                  <a:schemeClr val="tx1">
                    <a:lumMod val="65000"/>
                    <a:lumOff val="35000"/>
                  </a:schemeClr>
                </a:solidFill>
                <a:effectLst/>
                <a:latin typeface="Arial" panose="020B0604020202020204" pitchFamily="34" charset="0"/>
              </a:rPr>
              <a:t>Trendlines depict simple </a:t>
            </a:r>
            <a:r>
              <a:rPr lang="en-US" sz="2400" dirty="0">
                <a:solidFill>
                  <a:schemeClr val="tx1">
                    <a:lumMod val="65000"/>
                    <a:lumOff val="35000"/>
                  </a:schemeClr>
                </a:solidFill>
                <a:latin typeface="Arial" panose="020B0604020202020204" pitchFamily="34" charset="0"/>
              </a:rPr>
              <a:t>linear regressions for each genome. Data points for the deer mouse show less deviation than those for the cow from each species' respective trendline, indicating more gene density variation in the cow genome. In this study, gene density variation is represented by the R</a:t>
            </a:r>
            <a:r>
              <a:rPr lang="en-US" sz="2400" baseline="30000" dirty="0">
                <a:solidFill>
                  <a:schemeClr val="tx1">
                    <a:lumMod val="65000"/>
                    <a:lumOff val="35000"/>
                  </a:schemeClr>
                </a:solidFill>
                <a:latin typeface="Arial" panose="020B0604020202020204" pitchFamily="34" charset="0"/>
              </a:rPr>
              <a:t>2</a:t>
            </a:r>
            <a:r>
              <a:rPr lang="en-US" sz="2400" dirty="0">
                <a:solidFill>
                  <a:schemeClr val="tx1">
                    <a:lumMod val="65000"/>
                    <a:lumOff val="35000"/>
                  </a:schemeClr>
                </a:solidFill>
                <a:latin typeface="Arial" panose="020B0604020202020204" pitchFamily="34" charset="0"/>
              </a:rPr>
              <a:t> value of a genome’s linear regression model (see legend); chromosome size explains 73% of variance in deer mouse gene count but only 36% in cow.</a:t>
            </a:r>
          </a:p>
        </p:txBody>
      </p:sp>
      <p:grpSp>
        <p:nvGrpSpPr>
          <p:cNvPr id="124" name="Group 123">
            <a:extLst>
              <a:ext uri="{FF2B5EF4-FFF2-40B4-BE49-F238E27FC236}">
                <a16:creationId xmlns:a16="http://schemas.microsoft.com/office/drawing/2014/main" id="{4F8C8655-42F2-35AE-6D3F-8F839ECCE048}"/>
              </a:ext>
            </a:extLst>
          </p:cNvPr>
          <p:cNvGrpSpPr/>
          <p:nvPr/>
        </p:nvGrpSpPr>
        <p:grpSpPr>
          <a:xfrm>
            <a:off x="-17394717" y="1220798"/>
            <a:ext cx="13212973" cy="11842883"/>
            <a:chOff x="955175" y="18084800"/>
            <a:chExt cx="12189299" cy="10706134"/>
          </a:xfrm>
        </p:grpSpPr>
        <p:grpSp>
          <p:nvGrpSpPr>
            <p:cNvPr id="106" name="Group 105">
              <a:extLst>
                <a:ext uri="{FF2B5EF4-FFF2-40B4-BE49-F238E27FC236}">
                  <a16:creationId xmlns:a16="http://schemas.microsoft.com/office/drawing/2014/main" id="{94CC66FC-7AB2-BBCD-D21C-8D38B946F50E}"/>
                </a:ext>
              </a:extLst>
            </p:cNvPr>
            <p:cNvGrpSpPr/>
            <p:nvPr/>
          </p:nvGrpSpPr>
          <p:grpSpPr>
            <a:xfrm>
              <a:off x="955175" y="18084800"/>
              <a:ext cx="12189299" cy="10706134"/>
              <a:chOff x="599337" y="17830633"/>
              <a:chExt cx="12189299" cy="10706134"/>
            </a:xfrm>
          </p:grpSpPr>
          <p:sp>
            <p:nvSpPr>
              <p:cNvPr id="86" name="TextBox 85">
                <a:extLst>
                  <a:ext uri="{FF2B5EF4-FFF2-40B4-BE49-F238E27FC236}">
                    <a16:creationId xmlns:a16="http://schemas.microsoft.com/office/drawing/2014/main" id="{5F9CFFAD-A7CB-C66F-5C1F-CFCEF64DD67A}"/>
                  </a:ext>
                </a:extLst>
              </p:cNvPr>
              <p:cNvSpPr txBox="1"/>
              <p:nvPr/>
            </p:nvSpPr>
            <p:spPr>
              <a:xfrm rot="16200000">
                <a:off x="-1460261" y="22192159"/>
                <a:ext cx="4642415" cy="523220"/>
              </a:xfrm>
              <a:prstGeom prst="rect">
                <a:avLst/>
              </a:prstGeom>
              <a:noFill/>
            </p:spPr>
            <p:txBody>
              <a:bodyPr wrap="square" rtlCol="0">
                <a:spAutoFit/>
              </a:bodyPr>
              <a:lstStyle/>
              <a:p>
                <a:pPr algn="ctr"/>
                <a:r>
                  <a:rPr lang="en-US" sz="2800" dirty="0"/>
                  <a:t>Gene count (thousands)</a:t>
                </a:r>
              </a:p>
            </p:txBody>
          </p:sp>
          <p:sp>
            <p:nvSpPr>
              <p:cNvPr id="87" name="TextBox 86">
                <a:extLst>
                  <a:ext uri="{FF2B5EF4-FFF2-40B4-BE49-F238E27FC236}">
                    <a16:creationId xmlns:a16="http://schemas.microsoft.com/office/drawing/2014/main" id="{D01E5D62-B6DA-AF6A-8BDE-CB0B47AEC004}"/>
                  </a:ext>
                </a:extLst>
              </p:cNvPr>
              <p:cNvSpPr txBox="1"/>
              <p:nvPr/>
            </p:nvSpPr>
            <p:spPr>
              <a:xfrm>
                <a:off x="4945176" y="28013547"/>
                <a:ext cx="4642415" cy="523220"/>
              </a:xfrm>
              <a:prstGeom prst="rect">
                <a:avLst/>
              </a:prstGeom>
              <a:noFill/>
            </p:spPr>
            <p:txBody>
              <a:bodyPr wrap="square" rtlCol="0">
                <a:spAutoFit/>
              </a:bodyPr>
              <a:lstStyle/>
              <a:p>
                <a:pPr algn="ctr"/>
                <a:r>
                  <a:rPr lang="en-US" sz="2800" dirty="0"/>
                  <a:t>Chromosome size (Mb)</a:t>
                </a:r>
              </a:p>
            </p:txBody>
          </p:sp>
          <p:pic>
            <p:nvPicPr>
              <p:cNvPr id="105" name="Graphic 104">
                <a:extLst>
                  <a:ext uri="{FF2B5EF4-FFF2-40B4-BE49-F238E27FC236}">
                    <a16:creationId xmlns:a16="http://schemas.microsoft.com/office/drawing/2014/main" id="{441D4981-27E6-242D-EDBF-0CDFB030B4F2}"/>
                  </a:ext>
                </a:extLst>
              </p:cNvPr>
              <p:cNvPicPr>
                <a:picLocks noChangeAspect="1"/>
              </p:cNvPicPr>
              <p:nvPr/>
            </p:nvPicPr>
            <p:blipFill>
              <a:blip r:embed="rId5">
                <a:extLst>
                  <a:ext uri="{96DAC541-7B7A-43D3-8B79-37D633B846F1}">
                    <asvg:svgBlip xmlns:asvg="http://schemas.microsoft.com/office/drawing/2016/SVG/main" r:embed="rId6"/>
                  </a:ext>
                </a:extLst>
              </a:blip>
              <a:srcRect l="6283" t="11160" r="5309" b="8868"/>
              <a:stretch/>
            </p:blipFill>
            <p:spPr>
              <a:xfrm>
                <a:off x="1308081" y="17830633"/>
                <a:ext cx="11480555" cy="10108153"/>
              </a:xfrm>
              <a:prstGeom prst="rect">
                <a:avLst/>
              </a:prstGeom>
            </p:spPr>
          </p:pic>
        </p:grpSp>
        <p:grpSp>
          <p:nvGrpSpPr>
            <p:cNvPr id="114" name="Group 113">
              <a:extLst>
                <a:ext uri="{FF2B5EF4-FFF2-40B4-BE49-F238E27FC236}">
                  <a16:creationId xmlns:a16="http://schemas.microsoft.com/office/drawing/2014/main" id="{57412D37-2806-83D8-9043-F12033CE2A38}"/>
                </a:ext>
              </a:extLst>
            </p:cNvPr>
            <p:cNvGrpSpPr/>
            <p:nvPr/>
          </p:nvGrpSpPr>
          <p:grpSpPr>
            <a:xfrm>
              <a:off x="2921747" y="18823744"/>
              <a:ext cx="6498611" cy="877050"/>
              <a:chOff x="3444818" y="18893077"/>
              <a:chExt cx="6498611" cy="877050"/>
            </a:xfrm>
          </p:grpSpPr>
          <p:sp>
            <p:nvSpPr>
              <p:cNvPr id="110" name="TextBox 109">
                <a:extLst>
                  <a:ext uri="{FF2B5EF4-FFF2-40B4-BE49-F238E27FC236}">
                    <a16:creationId xmlns:a16="http://schemas.microsoft.com/office/drawing/2014/main" id="{5A8ACB23-81D5-F24B-5E40-C63A5D2B3B35}"/>
                  </a:ext>
                </a:extLst>
              </p:cNvPr>
              <p:cNvSpPr txBox="1"/>
              <p:nvPr/>
            </p:nvSpPr>
            <p:spPr>
              <a:xfrm>
                <a:off x="3786542" y="18893077"/>
                <a:ext cx="3898309" cy="422303"/>
              </a:xfrm>
              <a:prstGeom prst="rect">
                <a:avLst/>
              </a:prstGeom>
              <a:noFill/>
            </p:spPr>
            <p:txBody>
              <a:bodyPr wrap="square" rtlCol="0">
                <a:spAutoFit/>
              </a:bodyPr>
              <a:lstStyle/>
              <a:p>
                <a:r>
                  <a:rPr lang="en-US" sz="2300" dirty="0"/>
                  <a:t>Domestic cattle; R</a:t>
                </a:r>
                <a:r>
                  <a:rPr lang="en-US" sz="2300" baseline="30000" dirty="0"/>
                  <a:t>2</a:t>
                </a:r>
                <a:r>
                  <a:rPr lang="en-US" sz="2300" dirty="0"/>
                  <a:t> = 0.36</a:t>
                </a:r>
              </a:p>
            </p:txBody>
          </p:sp>
          <p:sp>
            <p:nvSpPr>
              <p:cNvPr id="111" name="TextBox 110">
                <a:extLst>
                  <a:ext uri="{FF2B5EF4-FFF2-40B4-BE49-F238E27FC236}">
                    <a16:creationId xmlns:a16="http://schemas.microsoft.com/office/drawing/2014/main" id="{1A786EC2-3281-0B48-3F3B-4355BE863152}"/>
                  </a:ext>
                </a:extLst>
              </p:cNvPr>
              <p:cNvSpPr txBox="1"/>
              <p:nvPr/>
            </p:nvSpPr>
            <p:spPr>
              <a:xfrm>
                <a:off x="3786541" y="19347824"/>
                <a:ext cx="6156888" cy="422303"/>
              </a:xfrm>
              <a:prstGeom prst="rect">
                <a:avLst/>
              </a:prstGeom>
              <a:noFill/>
            </p:spPr>
            <p:txBody>
              <a:bodyPr wrap="square" rtlCol="0">
                <a:spAutoFit/>
              </a:bodyPr>
              <a:lstStyle/>
              <a:p>
                <a:r>
                  <a:rPr lang="en-US" sz="2300" dirty="0"/>
                  <a:t>North American deer mouse; R</a:t>
                </a:r>
                <a:r>
                  <a:rPr lang="en-US" sz="2300" baseline="30000" dirty="0"/>
                  <a:t>2</a:t>
                </a:r>
                <a:r>
                  <a:rPr lang="en-US" sz="2300" dirty="0"/>
                  <a:t> = 0.73</a:t>
                </a:r>
              </a:p>
            </p:txBody>
          </p:sp>
          <p:pic>
            <p:nvPicPr>
              <p:cNvPr id="112" name="Graphic 111">
                <a:extLst>
                  <a:ext uri="{FF2B5EF4-FFF2-40B4-BE49-F238E27FC236}">
                    <a16:creationId xmlns:a16="http://schemas.microsoft.com/office/drawing/2014/main" id="{4076F19A-7C7B-D6A2-5958-E444652E1A40}"/>
                  </a:ext>
                </a:extLst>
              </p:cNvPr>
              <p:cNvPicPr>
                <a:picLocks noChangeAspect="1"/>
              </p:cNvPicPr>
              <p:nvPr/>
            </p:nvPicPr>
            <p:blipFill>
              <a:blip r:embed="rId5">
                <a:extLst>
                  <a:ext uri="{96DAC541-7B7A-43D3-8B79-37D633B846F1}">
                    <asvg:svgBlip xmlns:asvg="http://schemas.microsoft.com/office/drawing/2016/SVG/main" r:embed="rId6"/>
                  </a:ext>
                </a:extLst>
              </a:blip>
              <a:srcRect l="19006" t="63692" r="79234" b="34436"/>
              <a:stretch/>
            </p:blipFill>
            <p:spPr>
              <a:xfrm>
                <a:off x="3444818" y="18963164"/>
                <a:ext cx="307686" cy="318528"/>
              </a:xfrm>
              <a:prstGeom prst="rect">
                <a:avLst/>
              </a:prstGeom>
            </p:spPr>
          </p:pic>
          <p:pic>
            <p:nvPicPr>
              <p:cNvPr id="113" name="Graphic 112">
                <a:extLst>
                  <a:ext uri="{FF2B5EF4-FFF2-40B4-BE49-F238E27FC236}">
                    <a16:creationId xmlns:a16="http://schemas.microsoft.com/office/drawing/2014/main" id="{45F828FD-9DA1-E282-7DCB-EAB7D3027410}"/>
                  </a:ext>
                </a:extLst>
              </p:cNvPr>
              <p:cNvPicPr>
                <a:picLocks noChangeAspect="1"/>
              </p:cNvPicPr>
              <p:nvPr/>
            </p:nvPicPr>
            <p:blipFill>
              <a:blip r:embed="rId5">
                <a:extLst>
                  <a:ext uri="{96DAC541-7B7A-43D3-8B79-37D633B846F1}">
                    <asvg:svgBlip xmlns:asvg="http://schemas.microsoft.com/office/drawing/2016/SVG/main" r:embed="rId6"/>
                  </a:ext>
                </a:extLst>
              </a:blip>
              <a:srcRect l="62893" t="55244" r="35408" b="42973"/>
              <a:stretch/>
            </p:blipFill>
            <p:spPr>
              <a:xfrm>
                <a:off x="3444818" y="19400883"/>
                <a:ext cx="307686" cy="314328"/>
              </a:xfrm>
              <a:prstGeom prst="rect">
                <a:avLst/>
              </a:prstGeom>
            </p:spPr>
          </p:pic>
        </p:grpSp>
      </p:grpSp>
      <p:pic>
        <p:nvPicPr>
          <p:cNvPr id="1026" name="Picture 2">
            <a:extLst>
              <a:ext uri="{FF2B5EF4-FFF2-40B4-BE49-F238E27FC236}">
                <a16:creationId xmlns:a16="http://schemas.microsoft.com/office/drawing/2014/main" id="{511AE978-B557-330A-24D3-AE078ADBE2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01789" y="3765348"/>
            <a:ext cx="3035762" cy="18815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3294B8-FF29-607B-4770-CFB12F427BB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5074" y="8639718"/>
            <a:ext cx="2565400" cy="2084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12A03F-BA88-D653-05F3-E296702E73CD}"/>
              </a:ext>
            </a:extLst>
          </p:cNvPr>
          <p:cNvSpPr txBox="1"/>
          <p:nvPr/>
        </p:nvSpPr>
        <p:spPr>
          <a:xfrm>
            <a:off x="-4178095" y="9681912"/>
            <a:ext cx="5346700" cy="738664"/>
          </a:xfrm>
          <a:prstGeom prst="rect">
            <a:avLst/>
          </a:prstGeom>
          <a:noFill/>
        </p:spPr>
        <p:txBody>
          <a:bodyPr wrap="square" rtlCol="0">
            <a:spAutoFit/>
          </a:bodyPr>
          <a:lstStyle/>
          <a:p>
            <a:r>
              <a:rPr lang="en-US" dirty="0"/>
              <a:t>Deer mouse:</a:t>
            </a:r>
          </a:p>
          <a:p>
            <a:r>
              <a:rPr lang="en-US" dirty="0"/>
              <a:t>Edwin Price</a:t>
            </a:r>
          </a:p>
          <a:p>
            <a:r>
              <a:rPr lang="en-US" dirty="0"/>
              <a:t>https://creativecommons.org/licenses/by/4.0/</a:t>
            </a:r>
          </a:p>
        </p:txBody>
      </p:sp>
      <p:grpSp>
        <p:nvGrpSpPr>
          <p:cNvPr id="19" name="Group 18">
            <a:extLst>
              <a:ext uri="{FF2B5EF4-FFF2-40B4-BE49-F238E27FC236}">
                <a16:creationId xmlns:a16="http://schemas.microsoft.com/office/drawing/2014/main" id="{DEBBD469-6DF8-E957-5F78-8FD3803A34A3}"/>
              </a:ext>
            </a:extLst>
          </p:cNvPr>
          <p:cNvGrpSpPr/>
          <p:nvPr/>
        </p:nvGrpSpPr>
        <p:grpSpPr>
          <a:xfrm>
            <a:off x="37127201" y="4625793"/>
            <a:ext cx="15603470" cy="9791425"/>
            <a:chOff x="20286730" y="12493591"/>
            <a:chExt cx="11929026" cy="7584834"/>
          </a:xfrm>
        </p:grpSpPr>
        <p:pic>
          <p:nvPicPr>
            <p:cNvPr id="6" name="Graphic 5">
              <a:extLst>
                <a:ext uri="{FF2B5EF4-FFF2-40B4-BE49-F238E27FC236}">
                  <a16:creationId xmlns:a16="http://schemas.microsoft.com/office/drawing/2014/main" id="{40093147-8B33-1981-B950-5F3D6916974D}"/>
                </a:ext>
              </a:extLst>
            </p:cNvPr>
            <p:cNvPicPr>
              <a:picLocks noChangeAspect="1"/>
            </p:cNvPicPr>
            <p:nvPr/>
          </p:nvPicPr>
          <p:blipFill>
            <a:blip r:embed="rId9">
              <a:extLst>
                <a:ext uri="{96DAC541-7B7A-43D3-8B79-37D633B846F1}">
                  <asvg:svgBlip xmlns:asvg="http://schemas.microsoft.com/office/drawing/2016/SVG/main" r:embed="rId10"/>
                </a:ext>
              </a:extLst>
            </a:blip>
            <a:srcRect l="7332" t="17571" r="6659" b="13413"/>
            <a:stretch/>
          </p:blipFill>
          <p:spPr>
            <a:xfrm>
              <a:off x="20980400" y="12493591"/>
              <a:ext cx="11235356" cy="6962809"/>
            </a:xfrm>
            <a:prstGeom prst="rect">
              <a:avLst/>
            </a:prstGeom>
          </p:spPr>
        </p:pic>
        <p:pic>
          <p:nvPicPr>
            <p:cNvPr id="10" name="Graphic 9">
              <a:extLst>
                <a:ext uri="{FF2B5EF4-FFF2-40B4-BE49-F238E27FC236}">
                  <a16:creationId xmlns:a16="http://schemas.microsoft.com/office/drawing/2014/main" id="{3197B40B-949A-758C-F4CD-36CD88DCE61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084083" y="16500041"/>
              <a:ext cx="1546510" cy="1485464"/>
            </a:xfrm>
            <a:prstGeom prst="rect">
              <a:avLst/>
            </a:prstGeom>
          </p:spPr>
        </p:pic>
        <p:pic>
          <p:nvPicPr>
            <p:cNvPr id="12" name="Graphic 11">
              <a:extLst>
                <a:ext uri="{FF2B5EF4-FFF2-40B4-BE49-F238E27FC236}">
                  <a16:creationId xmlns:a16="http://schemas.microsoft.com/office/drawing/2014/main" id="{66EA5418-D98F-4B81-C840-F3D933B66B7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0211977" y="16500041"/>
              <a:ext cx="1494220" cy="1485464"/>
            </a:xfrm>
            <a:prstGeom prst="rect">
              <a:avLst/>
            </a:prstGeom>
          </p:spPr>
        </p:pic>
        <p:sp>
          <p:nvSpPr>
            <p:cNvPr id="15" name="TextBox 14">
              <a:extLst>
                <a:ext uri="{FF2B5EF4-FFF2-40B4-BE49-F238E27FC236}">
                  <a16:creationId xmlns:a16="http://schemas.microsoft.com/office/drawing/2014/main" id="{C41025E3-8D35-6CAE-74AC-6D46EDD9E175}"/>
                </a:ext>
              </a:extLst>
            </p:cNvPr>
            <p:cNvSpPr txBox="1"/>
            <p:nvPr/>
          </p:nvSpPr>
          <p:spPr>
            <a:xfrm>
              <a:off x="24383120" y="18019091"/>
              <a:ext cx="1149736" cy="357624"/>
            </a:xfrm>
            <a:prstGeom prst="rect">
              <a:avLst/>
            </a:prstGeom>
            <a:noFill/>
          </p:spPr>
          <p:txBody>
            <a:bodyPr wrap="square" rtlCol="0">
              <a:spAutoFit/>
            </a:bodyPr>
            <a:lstStyle/>
            <a:p>
              <a:r>
                <a:rPr lang="en-US" sz="2400" dirty="0"/>
                <a:t>R</a:t>
              </a:r>
              <a:r>
                <a:rPr lang="en-US" sz="2400" baseline="30000" dirty="0"/>
                <a:t>2</a:t>
              </a:r>
              <a:r>
                <a:rPr lang="en-US" sz="2400" dirty="0"/>
                <a:t> = 0.79</a:t>
              </a:r>
            </a:p>
          </p:txBody>
        </p:sp>
        <p:sp>
          <p:nvSpPr>
            <p:cNvPr id="16" name="TextBox 15">
              <a:extLst>
                <a:ext uri="{FF2B5EF4-FFF2-40B4-BE49-F238E27FC236}">
                  <a16:creationId xmlns:a16="http://schemas.microsoft.com/office/drawing/2014/main" id="{99235D84-F1B8-CE40-810A-7939CC53F397}"/>
                </a:ext>
              </a:extLst>
            </p:cNvPr>
            <p:cNvSpPr txBox="1"/>
            <p:nvPr/>
          </p:nvSpPr>
          <p:spPr>
            <a:xfrm>
              <a:off x="30260199" y="18014472"/>
              <a:ext cx="1149737" cy="357624"/>
            </a:xfrm>
            <a:prstGeom prst="rect">
              <a:avLst/>
            </a:prstGeom>
            <a:noFill/>
          </p:spPr>
          <p:txBody>
            <a:bodyPr wrap="square" rtlCol="0">
              <a:spAutoFit/>
            </a:bodyPr>
            <a:lstStyle/>
            <a:p>
              <a:r>
                <a:rPr lang="en-US" sz="2400" dirty="0"/>
                <a:t>R</a:t>
              </a:r>
              <a:r>
                <a:rPr lang="en-US" sz="2400" baseline="30000" dirty="0"/>
                <a:t>2</a:t>
              </a:r>
              <a:r>
                <a:rPr lang="en-US" sz="2400" dirty="0"/>
                <a:t> = 0.18</a:t>
              </a:r>
            </a:p>
          </p:txBody>
        </p:sp>
        <p:sp>
          <p:nvSpPr>
            <p:cNvPr id="17" name="TextBox 16">
              <a:extLst>
                <a:ext uri="{FF2B5EF4-FFF2-40B4-BE49-F238E27FC236}">
                  <a16:creationId xmlns:a16="http://schemas.microsoft.com/office/drawing/2014/main" id="{488D1D87-24C4-A8DE-C7AE-2387C0A65D38}"/>
                </a:ext>
              </a:extLst>
            </p:cNvPr>
            <p:cNvSpPr txBox="1"/>
            <p:nvPr/>
          </p:nvSpPr>
          <p:spPr>
            <a:xfrm rot="16200000">
              <a:off x="17980673" y="15372411"/>
              <a:ext cx="5135334" cy="523220"/>
            </a:xfrm>
            <a:prstGeom prst="rect">
              <a:avLst/>
            </a:prstGeom>
            <a:noFill/>
          </p:spPr>
          <p:txBody>
            <a:bodyPr wrap="square" rtlCol="0">
              <a:spAutoFit/>
            </a:bodyPr>
            <a:lstStyle/>
            <a:p>
              <a:pPr algn="ctr"/>
              <a:r>
                <a:rPr lang="en-US" sz="2800" dirty="0"/>
                <a:t>Gene count (thousands)</a:t>
              </a:r>
            </a:p>
          </p:txBody>
        </p:sp>
        <p:sp>
          <p:nvSpPr>
            <p:cNvPr id="18" name="TextBox 17">
              <a:extLst>
                <a:ext uri="{FF2B5EF4-FFF2-40B4-BE49-F238E27FC236}">
                  <a16:creationId xmlns:a16="http://schemas.microsoft.com/office/drawing/2014/main" id="{19929FC9-2050-C8BD-778D-3A8C611F3306}"/>
                </a:ext>
              </a:extLst>
            </p:cNvPr>
            <p:cNvSpPr txBox="1"/>
            <p:nvPr/>
          </p:nvSpPr>
          <p:spPr>
            <a:xfrm>
              <a:off x="24196390" y="19555205"/>
              <a:ext cx="5032291" cy="523220"/>
            </a:xfrm>
            <a:prstGeom prst="rect">
              <a:avLst/>
            </a:prstGeom>
            <a:noFill/>
          </p:spPr>
          <p:txBody>
            <a:bodyPr wrap="square" rtlCol="0">
              <a:spAutoFit/>
            </a:bodyPr>
            <a:lstStyle/>
            <a:p>
              <a:pPr algn="ctr"/>
              <a:r>
                <a:rPr lang="en-US" sz="2800" dirty="0"/>
                <a:t>Chromosome size (Mb)</a:t>
              </a:r>
            </a:p>
          </p:txBody>
        </p:sp>
      </p:grpSp>
      <p:pic>
        <p:nvPicPr>
          <p:cNvPr id="9" name="Graphic 8">
            <a:extLst>
              <a:ext uri="{FF2B5EF4-FFF2-40B4-BE49-F238E27FC236}">
                <a16:creationId xmlns:a16="http://schemas.microsoft.com/office/drawing/2014/main" id="{6003E364-BF54-8FBE-51A3-BD2A3D49843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3404965" y="13248473"/>
            <a:ext cx="4255635" cy="3711270"/>
          </a:xfrm>
          <a:prstGeom prst="rect">
            <a:avLst/>
          </a:prstGeom>
        </p:spPr>
      </p:pic>
      <p:pic>
        <p:nvPicPr>
          <p:cNvPr id="13" name="Graphic 12">
            <a:extLst>
              <a:ext uri="{FF2B5EF4-FFF2-40B4-BE49-F238E27FC236}">
                <a16:creationId xmlns:a16="http://schemas.microsoft.com/office/drawing/2014/main" id="{5B09130F-FE77-340B-3A1A-69548F04AC3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598495" y="22776062"/>
            <a:ext cx="4620578" cy="3652692"/>
          </a:xfrm>
          <a:prstGeom prst="rect">
            <a:avLst/>
          </a:prstGeom>
        </p:spPr>
      </p:pic>
      <p:sp>
        <p:nvSpPr>
          <p:cNvPr id="14" name="TextBox 13">
            <a:extLst>
              <a:ext uri="{FF2B5EF4-FFF2-40B4-BE49-F238E27FC236}">
                <a16:creationId xmlns:a16="http://schemas.microsoft.com/office/drawing/2014/main" id="{E06602AC-C6A6-E77F-69B9-79C468ECCC79}"/>
              </a:ext>
            </a:extLst>
          </p:cNvPr>
          <p:cNvSpPr txBox="1"/>
          <p:nvPr/>
        </p:nvSpPr>
        <p:spPr>
          <a:xfrm>
            <a:off x="10515530" y="21466566"/>
            <a:ext cx="6969387" cy="1169551"/>
          </a:xfrm>
          <a:prstGeom prst="rect">
            <a:avLst/>
          </a:prstGeom>
          <a:noFill/>
        </p:spPr>
        <p:txBody>
          <a:bodyPr wrap="square" rtlCol="0">
            <a:spAutoFit/>
          </a:bodyPr>
          <a:lstStyle/>
          <a:p>
            <a:pPr algn="ctr"/>
            <a:r>
              <a:rPr lang="en-US" sz="7000" dirty="0"/>
              <a:t>R</a:t>
            </a:r>
            <a:r>
              <a:rPr lang="en-US" sz="7000" baseline="30000" dirty="0"/>
              <a:t>2</a:t>
            </a:r>
            <a:r>
              <a:rPr lang="en-US" sz="7000" dirty="0"/>
              <a:t> = 0.90</a:t>
            </a:r>
          </a:p>
        </p:txBody>
      </p:sp>
      <p:sp>
        <p:nvSpPr>
          <p:cNvPr id="20" name="TextBox 19">
            <a:extLst>
              <a:ext uri="{FF2B5EF4-FFF2-40B4-BE49-F238E27FC236}">
                <a16:creationId xmlns:a16="http://schemas.microsoft.com/office/drawing/2014/main" id="{4E1986F3-E9CE-204F-265D-2825D3DA858B}"/>
              </a:ext>
            </a:extLst>
          </p:cNvPr>
          <p:cNvSpPr txBox="1"/>
          <p:nvPr/>
        </p:nvSpPr>
        <p:spPr>
          <a:xfrm>
            <a:off x="22268963" y="17109564"/>
            <a:ext cx="6364938" cy="1169551"/>
          </a:xfrm>
          <a:prstGeom prst="rect">
            <a:avLst/>
          </a:prstGeom>
          <a:noFill/>
        </p:spPr>
        <p:txBody>
          <a:bodyPr wrap="square" rtlCol="0">
            <a:spAutoFit/>
          </a:bodyPr>
          <a:lstStyle/>
          <a:p>
            <a:pPr algn="ctr"/>
            <a:r>
              <a:rPr lang="en-US" sz="7000" dirty="0"/>
              <a:t>R</a:t>
            </a:r>
            <a:r>
              <a:rPr lang="en-US" sz="7000" baseline="30000" dirty="0"/>
              <a:t>2</a:t>
            </a:r>
            <a:r>
              <a:rPr lang="en-US" sz="7000" dirty="0"/>
              <a:t> = 0.34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a:extLst>
            <a:ext uri="{FF2B5EF4-FFF2-40B4-BE49-F238E27FC236}">
              <a16:creationId xmlns:a16="http://schemas.microsoft.com/office/drawing/2014/main" id="{DB6041BE-7EEB-832C-5DBE-D4E76D7FBF94}"/>
            </a:ext>
          </a:extLst>
        </p:cNvPr>
        <p:cNvGrpSpPr/>
        <p:nvPr/>
      </p:nvGrpSpPr>
      <p:grpSpPr>
        <a:xfrm>
          <a:off x="0" y="0"/>
          <a:ext cx="0" cy="0"/>
          <a:chOff x="0" y="0"/>
          <a:chExt cx="0" cy="0"/>
        </a:xfrm>
      </p:grpSpPr>
      <p:pic>
        <p:nvPicPr>
          <p:cNvPr id="3" name="Graphic 2">
            <a:extLst>
              <a:ext uri="{FF2B5EF4-FFF2-40B4-BE49-F238E27FC236}">
                <a16:creationId xmlns:a16="http://schemas.microsoft.com/office/drawing/2014/main" id="{5A21FE9B-A9F0-51E6-DEF9-2B218382886C}"/>
              </a:ext>
            </a:extLst>
          </p:cNvPr>
          <p:cNvPicPr>
            <a:picLocks noChangeAspect="1"/>
          </p:cNvPicPr>
          <p:nvPr/>
        </p:nvPicPr>
        <p:blipFill>
          <a:blip r:embed="rId3">
            <a:extLst>
              <a:ext uri="{96DAC541-7B7A-43D3-8B79-37D633B846F1}">
                <asvg:svgBlip xmlns:asvg="http://schemas.microsoft.com/office/drawing/2016/SVG/main" r:embed="rId4"/>
              </a:ext>
            </a:extLst>
          </a:blip>
          <a:srcRect l="1875" t="35000" r="9876" b="2361"/>
          <a:stretch>
            <a:fillRect/>
          </a:stretch>
        </p:blipFill>
        <p:spPr>
          <a:xfrm>
            <a:off x="0" y="9553278"/>
            <a:ext cx="36576000" cy="23365122"/>
          </a:xfrm>
          <a:prstGeom prst="rect">
            <a:avLst/>
          </a:prstGeom>
        </p:spPr>
      </p:pic>
    </p:spTree>
    <p:extLst>
      <p:ext uri="{BB962C8B-B14F-4D97-AF65-F5344CB8AC3E}">
        <p14:creationId xmlns:p14="http://schemas.microsoft.com/office/powerpoint/2010/main" val="27657231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3724</TotalTime>
  <Words>170</Words>
  <Application>Microsoft Office PowerPoint</Application>
  <PresentationFormat>Custom</PresentationFormat>
  <Paragraphs>16</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186</cp:revision>
  <dcterms:created xsi:type="dcterms:W3CDTF">2014-10-11T23:18:25Z</dcterms:created>
  <dcterms:modified xsi:type="dcterms:W3CDTF">2025-06-30T19:15:24Z</dcterms:modified>
</cp:coreProperties>
</file>