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8D"/>
    <a:srgbClr val="375B8D"/>
    <a:srgbClr val="287C8E"/>
    <a:srgbClr val="33638D"/>
    <a:srgbClr val="34608D"/>
    <a:srgbClr val="2A768E"/>
    <a:srgbClr val="59C864"/>
    <a:srgbClr val="FDE725"/>
    <a:srgbClr val="355F8D"/>
    <a:srgbClr val="316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25" d="100"/>
          <a:sy n="25" d="100"/>
        </p:scale>
        <p:origin x="264" y="-800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BC6FCF-3512-FB5A-37F4-CC36D4D7D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59467"/>
              </p:ext>
            </p:extLst>
          </p:nvPr>
        </p:nvGraphicFramePr>
        <p:xfrm>
          <a:off x="15983270" y="12969648"/>
          <a:ext cx="9143598" cy="451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810">
                  <a:extLst>
                    <a:ext uri="{9D8B030D-6E8A-4147-A177-3AD203B41FA5}">
                      <a16:colId xmlns:a16="http://schemas.microsoft.com/office/drawing/2014/main" val="2562991339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1213335699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4109335744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828325552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3600716002"/>
                    </a:ext>
                  </a:extLst>
                </a:gridCol>
              </a:tblGrid>
              <a:tr h="553820"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Ray-finned fish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049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E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6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61763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E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23661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66009"/>
                  </a:ext>
                </a:extLst>
              </a:tr>
              <a:tr h="874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LTR retrotransposons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5B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76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2572"/>
                  </a:ext>
                </a:extLst>
              </a:tr>
              <a:tr h="874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DNA </a:t>
                      </a:r>
                    </a:p>
                    <a:p>
                      <a:pPr algn="ctr"/>
                      <a:r>
                        <a:rPr lang="en-US" sz="2400" dirty="0"/>
                        <a:t>transposons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7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0370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AD2B665-C46C-C089-09AA-8E3C2DD7737F}"/>
              </a:ext>
            </a:extLst>
          </p:cNvPr>
          <p:cNvGrpSpPr/>
          <p:nvPr/>
        </p:nvGrpSpPr>
        <p:grpSpPr>
          <a:xfrm>
            <a:off x="15983273" y="13054995"/>
            <a:ext cx="2297846" cy="697469"/>
            <a:chOff x="15166443" y="14542006"/>
            <a:chExt cx="2815867" cy="89297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23E664-D000-F15F-1FDC-36B4FDDBADFA}"/>
                </a:ext>
              </a:extLst>
            </p:cNvPr>
            <p:cNvSpPr txBox="1"/>
            <p:nvPr/>
          </p:nvSpPr>
          <p:spPr>
            <a:xfrm>
              <a:off x="16695579" y="14542006"/>
              <a:ext cx="1286731" cy="47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Clade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6F0F5-594E-F4F7-FC78-958BDEA185AA}"/>
                </a:ext>
              </a:extLst>
            </p:cNvPr>
            <p:cNvSpPr txBox="1"/>
            <p:nvPr/>
          </p:nvSpPr>
          <p:spPr>
            <a:xfrm>
              <a:off x="15166443" y="14894992"/>
              <a:ext cx="1638091" cy="539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Repeat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A1DFA34-EAC6-0673-2496-565E0C3E6B46}"/>
              </a:ext>
            </a:extLst>
          </p:cNvPr>
          <p:cNvSpPr txBox="1"/>
          <p:nvPr/>
        </p:nvSpPr>
        <p:spPr>
          <a:xfrm>
            <a:off x="13991933" y="17682614"/>
            <a:ext cx="1158466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27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Summary of linear models explaining gene density across different clades and repetitive element types. Each cell indicates the terms from the best-fit model (selected based on AIC), including repeat age, repeat volume, and any interactions. Models with any non-significant terms were excluded. Cell color indicates the magnitude of the beta coefficient (predictor variables are normalized from 0 to 1). Cells representing models where beta coefficients have the opposite sign from the predicted hypothesis are outlined in red.</a:t>
            </a:r>
            <a:endParaRPr lang="en-US" sz="2400" baseline="30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694CA983-DBC8-13E1-DFB2-A76BBF2E48AE}"/>
              </a:ext>
            </a:extLst>
          </p:cNvPr>
          <p:cNvGrpSpPr/>
          <p:nvPr/>
        </p:nvGrpSpPr>
        <p:grpSpPr>
          <a:xfrm>
            <a:off x="13758930" y="12327073"/>
            <a:ext cx="2036334" cy="5561897"/>
            <a:chOff x="24682550" y="11996598"/>
            <a:chExt cx="2036334" cy="5561897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FB35C262-3CDF-D281-6C10-15ABED8D3EE9}"/>
                </a:ext>
              </a:extLst>
            </p:cNvPr>
            <p:cNvGrpSpPr/>
            <p:nvPr/>
          </p:nvGrpSpPr>
          <p:grpSpPr>
            <a:xfrm rot="16200000">
              <a:off x="22919768" y="13759380"/>
              <a:ext cx="5561897" cy="2036334"/>
              <a:chOff x="30170089" y="10032829"/>
              <a:chExt cx="3884800" cy="978562"/>
            </a:xfrm>
          </p:grpSpPr>
          <p:pic>
            <p:nvPicPr>
              <p:cNvPr id="1034" name="Graphic 1033">
                <a:extLst>
                  <a:ext uri="{FF2B5EF4-FFF2-40B4-BE49-F238E27FC236}">
                    <a16:creationId xmlns:a16="http://schemas.microsoft.com/office/drawing/2014/main" id="{6AE2F671-94D4-52B5-68C0-C189ABD74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489" t="92868" r="82484" b="6052"/>
              <a:stretch/>
            </p:blipFill>
            <p:spPr>
              <a:xfrm>
                <a:off x="30695704" y="10265985"/>
                <a:ext cx="2700334" cy="368025"/>
              </a:xfrm>
              <a:prstGeom prst="rect">
                <a:avLst/>
              </a:prstGeom>
            </p:spPr>
          </p:pic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ACF00A6A-5F57-1AC8-7F97-130195179774}"/>
                  </a:ext>
                </a:extLst>
              </p:cNvPr>
              <p:cNvSpPr txBox="1"/>
              <p:nvPr/>
            </p:nvSpPr>
            <p:spPr>
              <a:xfrm>
                <a:off x="30700468" y="10032829"/>
                <a:ext cx="2700330" cy="22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aseline="30000" dirty="0"/>
                  <a:t>|</a:t>
                </a:r>
                <a:r>
                  <a:rPr lang="el-GR" sz="3600" baseline="30000" dirty="0"/>
                  <a:t>β</a:t>
                </a:r>
                <a:r>
                  <a:rPr lang="en-US" sz="3600" baseline="30000" dirty="0"/>
                  <a:t>|</a:t>
                </a:r>
              </a:p>
            </p:txBody>
          </p: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40B084D6-A2E3-2C08-7A45-7EC44680B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8250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0E16B7AA-D187-41BA-42BD-4A87A7B23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3362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F40CE0F0-9D47-26DC-79A3-FDB6434CA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4924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606E33BE-7E59-BB86-0C1D-AACBFECDD798}"/>
                  </a:ext>
                </a:extLst>
              </p:cNvPr>
              <p:cNvSpPr txBox="1"/>
              <p:nvPr/>
            </p:nvSpPr>
            <p:spPr>
              <a:xfrm>
                <a:off x="30170089" y="10789538"/>
                <a:ext cx="3884800" cy="2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0       1.19    3.78    9.44     21.8</a:t>
                </a:r>
              </a:p>
            </p:txBody>
          </p: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5E63BCF9-230B-C5DC-4202-C1278722E8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01089" y="13401863"/>
              <a:ext cx="0" cy="1064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4D78319-D0F4-51A7-97D0-8C244CBFB76F}"/>
              </a:ext>
            </a:extLst>
          </p:cNvPr>
          <p:cNvCxnSpPr>
            <a:cxnSpLocks/>
          </p:cNvCxnSpPr>
          <p:nvPr/>
        </p:nvCxnSpPr>
        <p:spPr>
          <a:xfrm rot="16200000">
            <a:off x="14776463" y="15628347"/>
            <a:ext cx="0" cy="106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130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177</cp:revision>
  <dcterms:created xsi:type="dcterms:W3CDTF">2014-10-11T23:18:25Z</dcterms:created>
  <dcterms:modified xsi:type="dcterms:W3CDTF">2025-02-05T15:44:13Z</dcterms:modified>
</cp:coreProperties>
</file>