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3431" autoAdjust="0"/>
  </p:normalViewPr>
  <p:slideViewPr>
    <p:cSldViewPr snapToGrid="0">
      <p:cViewPr varScale="1">
        <p:scale>
          <a:sx n="14" d="100"/>
          <a:sy n="14" d="100"/>
        </p:scale>
        <p:origin x="1544" y="96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>
            <a:extLst>
              <a:ext uri="{FF2B5EF4-FFF2-40B4-BE49-F238E27FC236}">
                <a16:creationId xmlns:a16="http://schemas.microsoft.com/office/drawing/2014/main" id="{89DADBEB-343B-B172-F29A-CB253DF1A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82" t="15379" r="19757" b="17306"/>
          <a:stretch/>
        </p:blipFill>
        <p:spPr>
          <a:xfrm>
            <a:off x="20639288" y="20705292"/>
            <a:ext cx="4876849" cy="3257550"/>
          </a:xfrm>
          <a:prstGeom prst="rect">
            <a:avLst/>
          </a:prstGeom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8E67891-9FCD-8E34-9C00-15074446A038}"/>
              </a:ext>
            </a:extLst>
          </p:cNvPr>
          <p:cNvGrpSpPr/>
          <p:nvPr/>
        </p:nvGrpSpPr>
        <p:grpSpPr>
          <a:xfrm>
            <a:off x="38537190" y="8516924"/>
            <a:ext cx="10700329" cy="7942276"/>
            <a:chOff x="21947361" y="790268"/>
            <a:chExt cx="10700329" cy="7942276"/>
          </a:xfrm>
        </p:grpSpPr>
        <p:pic>
          <p:nvPicPr>
            <p:cNvPr id="47" name="Picture 46" descr="A comparison of a comparison of a model&#10;&#10;AI-generated content may be incorrect.">
              <a:extLst>
                <a:ext uri="{FF2B5EF4-FFF2-40B4-BE49-F238E27FC236}">
                  <a16:creationId xmlns:a16="http://schemas.microsoft.com/office/drawing/2014/main" id="{800D97E8-AFFB-95B1-6DF5-A8B29BE40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16391"/>
            <a:stretch/>
          </p:blipFill>
          <p:spPr>
            <a:xfrm>
              <a:off x="21947361" y="1872564"/>
              <a:ext cx="10700329" cy="6859980"/>
            </a:xfrm>
            <a:prstGeom prst="rect">
              <a:avLst/>
            </a:prstGeom>
          </p:spPr>
        </p:pic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A152576C-F75B-00FD-FD94-D561C534BB76}"/>
                </a:ext>
              </a:extLst>
            </p:cNvPr>
            <p:cNvSpPr/>
            <p:nvPr/>
          </p:nvSpPr>
          <p:spPr>
            <a:xfrm rot="5400000">
              <a:off x="24456827" y="1013903"/>
              <a:ext cx="236606" cy="1519591"/>
            </a:xfrm>
            <a:prstGeom prst="leftBrace">
              <a:avLst>
                <a:gd name="adj1" fmla="val 35744"/>
                <a:gd name="adj2" fmla="val 50000"/>
              </a:avLst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EF32D247-5165-5D77-9141-42289F3160EA}"/>
                </a:ext>
              </a:extLst>
            </p:cNvPr>
            <p:cNvSpPr/>
            <p:nvPr/>
          </p:nvSpPr>
          <p:spPr>
            <a:xfrm rot="5400000">
              <a:off x="29505496" y="1323355"/>
              <a:ext cx="236604" cy="900692"/>
            </a:xfrm>
            <a:prstGeom prst="leftBrace">
              <a:avLst>
                <a:gd name="adj1" fmla="val 35744"/>
                <a:gd name="adj2" fmla="val 50000"/>
              </a:avLst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C5FB0B-15C3-7441-7A71-26D3CE0909A0}"/>
                </a:ext>
              </a:extLst>
            </p:cNvPr>
            <p:cNvCxnSpPr>
              <a:cxnSpLocks/>
            </p:cNvCxnSpPr>
            <p:nvPr/>
          </p:nvCxnSpPr>
          <p:spPr>
            <a:xfrm>
              <a:off x="26372539" y="1624532"/>
              <a:ext cx="0" cy="26747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3C93D1-3BD0-7EC3-0205-AF180D86EC7F}"/>
                </a:ext>
              </a:extLst>
            </p:cNvPr>
            <p:cNvSpPr txBox="1"/>
            <p:nvPr/>
          </p:nvSpPr>
          <p:spPr>
            <a:xfrm>
              <a:off x="23040140" y="1116006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All clades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E417E1-8757-6B95-4812-2137C912B799}"/>
                </a:ext>
              </a:extLst>
            </p:cNvPr>
            <p:cNvSpPr txBox="1"/>
            <p:nvPr/>
          </p:nvSpPr>
          <p:spPr>
            <a:xfrm>
              <a:off x="24855467" y="1115151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Mammals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117BF5-AD0E-1A08-F90C-8D69C58F36E4}"/>
                </a:ext>
              </a:extLst>
            </p:cNvPr>
            <p:cNvSpPr txBox="1"/>
            <p:nvPr/>
          </p:nvSpPr>
          <p:spPr>
            <a:xfrm>
              <a:off x="27232352" y="790268"/>
              <a:ext cx="19087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Ray-finned</a:t>
              </a:r>
            </a:p>
            <a:p>
              <a:r>
                <a:rPr lang="en-US" sz="2400" dirty="0"/>
                <a:t>fish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EFBD81A-940F-4CFE-495A-57FD54DA434C}"/>
                </a:ext>
              </a:extLst>
            </p:cNvPr>
            <p:cNvSpPr txBox="1"/>
            <p:nvPr/>
          </p:nvSpPr>
          <p:spPr>
            <a:xfrm>
              <a:off x="28068326" y="1115150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Reptiles</a:t>
              </a:r>
            </a:p>
          </p:txBody>
        </p:sp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890432E8-D333-71DA-6E0D-47EB31FBEFC2}"/>
                </a:ext>
              </a:extLst>
            </p:cNvPr>
            <p:cNvSpPr/>
            <p:nvPr/>
          </p:nvSpPr>
          <p:spPr>
            <a:xfrm rot="5400000">
              <a:off x="27702882" y="1337374"/>
              <a:ext cx="236604" cy="872648"/>
            </a:xfrm>
            <a:prstGeom prst="leftBrace">
              <a:avLst>
                <a:gd name="adj1" fmla="val 35744"/>
                <a:gd name="adj2" fmla="val 50000"/>
              </a:avLst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43E952-F531-BF43-F2BA-C51CC54C44F7}"/>
                </a:ext>
              </a:extLst>
            </p:cNvPr>
            <p:cNvSpPr txBox="1"/>
            <p:nvPr/>
          </p:nvSpPr>
          <p:spPr>
            <a:xfrm>
              <a:off x="30481905" y="6156861"/>
              <a:ext cx="19964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Variable importance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F12AA59-4E71-17FF-40CD-E02577BD181C}"/>
              </a:ext>
            </a:extLst>
          </p:cNvPr>
          <p:cNvGrpSpPr/>
          <p:nvPr/>
        </p:nvGrpSpPr>
        <p:grpSpPr>
          <a:xfrm>
            <a:off x="-10071122" y="9618656"/>
            <a:ext cx="4428896" cy="3800474"/>
            <a:chOff x="5519398" y="9792759"/>
            <a:chExt cx="4428896" cy="3800474"/>
          </a:xfrm>
        </p:grpSpPr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1B69D7B3-010F-6952-633F-40B11CDBC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b="31780"/>
            <a:stretch/>
          </p:blipFill>
          <p:spPr>
            <a:xfrm>
              <a:off x="5519398" y="9792759"/>
              <a:ext cx="4428896" cy="213752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9CE0A9-5A18-AB0A-5FDC-3B31DEBF3A87}"/>
                </a:ext>
              </a:extLst>
            </p:cNvPr>
            <p:cNvSpPr txBox="1"/>
            <p:nvPr/>
          </p:nvSpPr>
          <p:spPr>
            <a:xfrm rot="18449438">
              <a:off x="4839829" y="12521608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SINE age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E49D9F-F672-F6CB-1F62-2FA5E7D2BE5D}"/>
                </a:ext>
              </a:extLst>
            </p:cNvPr>
            <p:cNvSpPr txBox="1"/>
            <p:nvPr/>
          </p:nvSpPr>
          <p:spPr>
            <a:xfrm rot="18449438">
              <a:off x="5107178" y="12521608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Unknown age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39F5A1-F7D6-6E6E-F19E-11A585CFCDA6}"/>
                </a:ext>
              </a:extLst>
            </p:cNvPr>
            <p:cNvSpPr txBox="1"/>
            <p:nvPr/>
          </p:nvSpPr>
          <p:spPr>
            <a:xfrm rot="18449438">
              <a:off x="5374527" y="12521608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DNA age x prop.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009D3-0FD7-E42C-EA14-9F4968AD1878}"/>
                </a:ext>
              </a:extLst>
            </p:cNvPr>
            <p:cNvSpPr txBox="1"/>
            <p:nvPr/>
          </p:nvSpPr>
          <p:spPr>
            <a:xfrm rot="18449438">
              <a:off x="5860355" y="12521608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SINE age x prop.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1CAFED-A3A5-F9F2-B246-4D0413DAA16F}"/>
                </a:ext>
              </a:extLst>
            </p:cNvPr>
            <p:cNvSpPr txBox="1"/>
            <p:nvPr/>
          </p:nvSpPr>
          <p:spPr>
            <a:xfrm rot="18449438">
              <a:off x="6349195" y="12521608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SINE proportion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4FFE83-B160-14B8-3217-0773966BBDE5}"/>
                </a:ext>
              </a:extLst>
            </p:cNvPr>
            <p:cNvSpPr txBox="1"/>
            <p:nvPr/>
          </p:nvSpPr>
          <p:spPr>
            <a:xfrm rot="18449438">
              <a:off x="6616545" y="12521607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Others proportion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EDF1FD-6700-95A2-C8B0-BF0B8D2C6CDE}"/>
                </a:ext>
              </a:extLst>
            </p:cNvPr>
            <p:cNvSpPr txBox="1"/>
            <p:nvPr/>
          </p:nvSpPr>
          <p:spPr>
            <a:xfrm rot="18449438">
              <a:off x="7101476" y="12521607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LTR 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903CC0-39F5-14A0-E990-877365983F26}"/>
                </a:ext>
              </a:extLst>
            </p:cNvPr>
            <p:cNvSpPr txBox="1"/>
            <p:nvPr/>
          </p:nvSpPr>
          <p:spPr>
            <a:xfrm rot="18449438">
              <a:off x="7369365" y="12521606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Unknown age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E774E3B-8913-668C-9183-CBEE8F01B9ED}"/>
                </a:ext>
              </a:extLst>
            </p:cNvPr>
            <p:cNvCxnSpPr>
              <a:cxnSpLocks/>
            </p:cNvCxnSpPr>
            <p:nvPr/>
          </p:nvCxnSpPr>
          <p:spPr>
            <a:xfrm>
              <a:off x="7084284" y="10355263"/>
              <a:ext cx="0" cy="1461923"/>
            </a:xfrm>
            <a:prstGeom prst="line">
              <a:avLst/>
            </a:prstGeom>
            <a:ln w="889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2E55B6-83DE-2D07-EA2F-524B647B9590}"/>
                </a:ext>
              </a:extLst>
            </p:cNvPr>
            <p:cNvCxnSpPr>
              <a:cxnSpLocks/>
            </p:cNvCxnSpPr>
            <p:nvPr/>
          </p:nvCxnSpPr>
          <p:spPr>
            <a:xfrm>
              <a:off x="7084284" y="10355263"/>
              <a:ext cx="0" cy="146208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B68262-FE24-AA0A-34D6-263506E252A2}"/>
                </a:ext>
              </a:extLst>
            </p:cNvPr>
            <p:cNvCxnSpPr>
              <a:cxnSpLocks/>
            </p:cNvCxnSpPr>
            <p:nvPr/>
          </p:nvCxnSpPr>
          <p:spPr>
            <a:xfrm>
              <a:off x="7566408" y="10355263"/>
              <a:ext cx="0" cy="1461923"/>
            </a:xfrm>
            <a:prstGeom prst="line">
              <a:avLst/>
            </a:prstGeom>
            <a:ln w="889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04A159-0AB7-AAF7-B517-861929E69847}"/>
                </a:ext>
              </a:extLst>
            </p:cNvPr>
            <p:cNvCxnSpPr>
              <a:cxnSpLocks/>
            </p:cNvCxnSpPr>
            <p:nvPr/>
          </p:nvCxnSpPr>
          <p:spPr>
            <a:xfrm>
              <a:off x="7565875" y="10355263"/>
              <a:ext cx="6826" cy="146843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B6748AC-D18A-C110-C0ED-B671667119D7}"/>
                </a:ext>
              </a:extLst>
            </p:cNvPr>
            <p:cNvCxnSpPr>
              <a:cxnSpLocks/>
            </p:cNvCxnSpPr>
            <p:nvPr/>
          </p:nvCxnSpPr>
          <p:spPr>
            <a:xfrm>
              <a:off x="8306583" y="10355263"/>
              <a:ext cx="0" cy="1461923"/>
            </a:xfrm>
            <a:prstGeom prst="line">
              <a:avLst/>
            </a:prstGeom>
            <a:ln w="889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738360B-7516-FA25-EC42-CE6A8BEF6687}"/>
                </a:ext>
              </a:extLst>
            </p:cNvPr>
            <p:cNvCxnSpPr>
              <a:cxnSpLocks/>
            </p:cNvCxnSpPr>
            <p:nvPr/>
          </p:nvCxnSpPr>
          <p:spPr>
            <a:xfrm>
              <a:off x="8306583" y="10355263"/>
              <a:ext cx="0" cy="146526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8122ABB-F797-65E2-92C4-ADB6C1A443C9}"/>
                </a:ext>
              </a:extLst>
            </p:cNvPr>
            <p:cNvSpPr txBox="1"/>
            <p:nvPr/>
          </p:nvSpPr>
          <p:spPr>
            <a:xfrm>
              <a:off x="8889170" y="11922000"/>
              <a:ext cx="1006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Variable</a:t>
              </a:r>
            </a:p>
            <a:p>
              <a:pPr algn="ctr"/>
              <a:r>
                <a:rPr lang="en-US" sz="1000" dirty="0"/>
                <a:t>importance</a:t>
              </a:r>
            </a:p>
          </p:txBody>
        </p:sp>
        <p:pic>
          <p:nvPicPr>
            <p:cNvPr id="98" name="Graphic 97" descr="Close with solid fill">
              <a:extLst>
                <a:ext uri="{FF2B5EF4-FFF2-40B4-BE49-F238E27FC236}">
                  <a16:creationId xmlns:a16="http://schemas.microsoft.com/office/drawing/2014/main" id="{D1F505BF-4D39-2233-06AF-2C08D371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21282" y="11004712"/>
              <a:ext cx="90659" cy="90659"/>
            </a:xfrm>
            <a:prstGeom prst="rect">
              <a:avLst/>
            </a:prstGeom>
          </p:spPr>
        </p:pic>
        <p:pic>
          <p:nvPicPr>
            <p:cNvPr id="99" name="Graphic 98" descr="Checkmark with solid fill">
              <a:extLst>
                <a:ext uri="{FF2B5EF4-FFF2-40B4-BE49-F238E27FC236}">
                  <a16:creationId xmlns:a16="http://schemas.microsoft.com/office/drawing/2014/main" id="{5EAD19D7-9B34-2344-4E91-0CB83CD64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55990" y="11004214"/>
              <a:ext cx="90659" cy="90659"/>
            </a:xfrm>
            <a:prstGeom prst="rect">
              <a:avLst/>
            </a:prstGeom>
          </p:spPr>
        </p:pic>
        <p:pic>
          <p:nvPicPr>
            <p:cNvPr id="100" name="Graphic 99" descr="Checkmark with solid fill">
              <a:extLst>
                <a:ext uri="{FF2B5EF4-FFF2-40B4-BE49-F238E27FC236}">
                  <a16:creationId xmlns:a16="http://schemas.microsoft.com/office/drawing/2014/main" id="{E804CCB9-E409-BF0C-D507-648CE051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65194" y="11004215"/>
              <a:ext cx="90659" cy="90659"/>
            </a:xfrm>
            <a:prstGeom prst="rect">
              <a:avLst/>
            </a:prstGeom>
          </p:spPr>
        </p:pic>
        <p:pic>
          <p:nvPicPr>
            <p:cNvPr id="101" name="Graphic 100" descr="Checkmark with solid fill">
              <a:extLst>
                <a:ext uri="{FF2B5EF4-FFF2-40B4-BE49-F238E27FC236}">
                  <a16:creationId xmlns:a16="http://schemas.microsoft.com/office/drawing/2014/main" id="{2D5E2C4A-1A03-5ABA-BE4F-987F52FBD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18736" y="11004216"/>
              <a:ext cx="90659" cy="90659"/>
            </a:xfrm>
            <a:prstGeom prst="rect">
              <a:avLst/>
            </a:prstGeom>
          </p:spPr>
        </p:pic>
        <p:pic>
          <p:nvPicPr>
            <p:cNvPr id="102" name="Graphic 101" descr="Close with solid fill">
              <a:extLst>
                <a:ext uri="{FF2B5EF4-FFF2-40B4-BE49-F238E27FC236}">
                  <a16:creationId xmlns:a16="http://schemas.microsoft.com/office/drawing/2014/main" id="{85B3AFC0-760E-3516-787E-4B6E997A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86392" y="11004708"/>
              <a:ext cx="90659" cy="90659"/>
            </a:xfrm>
            <a:prstGeom prst="rect">
              <a:avLst/>
            </a:prstGeom>
          </p:spPr>
        </p:pic>
        <p:pic>
          <p:nvPicPr>
            <p:cNvPr id="103" name="Graphic 102" descr="Close with solid fill">
              <a:extLst>
                <a:ext uri="{FF2B5EF4-FFF2-40B4-BE49-F238E27FC236}">
                  <a16:creationId xmlns:a16="http://schemas.microsoft.com/office/drawing/2014/main" id="{6A66A6A2-63D9-686A-019F-82CF74B28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029422" y="11004706"/>
              <a:ext cx="90659" cy="90659"/>
            </a:xfrm>
            <a:prstGeom prst="rect">
              <a:avLst/>
            </a:prstGeom>
          </p:spPr>
        </p:pic>
        <p:pic>
          <p:nvPicPr>
            <p:cNvPr id="104" name="Graphic 103" descr="Close with solid fill">
              <a:extLst>
                <a:ext uri="{FF2B5EF4-FFF2-40B4-BE49-F238E27FC236}">
                  <a16:creationId xmlns:a16="http://schemas.microsoft.com/office/drawing/2014/main" id="{5C62A71C-A533-56A6-661F-407349F2D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85084" y="11004702"/>
              <a:ext cx="90659" cy="90659"/>
            </a:xfrm>
            <a:prstGeom prst="rect">
              <a:avLst/>
            </a:prstGeom>
          </p:spPr>
        </p:pic>
        <p:pic>
          <p:nvPicPr>
            <p:cNvPr id="105" name="Graphic 104" descr="Checkmark with solid fill">
              <a:extLst>
                <a:ext uri="{FF2B5EF4-FFF2-40B4-BE49-F238E27FC236}">
                  <a16:creationId xmlns:a16="http://schemas.microsoft.com/office/drawing/2014/main" id="{EBF0DA14-A75C-5B33-754F-F0552E2C4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77815" y="10526357"/>
              <a:ext cx="90659" cy="90659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6A5B4A8-117C-A6E5-5FA9-1F58274C0D16}"/>
                </a:ext>
              </a:extLst>
            </p:cNvPr>
            <p:cNvSpPr txBox="1"/>
            <p:nvPr/>
          </p:nvSpPr>
          <p:spPr>
            <a:xfrm>
              <a:off x="8341628" y="10321158"/>
              <a:ext cx="68839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Reptiles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DE5E5D2-0C79-CFC5-6EB8-03D70DBF1ACE}"/>
                </a:ext>
              </a:extLst>
            </p:cNvPr>
            <p:cNvSpPr txBox="1"/>
            <p:nvPr/>
          </p:nvSpPr>
          <p:spPr>
            <a:xfrm>
              <a:off x="6287385" y="10318078"/>
              <a:ext cx="5734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All clades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798DC7-F0EC-CCDF-0B39-9F0B5441C05C}"/>
                </a:ext>
              </a:extLst>
            </p:cNvPr>
            <p:cNvSpPr txBox="1"/>
            <p:nvPr/>
          </p:nvSpPr>
          <p:spPr>
            <a:xfrm>
              <a:off x="6956173" y="10320302"/>
              <a:ext cx="7472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Mammals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A43B489-BE4D-F25A-8F18-35771C514A8C}"/>
                </a:ext>
              </a:extLst>
            </p:cNvPr>
            <p:cNvSpPr txBox="1"/>
            <p:nvPr/>
          </p:nvSpPr>
          <p:spPr>
            <a:xfrm>
              <a:off x="7535658" y="10322086"/>
              <a:ext cx="8104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Ray-finned fish</a:t>
              </a:r>
            </a:p>
          </p:txBody>
        </p:sp>
      </p:grpSp>
      <p:pic>
        <p:nvPicPr>
          <p:cNvPr id="86" name="Graphic 85">
            <a:extLst>
              <a:ext uri="{FF2B5EF4-FFF2-40B4-BE49-F238E27FC236}">
                <a16:creationId xmlns:a16="http://schemas.microsoft.com/office/drawing/2014/main" id="{C1BC0C4F-5A28-0024-0114-CB333CC16B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83125" t="15718" b="22700"/>
          <a:stretch/>
        </p:blipFill>
        <p:spPr>
          <a:xfrm>
            <a:off x="-4402243" y="14413654"/>
            <a:ext cx="385833" cy="1084068"/>
          </a:xfrm>
          <a:prstGeom prst="rect">
            <a:avLst/>
          </a:prstGeom>
        </p:spPr>
      </p:pic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921BB20-C86F-902B-A3E5-896931EC32D7}"/>
              </a:ext>
            </a:extLst>
          </p:cNvPr>
          <p:cNvGrpSpPr/>
          <p:nvPr/>
        </p:nvGrpSpPr>
        <p:grpSpPr>
          <a:xfrm>
            <a:off x="-6514175" y="17605998"/>
            <a:ext cx="1083733" cy="399639"/>
            <a:chOff x="13340106" y="16662708"/>
            <a:chExt cx="1202598" cy="44347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185EEBE-BC3B-C884-9925-15D6D18AE714}"/>
                </a:ext>
              </a:extLst>
            </p:cNvPr>
            <p:cNvSpPr/>
            <p:nvPr/>
          </p:nvSpPr>
          <p:spPr>
            <a:xfrm>
              <a:off x="13434067" y="16676603"/>
              <a:ext cx="932483" cy="3971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DBE40C6-B5ED-1D36-6DBB-78EBCF18502C}"/>
                </a:ext>
              </a:extLst>
            </p:cNvPr>
            <p:cNvGrpSpPr/>
            <p:nvPr/>
          </p:nvGrpSpPr>
          <p:grpSpPr>
            <a:xfrm>
              <a:off x="13340106" y="16662708"/>
              <a:ext cx="1202598" cy="443473"/>
              <a:chOff x="13231988" y="16318464"/>
              <a:chExt cx="1202598" cy="443473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FE7AA234-DCB0-2375-9A9D-1570E3BC15AC}"/>
                  </a:ext>
                </a:extLst>
              </p:cNvPr>
              <p:cNvGrpSpPr/>
              <p:nvPr/>
            </p:nvGrpSpPr>
            <p:grpSpPr>
              <a:xfrm>
                <a:off x="13272355" y="16507414"/>
                <a:ext cx="1162231" cy="254523"/>
                <a:chOff x="12201429" y="17033626"/>
                <a:chExt cx="1162231" cy="254523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3856DAAF-7FBE-5E16-004F-17C6152FA476}"/>
                    </a:ext>
                  </a:extLst>
                </p:cNvPr>
                <p:cNvGrpSpPr/>
                <p:nvPr/>
              </p:nvGrpSpPr>
              <p:grpSpPr>
                <a:xfrm>
                  <a:off x="12357349" y="17033626"/>
                  <a:ext cx="706718" cy="98234"/>
                  <a:chOff x="13641319" y="16225636"/>
                  <a:chExt cx="801394" cy="111394"/>
                </a:xfrm>
              </p:grpSpPr>
              <p:pic>
                <p:nvPicPr>
                  <p:cNvPr id="111" name="Graphic 110">
                    <a:extLst>
                      <a:ext uri="{FF2B5EF4-FFF2-40B4-BE49-F238E27FC236}">
                        <a16:creationId xmlns:a16="http://schemas.microsoft.com/office/drawing/2014/main" id="{DB1B69F8-C1B8-01CD-4C0B-7F7764C602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rcRect l="84135" t="17435" r="14314" b="26092"/>
                  <a:stretch/>
                </p:blipFill>
                <p:spPr>
                  <a:xfrm rot="5400000">
                    <a:off x="14013738" y="15856317"/>
                    <a:ext cx="57530" cy="796168"/>
                  </a:xfrm>
                  <a:prstGeom prst="rect">
                    <a:avLst/>
                  </a:prstGeom>
                </p:spPr>
              </p:pic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F4ADCA9D-9163-4CF1-F51F-FAA88321937F}"/>
                      </a:ext>
                    </a:extLst>
                  </p:cNvPr>
                  <p:cNvGrpSpPr/>
                  <p:nvPr/>
                </p:nvGrpSpPr>
                <p:grpSpPr>
                  <a:xfrm>
                    <a:off x="13641319" y="16292791"/>
                    <a:ext cx="801394" cy="44239"/>
                    <a:chOff x="13641319" y="16292791"/>
                    <a:chExt cx="801394" cy="44239"/>
                  </a:xfrm>
                </p:grpSpPr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1E48B636-34ED-424C-818E-B214EC621E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040536" y="16293826"/>
                      <a:ext cx="0" cy="4320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EC9A4706-6124-D85D-6698-3EDE14B837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440456" y="16293640"/>
                      <a:ext cx="131" cy="4339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7074596B-68B2-0444-AF17-D09A0321ED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643884" y="16293596"/>
                      <a:ext cx="0" cy="4343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20">
                      <a:extLst>
                        <a:ext uri="{FF2B5EF4-FFF2-40B4-BE49-F238E27FC236}">
                          <a16:creationId xmlns:a16="http://schemas.microsoft.com/office/drawing/2014/main" id="{5D207773-C870-5906-E8E2-992EB51ED7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238973" y="16293722"/>
                      <a:ext cx="0" cy="4330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465AA00B-93EC-B5F0-0FEF-E1FEEDA07F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843670" y="16293934"/>
                      <a:ext cx="0" cy="4309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2073539D-3859-70FC-C733-A4E299FFA4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641319" y="16292791"/>
                      <a:ext cx="801394" cy="11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C8F5FD7-D31A-ED4F-DB75-981ED1BDBE1F}"/>
                    </a:ext>
                  </a:extLst>
                </p:cNvPr>
                <p:cNvSpPr txBox="1"/>
                <p:nvPr/>
              </p:nvSpPr>
              <p:spPr>
                <a:xfrm>
                  <a:off x="12201429" y="17100306"/>
                  <a:ext cx="1162231" cy="187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/>
                    <a:t>0.8   0.85   0.9   0.95   0.99</a:t>
                  </a:r>
                </a:p>
              </p:txBody>
            </p: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D1ED562-7B87-2337-8B52-A6A25AD10149}"/>
                  </a:ext>
                </a:extLst>
              </p:cNvPr>
              <p:cNvSpPr txBox="1"/>
              <p:nvPr/>
            </p:nvSpPr>
            <p:spPr>
              <a:xfrm>
                <a:off x="13231988" y="16318464"/>
                <a:ext cx="1112310" cy="192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50" dirty="0"/>
                  <a:t>Variable importance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1C95BD2-B764-31DB-3F71-917B7D846CC5}"/>
              </a:ext>
            </a:extLst>
          </p:cNvPr>
          <p:cNvGrpSpPr/>
          <p:nvPr/>
        </p:nvGrpSpPr>
        <p:grpSpPr>
          <a:xfrm>
            <a:off x="-6149255" y="17041927"/>
            <a:ext cx="1351355" cy="483204"/>
            <a:chOff x="8333982" y="17270387"/>
            <a:chExt cx="1351355" cy="48320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92E7665-A014-C1F3-7F6B-2C2DCE00B4E1}"/>
                </a:ext>
              </a:extLst>
            </p:cNvPr>
            <p:cNvSpPr/>
            <p:nvPr/>
          </p:nvSpPr>
          <p:spPr>
            <a:xfrm>
              <a:off x="8367847" y="17270387"/>
              <a:ext cx="1178319" cy="44633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F755537F-C54D-C28F-EBE4-8AA43D85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84135" t="17435" r="14314" b="26092"/>
            <a:stretch/>
          </p:blipFill>
          <p:spPr>
            <a:xfrm rot="5400000">
              <a:off x="8916564" y="17014225"/>
              <a:ext cx="68802" cy="920901"/>
            </a:xfrm>
            <a:prstGeom prst="rect">
              <a:avLst/>
            </a:prstGeom>
          </p:spPr>
        </p:pic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09D304D-45F8-A39B-83C6-BA1DBA0CB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8690" y="17535676"/>
              <a:ext cx="0" cy="494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670982E-3B79-61E3-80FB-AF69EFFEA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1264" y="17535463"/>
              <a:ext cx="152" cy="497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62F2211-1E8F-57CE-C7A3-1D4A9CAA1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9896" y="17535412"/>
              <a:ext cx="0" cy="497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01F568A-2F33-81DD-03CE-10EA2B338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8215" y="17535556"/>
              <a:ext cx="0" cy="496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53F2D92-AC9B-6590-ED59-89F0FBAEF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0982" y="17535799"/>
              <a:ext cx="0" cy="493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091966C-EF5C-E2B6-EC81-0DBEE4C2E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6929" y="17534490"/>
              <a:ext cx="926946" cy="12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6E89508-34D3-8952-484D-07BACB6FDDAE}"/>
                </a:ext>
              </a:extLst>
            </p:cNvPr>
            <p:cNvSpPr txBox="1"/>
            <p:nvPr/>
          </p:nvSpPr>
          <p:spPr>
            <a:xfrm>
              <a:off x="8333982" y="17553536"/>
              <a:ext cx="13513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0.8   0.85   0.9   0.95   0.99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A686649-040E-5411-8E60-C0D6AA5BF270}"/>
                </a:ext>
              </a:extLst>
            </p:cNvPr>
            <p:cNvSpPr txBox="1"/>
            <p:nvPr/>
          </p:nvSpPr>
          <p:spPr>
            <a:xfrm>
              <a:off x="8400251" y="17274620"/>
              <a:ext cx="109687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Variable importance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4EBB1BC-7B77-C61C-99FD-80F003DE1B40}"/>
              </a:ext>
            </a:extLst>
          </p:cNvPr>
          <p:cNvGrpSpPr/>
          <p:nvPr/>
        </p:nvGrpSpPr>
        <p:grpSpPr>
          <a:xfrm>
            <a:off x="-8354485" y="16839884"/>
            <a:ext cx="1351355" cy="478971"/>
            <a:chOff x="8333982" y="17274620"/>
            <a:chExt cx="1351355" cy="478971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651BA8-A21F-2D24-BCBC-410FB9FEA02A}"/>
                </a:ext>
              </a:extLst>
            </p:cNvPr>
            <p:cNvSpPr/>
            <p:nvPr/>
          </p:nvSpPr>
          <p:spPr>
            <a:xfrm>
              <a:off x="8419126" y="17319943"/>
              <a:ext cx="1084355" cy="374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7" name="Graphic 216">
              <a:extLst>
                <a:ext uri="{FF2B5EF4-FFF2-40B4-BE49-F238E27FC236}">
                  <a16:creationId xmlns:a16="http://schemas.microsoft.com/office/drawing/2014/main" id="{99DE8EB3-30C9-0290-3D9A-4EBF859A6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84135" t="17435" r="14314" b="26092"/>
            <a:stretch/>
          </p:blipFill>
          <p:spPr>
            <a:xfrm rot="5400000">
              <a:off x="8916564" y="17014225"/>
              <a:ext cx="68802" cy="920901"/>
            </a:xfrm>
            <a:prstGeom prst="rect">
              <a:avLst/>
            </a:prstGeom>
          </p:spPr>
        </p:pic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A78B521-FFF4-FE06-349A-E14B710ACE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8690" y="17535676"/>
              <a:ext cx="0" cy="494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C35E22F-D2B1-C793-CFCF-9AF1E3C8E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1264" y="17535463"/>
              <a:ext cx="152" cy="497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A9DEB83-9D5E-9901-BDD2-1E6ABBAA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9896" y="17535412"/>
              <a:ext cx="0" cy="497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47863671-4812-A2A1-FCF8-1440F3A29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8215" y="17535556"/>
              <a:ext cx="0" cy="496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5DC2BDAE-7279-9D81-B8F2-01ADED60D6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0982" y="17535799"/>
              <a:ext cx="0" cy="493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62C193C-BEDF-DB8B-C3C0-44C4B264C6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6929" y="17534490"/>
              <a:ext cx="926946" cy="12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7E8447A5-84F5-AE24-8C37-88220858AF40}"/>
                </a:ext>
              </a:extLst>
            </p:cNvPr>
            <p:cNvSpPr txBox="1"/>
            <p:nvPr/>
          </p:nvSpPr>
          <p:spPr>
            <a:xfrm>
              <a:off x="8333982" y="17553536"/>
              <a:ext cx="13513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0.8   0.85   0.9   0.95   0.99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C6FBB04-D3FF-C3A0-46A5-60ABBDEE1AFC}"/>
                </a:ext>
              </a:extLst>
            </p:cNvPr>
            <p:cNvSpPr txBox="1"/>
            <p:nvPr/>
          </p:nvSpPr>
          <p:spPr>
            <a:xfrm>
              <a:off x="8400251" y="17274620"/>
              <a:ext cx="109687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Variable importance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C0A64AA-B1FD-88DB-E497-BE10967EE3B5}"/>
              </a:ext>
            </a:extLst>
          </p:cNvPr>
          <p:cNvGrpSpPr/>
          <p:nvPr/>
        </p:nvGrpSpPr>
        <p:grpSpPr>
          <a:xfrm>
            <a:off x="-11814887" y="15713326"/>
            <a:ext cx="1083733" cy="399630"/>
            <a:chOff x="13340106" y="16662708"/>
            <a:chExt cx="1202598" cy="443463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1D98FF0-F413-4240-20D3-C2A2798B29BA}"/>
                </a:ext>
              </a:extLst>
            </p:cNvPr>
            <p:cNvSpPr/>
            <p:nvPr/>
          </p:nvSpPr>
          <p:spPr>
            <a:xfrm>
              <a:off x="13434067" y="16676603"/>
              <a:ext cx="932483" cy="3971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3C3F7176-D247-C944-72E3-23DD38D0B71C}"/>
                </a:ext>
              </a:extLst>
            </p:cNvPr>
            <p:cNvGrpSpPr/>
            <p:nvPr/>
          </p:nvGrpSpPr>
          <p:grpSpPr>
            <a:xfrm>
              <a:off x="13340106" y="16662708"/>
              <a:ext cx="1202598" cy="443463"/>
              <a:chOff x="13231988" y="16318464"/>
              <a:chExt cx="1202598" cy="443463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8A867081-624F-B1A7-9E0E-AD81CBBC56C7}"/>
                  </a:ext>
                </a:extLst>
              </p:cNvPr>
              <p:cNvGrpSpPr/>
              <p:nvPr/>
            </p:nvGrpSpPr>
            <p:grpSpPr>
              <a:xfrm>
                <a:off x="13272355" y="16507435"/>
                <a:ext cx="1162231" cy="254492"/>
                <a:chOff x="12201429" y="17033647"/>
                <a:chExt cx="1162231" cy="254492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50DA4D81-544F-69CE-8F0F-CC5021085E15}"/>
                    </a:ext>
                  </a:extLst>
                </p:cNvPr>
                <p:cNvGrpSpPr/>
                <p:nvPr/>
              </p:nvGrpSpPr>
              <p:grpSpPr>
                <a:xfrm>
                  <a:off x="12357349" y="17033647"/>
                  <a:ext cx="706718" cy="98283"/>
                  <a:chOff x="13641319" y="16225581"/>
                  <a:chExt cx="801394" cy="111449"/>
                </a:xfrm>
              </p:grpSpPr>
              <p:pic>
                <p:nvPicPr>
                  <p:cNvPr id="233" name="Graphic 232">
                    <a:extLst>
                      <a:ext uri="{FF2B5EF4-FFF2-40B4-BE49-F238E27FC236}">
                        <a16:creationId xmlns:a16="http://schemas.microsoft.com/office/drawing/2014/main" id="{868D2491-6452-BB9E-C660-FCDD6707EE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rcRect l="84135" t="17435" r="14314" b="26092"/>
                  <a:stretch/>
                </p:blipFill>
                <p:spPr>
                  <a:xfrm rot="5400000">
                    <a:off x="14013739" y="15856262"/>
                    <a:ext cx="57530" cy="796168"/>
                  </a:xfrm>
                  <a:prstGeom prst="rect">
                    <a:avLst/>
                  </a:prstGeom>
                </p:spPr>
              </p:pic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74766E11-00E0-3E23-B2B5-07A53C33FBDB}"/>
                      </a:ext>
                    </a:extLst>
                  </p:cNvPr>
                  <p:cNvGrpSpPr/>
                  <p:nvPr/>
                </p:nvGrpSpPr>
                <p:grpSpPr>
                  <a:xfrm>
                    <a:off x="13641319" y="16292791"/>
                    <a:ext cx="801394" cy="44239"/>
                    <a:chOff x="13641319" y="16292791"/>
                    <a:chExt cx="801394" cy="44239"/>
                  </a:xfrm>
                </p:grpSpPr>
                <p:cxnSp>
                  <p:nvCxnSpPr>
                    <p:cNvPr id="235" name="Straight Connector 234">
                      <a:extLst>
                        <a:ext uri="{FF2B5EF4-FFF2-40B4-BE49-F238E27FC236}">
                          <a16:creationId xmlns:a16="http://schemas.microsoft.com/office/drawing/2014/main" id="{E8513AD1-EA07-553B-4A40-3C0C7A2241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040536" y="16293826"/>
                      <a:ext cx="0" cy="4320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Straight Connector 235">
                      <a:extLst>
                        <a:ext uri="{FF2B5EF4-FFF2-40B4-BE49-F238E27FC236}">
                          <a16:creationId xmlns:a16="http://schemas.microsoft.com/office/drawing/2014/main" id="{EDB5BBE8-A742-3482-2539-1FC8DD8445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440456" y="16293640"/>
                      <a:ext cx="131" cy="4339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Straight Connector 236">
                      <a:extLst>
                        <a:ext uri="{FF2B5EF4-FFF2-40B4-BE49-F238E27FC236}">
                          <a16:creationId xmlns:a16="http://schemas.microsoft.com/office/drawing/2014/main" id="{3E0EE2A9-BC05-410B-9A3F-19FBCAF293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643884" y="16293596"/>
                      <a:ext cx="0" cy="4343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Straight Connector 237">
                      <a:extLst>
                        <a:ext uri="{FF2B5EF4-FFF2-40B4-BE49-F238E27FC236}">
                          <a16:creationId xmlns:a16="http://schemas.microsoft.com/office/drawing/2014/main" id="{F1C890F4-ECD4-C35C-C3CA-267636B673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238973" y="16293722"/>
                      <a:ext cx="0" cy="4330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" name="Straight Connector 238">
                      <a:extLst>
                        <a:ext uri="{FF2B5EF4-FFF2-40B4-BE49-F238E27FC236}">
                          <a16:creationId xmlns:a16="http://schemas.microsoft.com/office/drawing/2014/main" id="{FDB95984-2166-B8CD-9C69-21CD64D6E3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843670" y="16293934"/>
                      <a:ext cx="0" cy="4309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Straight Connector 239">
                      <a:extLst>
                        <a:ext uri="{FF2B5EF4-FFF2-40B4-BE49-F238E27FC236}">
                          <a16:creationId xmlns:a16="http://schemas.microsoft.com/office/drawing/2014/main" id="{512ED649-CF5E-EC7D-E552-1C0F41AE3D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641319" y="16292791"/>
                      <a:ext cx="801394" cy="11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D0B2C8-8680-2C4A-B188-9F8A6A8B478F}"/>
                    </a:ext>
                  </a:extLst>
                </p:cNvPr>
                <p:cNvSpPr txBox="1"/>
                <p:nvPr/>
              </p:nvSpPr>
              <p:spPr>
                <a:xfrm>
                  <a:off x="12201429" y="17100298"/>
                  <a:ext cx="1162231" cy="1878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/>
                    <a:t>0.8   0.85   0.9   0.95   0.99</a:t>
                  </a:r>
                </a:p>
              </p:txBody>
            </p:sp>
          </p:grp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5B6D447-6004-48DA-4506-46A62DC199C3}"/>
                  </a:ext>
                </a:extLst>
              </p:cNvPr>
              <p:cNvSpPr txBox="1"/>
              <p:nvPr/>
            </p:nvSpPr>
            <p:spPr>
              <a:xfrm>
                <a:off x="13231988" y="16318464"/>
                <a:ext cx="1112310" cy="192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50" dirty="0"/>
                  <a:t>Variable importance</a:t>
                </a:r>
              </a:p>
            </p:txBody>
          </p:sp>
        </p:grp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CB8B52D2-B270-ED98-8B1E-3958E4185659}"/>
              </a:ext>
            </a:extLst>
          </p:cNvPr>
          <p:cNvGrpSpPr/>
          <p:nvPr/>
        </p:nvGrpSpPr>
        <p:grpSpPr>
          <a:xfrm>
            <a:off x="-10930967" y="16611577"/>
            <a:ext cx="1083733" cy="408093"/>
            <a:chOff x="13340106" y="16639223"/>
            <a:chExt cx="1202598" cy="452854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8804ECAE-F6A3-A9DE-B5D3-0CE952E6330D}"/>
                </a:ext>
              </a:extLst>
            </p:cNvPr>
            <p:cNvSpPr/>
            <p:nvPr/>
          </p:nvSpPr>
          <p:spPr>
            <a:xfrm>
              <a:off x="13434067" y="16655460"/>
              <a:ext cx="932483" cy="3971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31F3B61-145D-2F2D-9DEF-6E9814D9E274}"/>
                </a:ext>
              </a:extLst>
            </p:cNvPr>
            <p:cNvGrpSpPr/>
            <p:nvPr/>
          </p:nvGrpSpPr>
          <p:grpSpPr>
            <a:xfrm>
              <a:off x="13340106" y="16639223"/>
              <a:ext cx="1202598" cy="452854"/>
              <a:chOff x="13231988" y="16294979"/>
              <a:chExt cx="1202598" cy="452854"/>
            </a:xfrm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4D990740-AC9A-0F22-5FEB-594485060A89}"/>
                  </a:ext>
                </a:extLst>
              </p:cNvPr>
              <p:cNvGrpSpPr/>
              <p:nvPr/>
            </p:nvGrpSpPr>
            <p:grpSpPr>
              <a:xfrm>
                <a:off x="13272355" y="16476493"/>
                <a:ext cx="1162231" cy="271340"/>
                <a:chOff x="12201429" y="17002705"/>
                <a:chExt cx="1162231" cy="271340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6ED08651-122A-3B72-FEF9-D9302FD85F53}"/>
                    </a:ext>
                  </a:extLst>
                </p:cNvPr>
                <p:cNvGrpSpPr/>
                <p:nvPr/>
              </p:nvGrpSpPr>
              <p:grpSpPr>
                <a:xfrm>
                  <a:off x="12357349" y="17002705"/>
                  <a:ext cx="706718" cy="129322"/>
                  <a:chOff x="13641319" y="16190385"/>
                  <a:chExt cx="801394" cy="146645"/>
                </a:xfrm>
              </p:grpSpPr>
              <p:pic>
                <p:nvPicPr>
                  <p:cNvPr id="264" name="Graphic 263">
                    <a:extLst>
                      <a:ext uri="{FF2B5EF4-FFF2-40B4-BE49-F238E27FC236}">
                        <a16:creationId xmlns:a16="http://schemas.microsoft.com/office/drawing/2014/main" id="{D4378B94-5B43-4BA5-231A-57BBE52747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rcRect l="84135" t="17435" r="14314" b="26092"/>
                  <a:stretch/>
                </p:blipFill>
                <p:spPr>
                  <a:xfrm rot="5400000">
                    <a:off x="13993476" y="15841328"/>
                    <a:ext cx="98053" cy="796168"/>
                  </a:xfrm>
                  <a:prstGeom prst="rect">
                    <a:avLst/>
                  </a:prstGeom>
                </p:spPr>
              </p:pic>
              <p:grpSp>
                <p:nvGrpSpPr>
                  <p:cNvPr id="265" name="Group 264">
                    <a:extLst>
                      <a:ext uri="{FF2B5EF4-FFF2-40B4-BE49-F238E27FC236}">
                        <a16:creationId xmlns:a16="http://schemas.microsoft.com/office/drawing/2014/main" id="{9D1CF9F3-78B7-7425-E962-38BAA55C1133}"/>
                      </a:ext>
                    </a:extLst>
                  </p:cNvPr>
                  <p:cNvGrpSpPr/>
                  <p:nvPr/>
                </p:nvGrpSpPr>
                <p:grpSpPr>
                  <a:xfrm>
                    <a:off x="13641319" y="16292791"/>
                    <a:ext cx="801394" cy="44239"/>
                    <a:chOff x="13641319" y="16292791"/>
                    <a:chExt cx="801394" cy="44239"/>
                  </a:xfrm>
                </p:grpSpPr>
                <p:cxnSp>
                  <p:nvCxnSpPr>
                    <p:cNvPr id="266" name="Straight Connector 265">
                      <a:extLst>
                        <a:ext uri="{FF2B5EF4-FFF2-40B4-BE49-F238E27FC236}">
                          <a16:creationId xmlns:a16="http://schemas.microsoft.com/office/drawing/2014/main" id="{4F6E76B1-9EC7-05D6-5DC7-75B5B8A6AF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040536" y="16293826"/>
                      <a:ext cx="0" cy="4320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Straight Connector 266">
                      <a:extLst>
                        <a:ext uri="{FF2B5EF4-FFF2-40B4-BE49-F238E27FC236}">
                          <a16:creationId xmlns:a16="http://schemas.microsoft.com/office/drawing/2014/main" id="{F86FC7BA-1C2A-FDCE-27F7-5E81BCDC1C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440456" y="16293640"/>
                      <a:ext cx="131" cy="4339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8" name="Straight Connector 267">
                      <a:extLst>
                        <a:ext uri="{FF2B5EF4-FFF2-40B4-BE49-F238E27FC236}">
                          <a16:creationId xmlns:a16="http://schemas.microsoft.com/office/drawing/2014/main" id="{63EBA173-4B7A-C920-F307-79B51B4F08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643884" y="16293596"/>
                      <a:ext cx="0" cy="4343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Connector 268">
                      <a:extLst>
                        <a:ext uri="{FF2B5EF4-FFF2-40B4-BE49-F238E27FC236}">
                          <a16:creationId xmlns:a16="http://schemas.microsoft.com/office/drawing/2014/main" id="{799560ED-1185-6231-DB63-653C7D1688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238973" y="16293722"/>
                      <a:ext cx="0" cy="4330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Connector 269">
                      <a:extLst>
                        <a:ext uri="{FF2B5EF4-FFF2-40B4-BE49-F238E27FC236}">
                          <a16:creationId xmlns:a16="http://schemas.microsoft.com/office/drawing/2014/main" id="{B63B70DC-B6A3-0AB1-65C7-5A9520FFCD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843670" y="16293934"/>
                      <a:ext cx="0" cy="4309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Connector 270">
                      <a:extLst>
                        <a:ext uri="{FF2B5EF4-FFF2-40B4-BE49-F238E27FC236}">
                          <a16:creationId xmlns:a16="http://schemas.microsoft.com/office/drawing/2014/main" id="{8991C79E-D678-792F-CAF2-9DD7BE48E5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641319" y="16292791"/>
                      <a:ext cx="801394" cy="11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34D2F68E-6ABE-66DF-3B64-8916B9E7A2D9}"/>
                    </a:ext>
                  </a:extLst>
                </p:cNvPr>
                <p:cNvSpPr txBox="1"/>
                <p:nvPr/>
              </p:nvSpPr>
              <p:spPr>
                <a:xfrm>
                  <a:off x="12201429" y="17086203"/>
                  <a:ext cx="1162231" cy="187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/>
                    <a:t>0.8   0.85   0.9   0.95   0.99</a:t>
                  </a:r>
                </a:p>
              </p:txBody>
            </p:sp>
          </p:grp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AE15377-B905-BF3E-67F4-B306D62FCAD1}"/>
                  </a:ext>
                </a:extLst>
              </p:cNvPr>
              <p:cNvSpPr txBox="1"/>
              <p:nvPr/>
            </p:nvSpPr>
            <p:spPr>
              <a:xfrm>
                <a:off x="13231988" y="16294979"/>
                <a:ext cx="1112310" cy="192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50" dirty="0"/>
                  <a:t>Variable importance</a:t>
                </a:r>
              </a:p>
            </p:txBody>
          </p:sp>
        </p:grp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C47D0C6-163B-F587-2162-D782FD100B21}"/>
              </a:ext>
            </a:extLst>
          </p:cNvPr>
          <p:cNvSpPr/>
          <p:nvPr/>
        </p:nvSpPr>
        <p:spPr>
          <a:xfrm>
            <a:off x="22166066" y="21582398"/>
            <a:ext cx="3320196" cy="80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C3F415-7D17-33B8-0776-71E0181FF03E}"/>
              </a:ext>
            </a:extLst>
          </p:cNvPr>
          <p:cNvCxnSpPr>
            <a:cxnSpLocks/>
            <a:stCxn id="138" idx="3"/>
            <a:endCxn id="138" idx="1"/>
          </p:cNvCxnSpPr>
          <p:nvPr/>
        </p:nvCxnSpPr>
        <p:spPr>
          <a:xfrm flipH="1">
            <a:off x="22166066" y="21622454"/>
            <a:ext cx="332019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9A7BF34-8C6F-EFC0-BA02-0BF15B68593F}"/>
              </a:ext>
            </a:extLst>
          </p:cNvPr>
          <p:cNvSpPr/>
          <p:nvPr/>
        </p:nvSpPr>
        <p:spPr>
          <a:xfrm>
            <a:off x="22166064" y="22137710"/>
            <a:ext cx="3320196" cy="80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E20B89-AC9B-C378-E90A-1386E21FBE5C}"/>
              </a:ext>
            </a:extLst>
          </p:cNvPr>
          <p:cNvCxnSpPr>
            <a:cxnSpLocks/>
            <a:stCxn id="141" idx="3"/>
            <a:endCxn id="141" idx="1"/>
          </p:cNvCxnSpPr>
          <p:nvPr/>
        </p:nvCxnSpPr>
        <p:spPr>
          <a:xfrm flipH="1">
            <a:off x="22166064" y="22177766"/>
            <a:ext cx="332019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3D99D1-A1FA-40A5-8589-D6B851D3A6C1}"/>
              </a:ext>
            </a:extLst>
          </p:cNvPr>
          <p:cNvSpPr/>
          <p:nvPr/>
        </p:nvSpPr>
        <p:spPr>
          <a:xfrm>
            <a:off x="22166064" y="22693493"/>
            <a:ext cx="3320196" cy="80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8049191-D628-2BCE-D151-3082893F7EA9}"/>
              </a:ext>
            </a:extLst>
          </p:cNvPr>
          <p:cNvCxnSpPr>
            <a:cxnSpLocks/>
            <a:stCxn id="143" idx="3"/>
            <a:endCxn id="143" idx="1"/>
          </p:cNvCxnSpPr>
          <p:nvPr/>
        </p:nvCxnSpPr>
        <p:spPr>
          <a:xfrm flipH="1">
            <a:off x="22166064" y="22733549"/>
            <a:ext cx="332019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2D2CC17-B9B3-E551-2EE1-1C73F0517D59}"/>
              </a:ext>
            </a:extLst>
          </p:cNvPr>
          <p:cNvSpPr/>
          <p:nvPr/>
        </p:nvSpPr>
        <p:spPr>
          <a:xfrm flipH="1">
            <a:off x="22165529" y="20782027"/>
            <a:ext cx="54429" cy="2785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0201B4-9493-909E-4CED-3DA871AFB647}"/>
              </a:ext>
            </a:extLst>
          </p:cNvPr>
          <p:cNvSpPr/>
          <p:nvPr/>
        </p:nvSpPr>
        <p:spPr>
          <a:xfrm flipH="1">
            <a:off x="25423533" y="20782027"/>
            <a:ext cx="70855" cy="2785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CB8266E-BF89-83C9-D1C9-97F080F07BA5}"/>
              </a:ext>
            </a:extLst>
          </p:cNvPr>
          <p:cNvGrpSpPr/>
          <p:nvPr/>
        </p:nvGrpSpPr>
        <p:grpSpPr>
          <a:xfrm>
            <a:off x="23772479" y="22882470"/>
            <a:ext cx="1315114" cy="575666"/>
            <a:chOff x="27761094" y="18808949"/>
            <a:chExt cx="1315114" cy="575666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756326F-CD82-B259-E29F-A08729C73DB2}"/>
                </a:ext>
              </a:extLst>
            </p:cNvPr>
            <p:cNvSpPr/>
            <p:nvPr/>
          </p:nvSpPr>
          <p:spPr>
            <a:xfrm>
              <a:off x="27764718" y="18808949"/>
              <a:ext cx="1311490" cy="5585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ED10B28C-3C9F-B4AF-3810-7CE452193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84135" t="17435" r="14314" b="26092"/>
            <a:stretch/>
          </p:blipFill>
          <p:spPr>
            <a:xfrm rot="5400000">
              <a:off x="28354721" y="18594265"/>
              <a:ext cx="121615" cy="987481"/>
            </a:xfrm>
            <a:prstGeom prst="rect">
              <a:avLst/>
            </a:prstGeom>
          </p:spPr>
        </p:pic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8EAFF1D-34C9-7DCF-3D56-58518476C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7943" y="19160563"/>
              <a:ext cx="993963" cy="13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2005357-0CC0-8903-1943-4976112B2A99}"/>
                </a:ext>
              </a:extLst>
            </p:cNvPr>
            <p:cNvSpPr txBox="1"/>
            <p:nvPr/>
          </p:nvSpPr>
          <p:spPr>
            <a:xfrm>
              <a:off x="27761094" y="19175327"/>
              <a:ext cx="321538" cy="209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50" dirty="0"/>
                <a:t>0.8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EF088A4-1012-69EA-3DAF-489F5EC7D7F7}"/>
                </a:ext>
              </a:extLst>
            </p:cNvPr>
            <p:cNvSpPr txBox="1"/>
            <p:nvPr/>
          </p:nvSpPr>
          <p:spPr>
            <a:xfrm>
              <a:off x="27802742" y="18821649"/>
              <a:ext cx="12294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Variable importance</a:t>
              </a:r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41725FA-75BA-A167-DE09-98C80F759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13090" y="19160616"/>
              <a:ext cx="0" cy="53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99A6D63-A814-55D2-0148-E8EE51F030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07519" y="19160385"/>
              <a:ext cx="162" cy="53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A87C16C-FE0E-995E-E00C-CDE098C19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22712" y="19160330"/>
              <a:ext cx="0" cy="53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DFCB725-BD37-A5F3-BBF3-348F997962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59209" y="19160486"/>
              <a:ext cx="0" cy="537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1FB3C6A-1AC2-C6D7-4CED-32F21607F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70506" y="19160748"/>
              <a:ext cx="0" cy="534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5" name="Graphic 184" descr="Checkmark with solid fill">
            <a:extLst>
              <a:ext uri="{FF2B5EF4-FFF2-40B4-BE49-F238E27FC236}">
                <a16:creationId xmlns:a16="http://schemas.microsoft.com/office/drawing/2014/main" id="{DCA27A5C-FBBE-5048-B662-459BE66B6E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988424" y="20977931"/>
            <a:ext cx="170130" cy="170130"/>
          </a:xfrm>
          <a:prstGeom prst="rect">
            <a:avLst/>
          </a:prstGeom>
        </p:spPr>
      </p:pic>
      <p:pic>
        <p:nvPicPr>
          <p:cNvPr id="186" name="Graphic 185" descr="Close with solid fill">
            <a:extLst>
              <a:ext uri="{FF2B5EF4-FFF2-40B4-BE49-F238E27FC236}">
                <a16:creationId xmlns:a16="http://schemas.microsoft.com/office/drawing/2014/main" id="{9CF423A5-3B5C-6831-87A1-8518A3063B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84856" y="23201731"/>
            <a:ext cx="170130" cy="170130"/>
          </a:xfrm>
          <a:prstGeom prst="rect">
            <a:avLst/>
          </a:prstGeom>
        </p:spPr>
      </p:pic>
      <p:pic>
        <p:nvPicPr>
          <p:cNvPr id="188" name="Graphic 187" descr="Close with solid fill">
            <a:extLst>
              <a:ext uri="{FF2B5EF4-FFF2-40B4-BE49-F238E27FC236}">
                <a16:creationId xmlns:a16="http://schemas.microsoft.com/office/drawing/2014/main" id="{779FDD90-9EAF-BCDA-F31C-068DD154F1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83496" y="21257262"/>
            <a:ext cx="170130" cy="170130"/>
          </a:xfrm>
          <a:prstGeom prst="rect">
            <a:avLst/>
          </a:prstGeom>
        </p:spPr>
      </p:pic>
      <p:pic>
        <p:nvPicPr>
          <p:cNvPr id="191" name="Graphic 190" descr="Checkmark with solid fill">
            <a:extLst>
              <a:ext uri="{FF2B5EF4-FFF2-40B4-BE49-F238E27FC236}">
                <a16:creationId xmlns:a16="http://schemas.microsoft.com/office/drawing/2014/main" id="{45B2AA1C-2005-7495-C00B-187ADC42C4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66646" y="22925149"/>
            <a:ext cx="170130" cy="170130"/>
          </a:xfrm>
          <a:prstGeom prst="rect">
            <a:avLst/>
          </a:prstGeom>
        </p:spPr>
      </p:pic>
      <p:pic>
        <p:nvPicPr>
          <p:cNvPr id="198" name="Graphic 197" descr="Checkmark with solid fill">
            <a:extLst>
              <a:ext uri="{FF2B5EF4-FFF2-40B4-BE49-F238E27FC236}">
                <a16:creationId xmlns:a16="http://schemas.microsoft.com/office/drawing/2014/main" id="{36980361-4218-5E26-8269-F3A9CB31A7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399449" y="22371466"/>
            <a:ext cx="170130" cy="170130"/>
          </a:xfrm>
          <a:prstGeom prst="rect">
            <a:avLst/>
          </a:prstGeom>
        </p:spPr>
      </p:pic>
      <p:pic>
        <p:nvPicPr>
          <p:cNvPr id="199" name="Graphic 198" descr="Checkmark with solid fill">
            <a:extLst>
              <a:ext uri="{FF2B5EF4-FFF2-40B4-BE49-F238E27FC236}">
                <a16:creationId xmlns:a16="http://schemas.microsoft.com/office/drawing/2014/main" id="{58C350FE-7A57-656E-8C30-D3586FB310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427824" y="21812785"/>
            <a:ext cx="170130" cy="170130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027478C3-612E-1B93-7503-BCD8187E41D7}"/>
              </a:ext>
            </a:extLst>
          </p:cNvPr>
          <p:cNvSpPr txBox="1"/>
          <p:nvPr/>
        </p:nvSpPr>
        <p:spPr>
          <a:xfrm>
            <a:off x="23071514" y="24005455"/>
            <a:ext cx="15644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500" dirty="0"/>
              <a:t>β </a:t>
            </a:r>
            <a:r>
              <a:rPr lang="en-US" sz="1500" dirty="0"/>
              <a:t>coefficient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11B7FD89-FE7D-DB85-49CB-1E8CB2222211}"/>
              </a:ext>
            </a:extLst>
          </p:cNvPr>
          <p:cNvSpPr txBox="1"/>
          <p:nvPr/>
        </p:nvSpPr>
        <p:spPr>
          <a:xfrm>
            <a:off x="25488482" y="22222093"/>
            <a:ext cx="1399695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Ray-finned</a:t>
            </a:r>
          </a:p>
          <a:p>
            <a:r>
              <a:rPr lang="en-US" sz="1200" dirty="0"/>
              <a:t>fish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25AE177-65D3-3126-BCDA-CF0A651C31D1}"/>
              </a:ext>
            </a:extLst>
          </p:cNvPr>
          <p:cNvSpPr txBox="1"/>
          <p:nvPr/>
        </p:nvSpPr>
        <p:spPr>
          <a:xfrm>
            <a:off x="25489178" y="23019321"/>
            <a:ext cx="1399695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Reptiles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399FA22-C302-FB97-08DA-9C271D00257B}"/>
              </a:ext>
            </a:extLst>
          </p:cNvPr>
          <p:cNvSpPr txBox="1"/>
          <p:nvPr/>
        </p:nvSpPr>
        <p:spPr>
          <a:xfrm>
            <a:off x="25488082" y="21762472"/>
            <a:ext cx="1399695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Mammals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3992C6E-3463-1E80-B34B-F9C3B2CA167D}"/>
              </a:ext>
            </a:extLst>
          </p:cNvPr>
          <p:cNvSpPr txBox="1"/>
          <p:nvPr/>
        </p:nvSpPr>
        <p:spPr>
          <a:xfrm>
            <a:off x="25489225" y="20968903"/>
            <a:ext cx="1399695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</a:t>
            </a:r>
          </a:p>
          <a:p>
            <a:r>
              <a:rPr lang="en-US" sz="1200" dirty="0"/>
              <a:t>species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15FD20E-F24E-96D8-C57F-0CFD9E792225}"/>
              </a:ext>
            </a:extLst>
          </p:cNvPr>
          <p:cNvSpPr/>
          <p:nvPr/>
        </p:nvSpPr>
        <p:spPr>
          <a:xfrm flipH="1">
            <a:off x="22173144" y="20790559"/>
            <a:ext cx="64679" cy="2759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AB730-2F68-76DF-60F1-08DC5BFE06A9}"/>
              </a:ext>
            </a:extLst>
          </p:cNvPr>
          <p:cNvSpPr txBox="1"/>
          <p:nvPr/>
        </p:nvSpPr>
        <p:spPr>
          <a:xfrm>
            <a:off x="23988379" y="23248339"/>
            <a:ext cx="38503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0.85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FC20B-7079-C74A-50B9-C3E6C603D307}"/>
              </a:ext>
            </a:extLst>
          </p:cNvPr>
          <p:cNvSpPr txBox="1"/>
          <p:nvPr/>
        </p:nvSpPr>
        <p:spPr>
          <a:xfrm>
            <a:off x="24231798" y="23248340"/>
            <a:ext cx="38503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0.9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3D0DB3-387D-4317-E1B2-32D739185916}"/>
              </a:ext>
            </a:extLst>
          </p:cNvPr>
          <p:cNvSpPr txBox="1"/>
          <p:nvPr/>
        </p:nvSpPr>
        <p:spPr>
          <a:xfrm>
            <a:off x="24477335" y="23248337"/>
            <a:ext cx="38503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0.95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595573-2F64-6B8C-03D9-749277B9057D}"/>
              </a:ext>
            </a:extLst>
          </p:cNvPr>
          <p:cNvSpPr txBox="1"/>
          <p:nvPr/>
        </p:nvSpPr>
        <p:spPr>
          <a:xfrm>
            <a:off x="24726063" y="23248334"/>
            <a:ext cx="385037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dirty="0"/>
              <a:t>0.99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3D930603-D5CD-1149-06A4-4D93E558C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5159" t="59445" r="27453" b="23749"/>
          <a:stretch/>
        </p:blipFill>
        <p:spPr>
          <a:xfrm>
            <a:off x="0" y="532086"/>
            <a:ext cx="36576000" cy="3181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5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89</Words>
  <Application>Microsoft Office PowerPoint</Application>
  <PresentationFormat>Custom</PresentationFormat>
  <Paragraphs>44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259</cp:revision>
  <dcterms:created xsi:type="dcterms:W3CDTF">2014-10-11T23:18:25Z</dcterms:created>
  <dcterms:modified xsi:type="dcterms:W3CDTF">2025-05-14T19:20:09Z</dcterms:modified>
</cp:coreProperties>
</file>