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10" d="100"/>
          <a:sy n="10" d="100"/>
        </p:scale>
        <p:origin x="2024" y="544"/>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4"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1E77CEC6-6411-BB83-9173-08FB2B428CF4}"/>
            </a:ext>
          </a:extLst>
        </p:cNvPr>
        <p:cNvGrpSpPr/>
        <p:nvPr/>
      </p:nvGrpSpPr>
      <p:grpSpPr>
        <a:xfrm>
          <a:off x="0" y="0"/>
          <a:ext cx="0" cy="0"/>
          <a:chOff x="0" y="0"/>
          <a:chExt cx="0" cy="0"/>
        </a:xfrm>
      </p:grpSpPr>
      <p:sp>
        <p:nvSpPr>
          <p:cNvPr id="85" name="Google Shape;85;p1:notes">
            <a:extLst>
              <a:ext uri="{FF2B5EF4-FFF2-40B4-BE49-F238E27FC236}">
                <a16:creationId xmlns:a16="http://schemas.microsoft.com/office/drawing/2014/main" id="{D895D195-7DD6-ADBA-91BE-5178D681D478}"/>
              </a:ext>
            </a:extLst>
          </p:cNvPr>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a:extLst>
              <a:ext uri="{FF2B5EF4-FFF2-40B4-BE49-F238E27FC236}">
                <a16:creationId xmlns:a16="http://schemas.microsoft.com/office/drawing/2014/main" id="{E8F039D8-C979-4A34-A875-7AC3CDF9FDB9}"/>
              </a:ext>
            </a:extLst>
          </p:cNvPr>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a:extLst>
              <a:ext uri="{FF2B5EF4-FFF2-40B4-BE49-F238E27FC236}">
                <a16:creationId xmlns:a16="http://schemas.microsoft.com/office/drawing/2014/main" id="{4C2A5F3A-25A0-B4A0-31A8-89ECB30D01D9}"/>
              </a:ext>
            </a:extLst>
          </p:cNvPr>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992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6" name="TextBox 5">
            <a:extLst>
              <a:ext uri="{FF2B5EF4-FFF2-40B4-BE49-F238E27FC236}">
                <a16:creationId xmlns:a16="http://schemas.microsoft.com/office/drawing/2014/main" id="{21F71B00-6204-3BB9-D218-143B27C54370}"/>
              </a:ext>
            </a:extLst>
          </p:cNvPr>
          <p:cNvSpPr txBox="1"/>
          <p:nvPr/>
        </p:nvSpPr>
        <p:spPr>
          <a:xfrm>
            <a:off x="14901221" y="18167452"/>
            <a:ext cx="8939403" cy="2169825"/>
          </a:xfrm>
          <a:prstGeom prst="rect">
            <a:avLst/>
          </a:prstGeom>
          <a:noFill/>
        </p:spPr>
        <p:txBody>
          <a:bodyPr wrap="square" rtlCol="0">
            <a:spAutoFit/>
          </a:bodyPr>
          <a:lstStyle/>
          <a:p>
            <a:pPr rtl="0">
              <a:lnSpc>
                <a:spcPts val="2700"/>
              </a:lnSpc>
            </a:pPr>
            <a:r>
              <a:rPr lang="en-US" sz="2400" dirty="0">
                <a:solidFill>
                  <a:schemeClr val="tx1">
                    <a:lumMod val="65000"/>
                    <a:lumOff val="35000"/>
                  </a:schemeClr>
                </a:solidFill>
                <a:latin typeface="Arial" panose="020B0604020202020204" pitchFamily="34" charset="0"/>
              </a:rPr>
              <a:t>Domestic cattle shows high gene density variation and high repeat activity while North American deer mouse shows low gene density variation and low repeat activity. We hypothesized that recent repeat expansions increase gene density due to repeats preferentially expanding in some genomic regions but not others.</a:t>
            </a:r>
          </a:p>
        </p:txBody>
      </p:sp>
      <p:grpSp>
        <p:nvGrpSpPr>
          <p:cNvPr id="2" name="Group 1">
            <a:extLst>
              <a:ext uri="{FF2B5EF4-FFF2-40B4-BE49-F238E27FC236}">
                <a16:creationId xmlns:a16="http://schemas.microsoft.com/office/drawing/2014/main" id="{A43BA7AA-E972-0C9E-4F01-F272A8D77EE8}"/>
              </a:ext>
            </a:extLst>
          </p:cNvPr>
          <p:cNvGrpSpPr/>
          <p:nvPr/>
        </p:nvGrpSpPr>
        <p:grpSpPr>
          <a:xfrm>
            <a:off x="14453764" y="12043937"/>
            <a:ext cx="9236414" cy="6137573"/>
            <a:chOff x="14453764" y="12043937"/>
            <a:chExt cx="9236414" cy="6137573"/>
          </a:xfrm>
        </p:grpSpPr>
        <p:grpSp>
          <p:nvGrpSpPr>
            <p:cNvPr id="84" name="Group 83">
              <a:extLst>
                <a:ext uri="{FF2B5EF4-FFF2-40B4-BE49-F238E27FC236}">
                  <a16:creationId xmlns:a16="http://schemas.microsoft.com/office/drawing/2014/main" id="{CCDFEEF8-E07B-855E-ED10-8079A1411D38}"/>
                </a:ext>
              </a:extLst>
            </p:cNvPr>
            <p:cNvGrpSpPr/>
            <p:nvPr/>
          </p:nvGrpSpPr>
          <p:grpSpPr>
            <a:xfrm>
              <a:off x="14453764" y="12043937"/>
              <a:ext cx="9236414" cy="6137573"/>
              <a:chOff x="14440697" y="11266891"/>
              <a:chExt cx="9236414" cy="6225801"/>
            </a:xfrm>
          </p:grpSpPr>
          <p:grpSp>
            <p:nvGrpSpPr>
              <p:cNvPr id="78" name="Group 77">
                <a:extLst>
                  <a:ext uri="{FF2B5EF4-FFF2-40B4-BE49-F238E27FC236}">
                    <a16:creationId xmlns:a16="http://schemas.microsoft.com/office/drawing/2014/main" id="{69F39C8A-B22F-2DF1-1C4C-DDF6F889EF0F}"/>
                  </a:ext>
                </a:extLst>
              </p:cNvPr>
              <p:cNvGrpSpPr/>
              <p:nvPr/>
            </p:nvGrpSpPr>
            <p:grpSpPr>
              <a:xfrm>
                <a:off x="14440697" y="11266891"/>
                <a:ext cx="9236414" cy="6225801"/>
                <a:chOff x="14401799" y="11266890"/>
                <a:chExt cx="9585338" cy="6132859"/>
              </a:xfrm>
            </p:grpSpPr>
            <p:grpSp>
              <p:nvGrpSpPr>
                <p:cNvPr id="72" name="Group 71">
                  <a:extLst>
                    <a:ext uri="{FF2B5EF4-FFF2-40B4-BE49-F238E27FC236}">
                      <a16:creationId xmlns:a16="http://schemas.microsoft.com/office/drawing/2014/main" id="{D0AEC96E-224E-24F3-06B8-EEBEEB75CC7A}"/>
                    </a:ext>
                  </a:extLst>
                </p:cNvPr>
                <p:cNvGrpSpPr/>
                <p:nvPr/>
              </p:nvGrpSpPr>
              <p:grpSpPr>
                <a:xfrm>
                  <a:off x="14401799" y="11266890"/>
                  <a:ext cx="9585338" cy="5777534"/>
                  <a:chOff x="14653209" y="12451794"/>
                  <a:chExt cx="6535956" cy="3983116"/>
                </a:xfrm>
              </p:grpSpPr>
              <p:grpSp>
                <p:nvGrpSpPr>
                  <p:cNvPr id="69" name="Group 68">
                    <a:extLst>
                      <a:ext uri="{FF2B5EF4-FFF2-40B4-BE49-F238E27FC236}">
                        <a16:creationId xmlns:a16="http://schemas.microsoft.com/office/drawing/2014/main" id="{EFBF8C23-5D11-B025-ED76-4CDA374FD179}"/>
                      </a:ext>
                    </a:extLst>
                  </p:cNvPr>
                  <p:cNvGrpSpPr/>
                  <p:nvPr/>
                </p:nvGrpSpPr>
                <p:grpSpPr>
                  <a:xfrm>
                    <a:off x="14653209" y="12451794"/>
                    <a:ext cx="6002004" cy="3983116"/>
                    <a:chOff x="14653209" y="12451794"/>
                    <a:chExt cx="6002004" cy="3983116"/>
                  </a:xfrm>
                </p:grpSpPr>
                <p:grpSp>
                  <p:nvGrpSpPr>
                    <p:cNvPr id="66" name="Group 65">
                      <a:extLst>
                        <a:ext uri="{FF2B5EF4-FFF2-40B4-BE49-F238E27FC236}">
                          <a16:creationId xmlns:a16="http://schemas.microsoft.com/office/drawing/2014/main" id="{CEA3A675-179E-1176-D354-9CFBA4EEA3BA}"/>
                        </a:ext>
                      </a:extLst>
                    </p:cNvPr>
                    <p:cNvGrpSpPr/>
                    <p:nvPr/>
                  </p:nvGrpSpPr>
                  <p:grpSpPr>
                    <a:xfrm>
                      <a:off x="14653209" y="12451794"/>
                      <a:ext cx="5812054" cy="3983116"/>
                      <a:chOff x="16505040" y="14272216"/>
                      <a:chExt cx="3358868" cy="2232382"/>
                    </a:xfrm>
                  </p:grpSpPr>
                  <p:grpSp>
                    <p:nvGrpSpPr>
                      <p:cNvPr id="62" name="Group 61">
                        <a:extLst>
                          <a:ext uri="{FF2B5EF4-FFF2-40B4-BE49-F238E27FC236}">
                            <a16:creationId xmlns:a16="http://schemas.microsoft.com/office/drawing/2014/main" id="{A286821E-FD9A-CFC8-4C38-5F9C73617603}"/>
                          </a:ext>
                        </a:extLst>
                      </p:cNvPr>
                      <p:cNvGrpSpPr/>
                      <p:nvPr/>
                    </p:nvGrpSpPr>
                    <p:grpSpPr>
                      <a:xfrm>
                        <a:off x="18046023" y="14272231"/>
                        <a:ext cx="1817885" cy="2232367"/>
                        <a:chOff x="18128573" y="14272231"/>
                        <a:chExt cx="1817885" cy="2232367"/>
                      </a:xfrm>
                    </p:grpSpPr>
                    <p:pic>
                      <p:nvPicPr>
                        <p:cNvPr id="58" name="Graphic 57">
                          <a:extLst>
                            <a:ext uri="{FF2B5EF4-FFF2-40B4-BE49-F238E27FC236}">
                              <a16:creationId xmlns:a16="http://schemas.microsoft.com/office/drawing/2014/main" id="{1DD30710-8493-B468-B266-B7C08A5D2194}"/>
                            </a:ext>
                          </a:extLst>
                        </p:cNvPr>
                        <p:cNvPicPr>
                          <a:picLocks noChangeAspect="1"/>
                        </p:cNvPicPr>
                        <p:nvPr/>
                      </p:nvPicPr>
                      <p:blipFill>
                        <a:blip r:embed="rId3">
                          <a:extLst>
                            <a:ext uri="{96DAC541-7B7A-43D3-8B79-37D633B846F1}">
                              <asvg:svgBlip xmlns:asvg="http://schemas.microsoft.com/office/drawing/2016/SVG/main" r:embed="rId4"/>
                            </a:ext>
                          </a:extLst>
                        </a:blip>
                        <a:srcRect r="34862" b="5496"/>
                        <a:stretch/>
                      </p:blipFill>
                      <p:spPr>
                        <a:xfrm>
                          <a:off x="18128573" y="14272231"/>
                          <a:ext cx="1817885" cy="2232367"/>
                        </a:xfrm>
                        <a:prstGeom prst="rect">
                          <a:avLst/>
                        </a:prstGeom>
                      </p:spPr>
                    </p:pic>
                    <p:sp>
                      <p:nvSpPr>
                        <p:cNvPr id="61" name="Rectangle 60">
                          <a:extLst>
                            <a:ext uri="{FF2B5EF4-FFF2-40B4-BE49-F238E27FC236}">
                              <a16:creationId xmlns:a16="http://schemas.microsoft.com/office/drawing/2014/main" id="{CEB7894B-51E4-E7EB-692F-3C0E225BFDE7}"/>
                            </a:ext>
                          </a:extLst>
                        </p:cNvPr>
                        <p:cNvSpPr/>
                        <p:nvPr/>
                      </p:nvSpPr>
                      <p:spPr>
                        <a:xfrm>
                          <a:off x="18427700" y="14503400"/>
                          <a:ext cx="285750" cy="18510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2A41912C-EDBA-D2FC-CAA3-1F1A7B77090F}"/>
                          </a:ext>
                        </a:extLst>
                      </p:cNvPr>
                      <p:cNvGrpSpPr/>
                      <p:nvPr/>
                    </p:nvGrpSpPr>
                    <p:grpSpPr>
                      <a:xfrm>
                        <a:off x="16505040" y="14272216"/>
                        <a:ext cx="1840110" cy="2193634"/>
                        <a:chOff x="16505040" y="14272216"/>
                        <a:chExt cx="1840110" cy="2193634"/>
                      </a:xfrm>
                    </p:grpSpPr>
                    <p:pic>
                      <p:nvPicPr>
                        <p:cNvPr id="56" name="Graphic 55">
                          <a:extLst>
                            <a:ext uri="{FF2B5EF4-FFF2-40B4-BE49-F238E27FC236}">
                              <a16:creationId xmlns:a16="http://schemas.microsoft.com/office/drawing/2014/main" id="{7C9F560F-1F38-4CCD-6E3F-DA419CC4A366}"/>
                            </a:ext>
                          </a:extLst>
                        </p:cNvPr>
                        <p:cNvPicPr>
                          <a:picLocks noChangeAspect="1"/>
                        </p:cNvPicPr>
                        <p:nvPr/>
                      </p:nvPicPr>
                      <p:blipFill>
                        <a:blip r:embed="rId5">
                          <a:extLst>
                            <a:ext uri="{96DAC541-7B7A-43D3-8B79-37D633B846F1}">
                              <asvg:svgBlip xmlns:asvg="http://schemas.microsoft.com/office/drawing/2016/SVG/main" r:embed="rId6"/>
                            </a:ext>
                          </a:extLst>
                        </a:blip>
                        <a:srcRect r="34862" b="7136"/>
                        <a:stretch/>
                      </p:blipFill>
                      <p:spPr>
                        <a:xfrm>
                          <a:off x="16505040" y="14272216"/>
                          <a:ext cx="1817885" cy="2193634"/>
                        </a:xfrm>
                        <a:prstGeom prst="rect">
                          <a:avLst/>
                        </a:prstGeom>
                      </p:spPr>
                    </p:pic>
                    <p:sp>
                      <p:nvSpPr>
                        <p:cNvPr id="59" name="Rectangle 58">
                          <a:extLst>
                            <a:ext uri="{FF2B5EF4-FFF2-40B4-BE49-F238E27FC236}">
                              <a16:creationId xmlns:a16="http://schemas.microsoft.com/office/drawing/2014/main" id="{8FB5CD2B-2274-87D8-999F-73281B1EE4B6}"/>
                            </a:ext>
                          </a:extLst>
                        </p:cNvPr>
                        <p:cNvSpPr/>
                        <p:nvPr/>
                      </p:nvSpPr>
                      <p:spPr>
                        <a:xfrm>
                          <a:off x="18253075" y="14725650"/>
                          <a:ext cx="92075" cy="1333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Connector 63">
                        <a:extLst>
                          <a:ext uri="{FF2B5EF4-FFF2-40B4-BE49-F238E27FC236}">
                            <a16:creationId xmlns:a16="http://schemas.microsoft.com/office/drawing/2014/main" id="{8A47D853-2C46-651A-2495-ACA60F13FD86}"/>
                          </a:ext>
                        </a:extLst>
                      </p:cNvPr>
                      <p:cNvCxnSpPr>
                        <a:cxnSpLocks/>
                      </p:cNvCxnSpPr>
                      <p:nvPr/>
                    </p:nvCxnSpPr>
                    <p:spPr>
                      <a:xfrm>
                        <a:off x="18456275" y="14612142"/>
                        <a:ext cx="0" cy="15605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68" name="Rectangle 67">
                      <a:extLst>
                        <a:ext uri="{FF2B5EF4-FFF2-40B4-BE49-F238E27FC236}">
                          <a16:creationId xmlns:a16="http://schemas.microsoft.com/office/drawing/2014/main" id="{87E742EF-782A-BA99-30C2-D0F6BE0D8B7E}"/>
                        </a:ext>
                      </a:extLst>
                    </p:cNvPr>
                    <p:cNvSpPr/>
                    <p:nvPr/>
                  </p:nvSpPr>
                  <p:spPr>
                    <a:xfrm>
                      <a:off x="20113282" y="13260850"/>
                      <a:ext cx="541931" cy="23223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1" name="Graphic 70">
                    <a:extLst>
                      <a:ext uri="{FF2B5EF4-FFF2-40B4-BE49-F238E27FC236}">
                        <a16:creationId xmlns:a16="http://schemas.microsoft.com/office/drawing/2014/main" id="{73B2B40F-1D05-4646-4366-8710B73FF7FC}"/>
                      </a:ext>
                    </a:extLst>
                  </p:cNvPr>
                  <p:cNvPicPr>
                    <a:picLocks noChangeAspect="1"/>
                  </p:cNvPicPr>
                  <p:nvPr/>
                </p:nvPicPr>
                <p:blipFill>
                  <a:blip r:embed="rId7">
                    <a:extLst>
                      <a:ext uri="{96DAC541-7B7A-43D3-8B79-37D633B846F1}">
                        <asvg:svgBlip xmlns:asvg="http://schemas.microsoft.com/office/drawing/2016/SVG/main" r:embed="rId8"/>
                      </a:ext>
                    </a:extLst>
                  </a:blip>
                  <a:srcRect l="77441" t="21496" r="4523" b="28925"/>
                  <a:stretch/>
                </p:blipFill>
                <p:spPr>
                  <a:xfrm>
                    <a:off x="20043525" y="13293726"/>
                    <a:ext cx="1145640" cy="1620350"/>
                  </a:xfrm>
                  <a:prstGeom prst="rect">
                    <a:avLst/>
                  </a:prstGeom>
                </p:spPr>
              </p:pic>
            </p:grpSp>
            <p:sp>
              <p:nvSpPr>
                <p:cNvPr id="76" name="TextBox 75">
                  <a:extLst>
                    <a:ext uri="{FF2B5EF4-FFF2-40B4-BE49-F238E27FC236}">
                      <a16:creationId xmlns:a16="http://schemas.microsoft.com/office/drawing/2014/main" id="{CF8D40BD-6466-C832-012E-A19CBF95A6EF}"/>
                    </a:ext>
                  </a:extLst>
                </p:cNvPr>
                <p:cNvSpPr txBox="1"/>
                <p:nvPr/>
              </p:nvSpPr>
              <p:spPr>
                <a:xfrm rot="16200000">
                  <a:off x="12164313" y="13925855"/>
                  <a:ext cx="5149340" cy="484758"/>
                </a:xfrm>
                <a:prstGeom prst="rect">
                  <a:avLst/>
                </a:prstGeom>
                <a:noFill/>
              </p:spPr>
              <p:txBody>
                <a:bodyPr wrap="square" rtlCol="0">
                  <a:spAutoFit/>
                </a:bodyPr>
                <a:lstStyle/>
                <a:p>
                  <a:pPr algn="ctr"/>
                  <a:r>
                    <a:rPr lang="en-US" sz="2400" dirty="0"/>
                    <a:t>Percent of genome</a:t>
                  </a:r>
                </a:p>
              </p:txBody>
            </p:sp>
            <p:sp>
              <p:nvSpPr>
                <p:cNvPr id="77" name="TextBox 76">
                  <a:extLst>
                    <a:ext uri="{FF2B5EF4-FFF2-40B4-BE49-F238E27FC236}">
                      <a16:creationId xmlns:a16="http://schemas.microsoft.com/office/drawing/2014/main" id="{0AA9E2C4-DE1A-525E-03CA-DD43EAFCEE72}"/>
                    </a:ext>
                  </a:extLst>
                </p:cNvPr>
                <p:cNvSpPr txBox="1"/>
                <p:nvPr/>
              </p:nvSpPr>
              <p:spPr>
                <a:xfrm>
                  <a:off x="17002043" y="16938084"/>
                  <a:ext cx="4863830" cy="461665"/>
                </a:xfrm>
                <a:prstGeom prst="rect">
                  <a:avLst/>
                </a:prstGeom>
                <a:noFill/>
              </p:spPr>
              <p:txBody>
                <a:bodyPr wrap="square" rtlCol="0">
                  <a:spAutoFit/>
                </a:bodyPr>
                <a:lstStyle/>
                <a:p>
                  <a:pPr algn="ctr"/>
                  <a:r>
                    <a:rPr lang="en-US" sz="2400" dirty="0"/>
                    <a:t>Kimura 2-parameter divergence</a:t>
                  </a:r>
                </a:p>
              </p:txBody>
            </p:sp>
          </p:grpSp>
          <p:sp>
            <p:nvSpPr>
              <p:cNvPr id="82" name="TextBox 81">
                <a:extLst>
                  <a:ext uri="{FF2B5EF4-FFF2-40B4-BE49-F238E27FC236}">
                    <a16:creationId xmlns:a16="http://schemas.microsoft.com/office/drawing/2014/main" id="{148632D9-0884-DAEA-A0BC-22947B2A6854}"/>
                  </a:ext>
                </a:extLst>
              </p:cNvPr>
              <p:cNvSpPr txBox="1"/>
              <p:nvPr/>
            </p:nvSpPr>
            <p:spPr>
              <a:xfrm>
                <a:off x="17610924" y="13245621"/>
                <a:ext cx="1235284" cy="405862"/>
              </a:xfrm>
              <a:prstGeom prst="rect">
                <a:avLst/>
              </a:prstGeom>
              <a:noFill/>
            </p:spPr>
            <p:txBody>
              <a:bodyPr wrap="square" rtlCol="0">
                <a:spAutoFit/>
              </a:bodyPr>
              <a:lstStyle/>
              <a:p>
                <a:pPr algn="ctr"/>
                <a:r>
                  <a:rPr lang="en-US" sz="2000" dirty="0"/>
                  <a:t>R</a:t>
                </a:r>
                <a:r>
                  <a:rPr lang="en-US" sz="2000" baseline="30000" dirty="0"/>
                  <a:t>2</a:t>
                </a:r>
                <a:r>
                  <a:rPr lang="en-US" sz="2000" dirty="0"/>
                  <a:t>=0.36</a:t>
                </a:r>
              </a:p>
            </p:txBody>
          </p:sp>
          <p:sp>
            <p:nvSpPr>
              <p:cNvPr id="83" name="TextBox 82">
                <a:extLst>
                  <a:ext uri="{FF2B5EF4-FFF2-40B4-BE49-F238E27FC236}">
                    <a16:creationId xmlns:a16="http://schemas.microsoft.com/office/drawing/2014/main" id="{4A32C4A3-5C63-6DE1-EF0F-9E859CBB8E93}"/>
                  </a:ext>
                </a:extLst>
              </p:cNvPr>
              <p:cNvSpPr txBox="1"/>
              <p:nvPr/>
            </p:nvSpPr>
            <p:spPr>
              <a:xfrm>
                <a:off x="20062951" y="13253716"/>
                <a:ext cx="1235284" cy="405862"/>
              </a:xfrm>
              <a:prstGeom prst="rect">
                <a:avLst/>
              </a:prstGeom>
              <a:noFill/>
            </p:spPr>
            <p:txBody>
              <a:bodyPr wrap="square" rtlCol="0">
                <a:spAutoFit/>
              </a:bodyPr>
              <a:lstStyle/>
              <a:p>
                <a:pPr algn="ctr"/>
                <a:r>
                  <a:rPr lang="en-US" sz="2000" dirty="0"/>
                  <a:t>R</a:t>
                </a:r>
                <a:r>
                  <a:rPr lang="en-US" sz="2000" baseline="30000" dirty="0"/>
                  <a:t>2</a:t>
                </a:r>
                <a:r>
                  <a:rPr lang="en-US" sz="2000" dirty="0"/>
                  <a:t>=0.73</a:t>
                </a:r>
              </a:p>
            </p:txBody>
          </p:sp>
        </p:grpSp>
        <p:pic>
          <p:nvPicPr>
            <p:cNvPr id="3" name="Graphic 2">
              <a:extLst>
                <a:ext uri="{FF2B5EF4-FFF2-40B4-BE49-F238E27FC236}">
                  <a16:creationId xmlns:a16="http://schemas.microsoft.com/office/drawing/2014/main" id="{6D750509-AB86-B7AD-D889-C11D160E19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517950" y="14423456"/>
              <a:ext cx="1375202" cy="852114"/>
            </a:xfrm>
            <a:prstGeom prst="rect">
              <a:avLst/>
            </a:prstGeom>
          </p:spPr>
        </p:pic>
        <p:pic>
          <p:nvPicPr>
            <p:cNvPr id="5" name="Graphic 4">
              <a:extLst>
                <a:ext uri="{FF2B5EF4-FFF2-40B4-BE49-F238E27FC236}">
                  <a16:creationId xmlns:a16="http://schemas.microsoft.com/office/drawing/2014/main" id="{3DB2E437-F5F6-8605-3207-60292376D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193194" y="14422013"/>
              <a:ext cx="1055109" cy="857277"/>
            </a:xfrm>
            <a:prstGeom prst="rect">
              <a:avLst/>
            </a:prstGeom>
          </p:spPr>
        </p:pic>
      </p:grpSp>
      <p:sp>
        <p:nvSpPr>
          <p:cNvPr id="4" name="TextBox 1">
            <a:extLst>
              <a:ext uri="{FF2B5EF4-FFF2-40B4-BE49-F238E27FC236}">
                <a16:creationId xmlns:a16="http://schemas.microsoft.com/office/drawing/2014/main" id="{ED12A03F-BA88-D653-05F3-E296702E73CD}"/>
              </a:ext>
            </a:extLst>
          </p:cNvPr>
          <p:cNvSpPr txBox="1"/>
          <p:nvPr/>
        </p:nvSpPr>
        <p:spPr>
          <a:xfrm>
            <a:off x="25125544" y="10986561"/>
            <a:ext cx="5346700" cy="7386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Deer mouse:</a:t>
            </a:r>
          </a:p>
          <a:p>
            <a:r>
              <a:rPr lang="en-US" dirty="0"/>
              <a:t>Edwin Price</a:t>
            </a:r>
          </a:p>
          <a:p>
            <a:r>
              <a:rPr lang="en-US" dirty="0"/>
              <a:t>https://creativecommons.org/licenses/by/4.0/</a:t>
            </a:r>
          </a:p>
        </p:txBody>
      </p:sp>
      <p:sp>
        <p:nvSpPr>
          <p:cNvPr id="9" name="TextBox 8">
            <a:extLst>
              <a:ext uri="{FF2B5EF4-FFF2-40B4-BE49-F238E27FC236}">
                <a16:creationId xmlns:a16="http://schemas.microsoft.com/office/drawing/2014/main" id="{2E0C7017-702B-FCEA-7636-2DBBC519AB26}"/>
              </a:ext>
            </a:extLst>
          </p:cNvPr>
          <p:cNvSpPr txBox="1"/>
          <p:nvPr/>
        </p:nvSpPr>
        <p:spPr>
          <a:xfrm>
            <a:off x="16244525" y="12836638"/>
            <a:ext cx="621391" cy="523220"/>
          </a:xfrm>
          <a:prstGeom prst="rect">
            <a:avLst/>
          </a:prstGeom>
          <a:noFill/>
        </p:spPr>
        <p:txBody>
          <a:bodyPr wrap="square" rtlCol="0">
            <a:spAutoFit/>
          </a:bodyPr>
          <a:lstStyle/>
          <a:p>
            <a:pPr algn="ctr"/>
            <a:r>
              <a:rPr lang="en-US" sz="2800" b="1" dirty="0"/>
              <a:t>A</a:t>
            </a:r>
          </a:p>
        </p:txBody>
      </p:sp>
      <p:sp>
        <p:nvSpPr>
          <p:cNvPr id="11" name="TextBox 10">
            <a:extLst>
              <a:ext uri="{FF2B5EF4-FFF2-40B4-BE49-F238E27FC236}">
                <a16:creationId xmlns:a16="http://schemas.microsoft.com/office/drawing/2014/main" id="{4526F363-46D6-8F18-AF1F-B0A617901CC0}"/>
              </a:ext>
            </a:extLst>
          </p:cNvPr>
          <p:cNvSpPr txBox="1"/>
          <p:nvPr/>
        </p:nvSpPr>
        <p:spPr>
          <a:xfrm>
            <a:off x="19332023" y="12835031"/>
            <a:ext cx="621391" cy="523220"/>
          </a:xfrm>
          <a:prstGeom prst="rect">
            <a:avLst/>
          </a:prstGeom>
          <a:noFill/>
        </p:spPr>
        <p:txBody>
          <a:bodyPr wrap="square" rtlCol="0">
            <a:spAutoFit/>
          </a:bodyPr>
          <a:lstStyle/>
          <a:p>
            <a:pPr algn="ctr"/>
            <a:r>
              <a:rPr lang="en-US" sz="2800" b="1" dirty="0"/>
              <a:t>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a:extLst>
            <a:ext uri="{FF2B5EF4-FFF2-40B4-BE49-F238E27FC236}">
              <a16:creationId xmlns:a16="http://schemas.microsoft.com/office/drawing/2014/main" id="{6CDA1A1F-4892-5F97-134E-35BF332BB913}"/>
            </a:ext>
          </a:extLst>
        </p:cNvPr>
        <p:cNvGrpSpPr/>
        <p:nvPr/>
      </p:nvGrpSpPr>
      <p:grpSpPr>
        <a:xfrm>
          <a:off x="0" y="0"/>
          <a:ext cx="0" cy="0"/>
          <a:chOff x="0" y="0"/>
          <a:chExt cx="0" cy="0"/>
        </a:xfrm>
      </p:grpSpPr>
      <p:pic>
        <p:nvPicPr>
          <p:cNvPr id="8" name="Graphic 7">
            <a:extLst>
              <a:ext uri="{FF2B5EF4-FFF2-40B4-BE49-F238E27FC236}">
                <a16:creationId xmlns:a16="http://schemas.microsoft.com/office/drawing/2014/main" id="{5EEF54A2-F873-39B9-9D1A-5BDD99BEF208}"/>
              </a:ext>
            </a:extLst>
          </p:cNvPr>
          <p:cNvPicPr>
            <a:picLocks noChangeAspect="1"/>
          </p:cNvPicPr>
          <p:nvPr/>
        </p:nvPicPr>
        <p:blipFill>
          <a:blip r:embed="rId3">
            <a:extLst>
              <a:ext uri="{96DAC541-7B7A-43D3-8B79-37D633B846F1}">
                <asvg:svgBlip xmlns:asvg="http://schemas.microsoft.com/office/drawing/2016/SVG/main" r:embed="rId4"/>
              </a:ext>
            </a:extLst>
          </a:blip>
          <a:srcRect l="39939" t="38495" r="35303" b="44817"/>
          <a:stretch>
            <a:fillRect/>
          </a:stretch>
        </p:blipFill>
        <p:spPr>
          <a:xfrm>
            <a:off x="-1" y="10732168"/>
            <a:ext cx="36571826" cy="22186232"/>
          </a:xfrm>
          <a:prstGeom prst="rect">
            <a:avLst/>
          </a:prstGeom>
        </p:spPr>
      </p:pic>
    </p:spTree>
    <p:extLst>
      <p:ext uri="{BB962C8B-B14F-4D97-AF65-F5344CB8AC3E}">
        <p14:creationId xmlns:p14="http://schemas.microsoft.com/office/powerpoint/2010/main" val="40436566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3646</TotalTime>
  <Words>77</Words>
  <Application>Microsoft Office PowerPoint</Application>
  <PresentationFormat>Custom</PresentationFormat>
  <Paragraphs>12</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Calibri</vt:lpstr>
      <vt:lpstr>Arial</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176</cp:revision>
  <dcterms:created xsi:type="dcterms:W3CDTF">2014-10-11T23:18:25Z</dcterms:created>
  <dcterms:modified xsi:type="dcterms:W3CDTF">2025-07-03T16:19:39Z</dcterms:modified>
</cp:coreProperties>
</file>