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36576000" cy="32918400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369">
          <p15:clr>
            <a:srgbClr val="A4A3A4"/>
          </p15:clr>
        </p15:guide>
        <p15:guide id="2" pos="1152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hiytGPk8UOxiAGs9KaAxakDbg4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528B"/>
    <a:srgbClr val="440154"/>
    <a:srgbClr val="5DC863"/>
    <a:srgbClr val="2C728E"/>
    <a:srgbClr val="21908C"/>
    <a:srgbClr val="27AD81"/>
    <a:srgbClr val="AADC32"/>
    <a:srgbClr val="FDE725"/>
    <a:srgbClr val="472D7B"/>
    <a:srgbClr val="4402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3"/>
    <p:restoredTop sz="93431" autoAdjust="0"/>
  </p:normalViewPr>
  <p:slideViewPr>
    <p:cSldViewPr snapToGrid="0">
      <p:cViewPr>
        <p:scale>
          <a:sx n="10" d="100"/>
          <a:sy n="10" d="100"/>
        </p:scale>
        <p:origin x="2024" y="528"/>
      </p:cViewPr>
      <p:guideLst>
        <p:guide orient="horz" pos="10369"/>
        <p:guide pos="11521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presProps" Target="presProps.xml"/><Relationship Id="rId10" Type="http://customschemas.google.com/relationships/presentationmetadata" Target="metadata"/><Relationship Id="rId4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568450" y="696913"/>
            <a:ext cx="38735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L="457200" marR="0" lvl="0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68450" y="696913"/>
            <a:ext cx="38735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7425523" y="2084045"/>
            <a:ext cx="21724953" cy="32917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85751673" y="53160931"/>
            <a:ext cx="134820662" cy="41148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3150869" y="12317731"/>
            <a:ext cx="134820662" cy="1228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ctrTitle"/>
          </p:nvPr>
        </p:nvSpPr>
        <p:spPr>
          <a:xfrm>
            <a:off x="2743201" y="10226044"/>
            <a:ext cx="31089600" cy="705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5486403" y="18653763"/>
            <a:ext cx="25603200" cy="841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lvl="0" algn="ctr">
              <a:spcBef>
                <a:spcPts val="2479"/>
              </a:spcBef>
              <a:spcAft>
                <a:spcPts val="0"/>
              </a:spcAft>
              <a:buClr>
                <a:srgbClr val="888888"/>
              </a:buClr>
              <a:buSzPts val="12395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2174"/>
              </a:spcBef>
              <a:spcAft>
                <a:spcPts val="0"/>
              </a:spcAft>
              <a:buClr>
                <a:srgbClr val="888888"/>
              </a:buClr>
              <a:buSzPts val="10871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869"/>
              </a:spcBef>
              <a:spcAft>
                <a:spcPts val="0"/>
              </a:spcAft>
              <a:buClr>
                <a:srgbClr val="888888"/>
              </a:buClr>
              <a:buSzPts val="9347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1829042" y="7680526"/>
            <a:ext cx="32917916" cy="21724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2889253" y="21153122"/>
            <a:ext cx="31089600" cy="653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545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2889253" y="13952226"/>
            <a:ext cx="31089600" cy="720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marL="457200" lvl="0" indent="-228600" algn="l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 sz="7722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1382"/>
              </a:spcBef>
              <a:spcAft>
                <a:spcPts val="0"/>
              </a:spcAft>
              <a:buClr>
                <a:srgbClr val="888888"/>
              </a:buClr>
              <a:buSzPts val="6909"/>
              <a:buNone/>
              <a:defRPr sz="6908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240"/>
              </a:spcBef>
              <a:spcAft>
                <a:spcPts val="0"/>
              </a:spcAft>
              <a:buClr>
                <a:srgbClr val="888888"/>
              </a:buClr>
              <a:buSzPts val="6198"/>
              <a:buNone/>
              <a:defRPr sz="6198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1828802" y="7680966"/>
            <a:ext cx="16154400" cy="2172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918908" algn="l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SzPts val="10871"/>
              <a:buChar char="•"/>
              <a:defRPr sz="10871"/>
            </a:lvl1pPr>
            <a:lvl2pPr marL="914400" lvl="1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–"/>
              <a:defRPr sz="9347"/>
            </a:lvl2pPr>
            <a:lvl3pPr marL="1371600" lvl="2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3pPr>
            <a:lvl4pPr marL="1828800" lvl="3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–"/>
              <a:defRPr sz="6908"/>
            </a:lvl4pPr>
            <a:lvl5pPr marL="2286000" lvl="4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»"/>
              <a:defRPr sz="6908"/>
            </a:lvl5pPr>
            <a:lvl6pPr marL="2743200" lvl="5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6pPr>
            <a:lvl7pPr marL="3200400" lvl="6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7pPr>
            <a:lvl8pPr marL="3657600" lvl="7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8pPr>
            <a:lvl9pPr marL="4114800" lvl="8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18592802" y="7680966"/>
            <a:ext cx="16154400" cy="2172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918908" algn="l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SzPts val="10871"/>
              <a:buChar char="•"/>
              <a:defRPr sz="10871"/>
            </a:lvl1pPr>
            <a:lvl2pPr marL="914400" lvl="1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–"/>
              <a:defRPr sz="9347"/>
            </a:lvl2pPr>
            <a:lvl3pPr marL="1371600" lvl="2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3pPr>
            <a:lvl4pPr marL="1828800" lvl="3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–"/>
              <a:defRPr sz="6908"/>
            </a:lvl4pPr>
            <a:lvl5pPr marL="2286000" lvl="4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»"/>
              <a:defRPr sz="6908"/>
            </a:lvl5pPr>
            <a:lvl6pPr marL="2743200" lvl="5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6pPr>
            <a:lvl7pPr marL="3200400" lvl="6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7pPr>
            <a:lvl8pPr marL="3657600" lvl="7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8pPr>
            <a:lvl9pPr marL="4114800" lvl="8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1"/>
          </p:nvPr>
        </p:nvSpPr>
        <p:spPr>
          <a:xfrm>
            <a:off x="1828803" y="7368542"/>
            <a:ext cx="16160753" cy="3070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marL="457200" lvl="0" indent="-228600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None/>
              <a:defRPr sz="9347" b="1"/>
            </a:lvl1pPr>
            <a:lvl2pPr marL="914400" lvl="1" indent="-228600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None/>
              <a:defRPr sz="7722" b="1"/>
            </a:lvl2pPr>
            <a:lvl3pPr marL="1371600" lvl="2" indent="-228600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None/>
              <a:defRPr sz="6908" b="1"/>
            </a:lvl3pPr>
            <a:lvl4pPr marL="1828800" lvl="3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4pPr>
            <a:lvl5pPr marL="2286000" lvl="4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5pPr>
            <a:lvl6pPr marL="2743200" lvl="5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6pPr>
            <a:lvl7pPr marL="3200400" lvl="6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7pPr>
            <a:lvl8pPr marL="3657600" lvl="7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8pPr>
            <a:lvl9pPr marL="4114800" lvl="8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2"/>
          </p:nvPr>
        </p:nvSpPr>
        <p:spPr>
          <a:xfrm>
            <a:off x="1828803" y="10439400"/>
            <a:ext cx="16160753" cy="18966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•"/>
              <a:defRPr sz="9347"/>
            </a:lvl1pPr>
            <a:lvl2pPr marL="914400" lvl="1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–"/>
              <a:defRPr sz="7722"/>
            </a:lvl2pPr>
            <a:lvl3pPr marL="1371600" lvl="2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3pPr>
            <a:lvl4pPr marL="1828800" lvl="3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–"/>
              <a:defRPr sz="6198"/>
            </a:lvl4pPr>
            <a:lvl5pPr marL="2286000" lvl="4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»"/>
              <a:defRPr sz="6198"/>
            </a:lvl5pPr>
            <a:lvl6pPr marL="2743200" lvl="5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6pPr>
            <a:lvl7pPr marL="3200400" lvl="6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7pPr>
            <a:lvl8pPr marL="3657600" lvl="7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8pPr>
            <a:lvl9pPr marL="4114800" lvl="8" indent="-622172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3"/>
          </p:nvPr>
        </p:nvSpPr>
        <p:spPr>
          <a:xfrm>
            <a:off x="18580106" y="7368542"/>
            <a:ext cx="16167101" cy="3070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marL="457200" lvl="0" indent="-228600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None/>
              <a:defRPr sz="9347" b="1"/>
            </a:lvl1pPr>
            <a:lvl2pPr marL="914400" lvl="1" indent="-228600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None/>
              <a:defRPr sz="7722" b="1"/>
            </a:lvl2pPr>
            <a:lvl3pPr marL="1371600" lvl="2" indent="-228600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None/>
              <a:defRPr sz="6908" b="1"/>
            </a:lvl3pPr>
            <a:lvl4pPr marL="1828800" lvl="3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4pPr>
            <a:lvl5pPr marL="2286000" lvl="4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5pPr>
            <a:lvl6pPr marL="2743200" lvl="5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6pPr>
            <a:lvl7pPr marL="3200400" lvl="6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7pPr>
            <a:lvl8pPr marL="3657600" lvl="7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8pPr>
            <a:lvl9pPr marL="4114800" lvl="8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4"/>
          </p:nvPr>
        </p:nvSpPr>
        <p:spPr>
          <a:xfrm>
            <a:off x="18580106" y="10439400"/>
            <a:ext cx="16167101" cy="18966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•"/>
              <a:defRPr sz="9347"/>
            </a:lvl1pPr>
            <a:lvl2pPr marL="914400" lvl="1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–"/>
              <a:defRPr sz="7722"/>
            </a:lvl2pPr>
            <a:lvl3pPr marL="1371600" lvl="2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3pPr>
            <a:lvl4pPr marL="1828800" lvl="3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–"/>
              <a:defRPr sz="6198"/>
            </a:lvl4pPr>
            <a:lvl5pPr marL="2286000" lvl="4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»"/>
              <a:defRPr sz="6198"/>
            </a:lvl5pPr>
            <a:lvl6pPr marL="2743200" lvl="5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6pPr>
            <a:lvl7pPr marL="3200400" lvl="6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7pPr>
            <a:lvl8pPr marL="3657600" lvl="7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8pPr>
            <a:lvl9pPr marL="4114800" lvl="8" indent="-622172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1828805" y="1310640"/>
            <a:ext cx="12033252" cy="557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7722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14300202" y="1310643"/>
            <a:ext cx="20447000" cy="28094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1015682" algn="l">
              <a:spcBef>
                <a:spcPts val="2479"/>
              </a:spcBef>
              <a:spcAft>
                <a:spcPts val="0"/>
              </a:spcAft>
              <a:buClr>
                <a:schemeClr val="dk1"/>
              </a:buClr>
              <a:buSzPts val="12395"/>
              <a:buChar char="•"/>
              <a:defRPr sz="12395"/>
            </a:lvl1pPr>
            <a:lvl2pPr marL="914400" lvl="1" indent="-918908" algn="l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SzPts val="10871"/>
              <a:buChar char="–"/>
              <a:defRPr sz="10871"/>
            </a:lvl2pPr>
            <a:lvl3pPr marL="1371600" lvl="2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•"/>
              <a:defRPr sz="9347"/>
            </a:lvl3pPr>
            <a:lvl4pPr marL="1828800" lvl="3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–"/>
              <a:defRPr sz="7722"/>
            </a:lvl4pPr>
            <a:lvl5pPr marL="2286000" lvl="4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»"/>
              <a:defRPr sz="7722"/>
            </a:lvl5pPr>
            <a:lvl6pPr marL="2743200" lvl="5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6pPr>
            <a:lvl7pPr marL="3200400" lvl="6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7pPr>
            <a:lvl8pPr marL="3657600" lvl="7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8pPr>
            <a:lvl9pPr marL="4114800" lvl="8" indent="-718946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1828805" y="6888486"/>
            <a:ext cx="12033252" cy="22517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228600" algn="l">
              <a:spcBef>
                <a:spcPts val="1097"/>
              </a:spcBef>
              <a:spcAft>
                <a:spcPts val="0"/>
              </a:spcAft>
              <a:buClr>
                <a:schemeClr val="dk1"/>
              </a:buClr>
              <a:buSzPts val="5486"/>
              <a:buNone/>
              <a:defRPr sz="5486"/>
            </a:lvl1pPr>
            <a:lvl2pPr marL="914400" lvl="1" indent="-228600" algn="l">
              <a:spcBef>
                <a:spcPts val="935"/>
              </a:spcBef>
              <a:spcAft>
                <a:spcPts val="0"/>
              </a:spcAft>
              <a:buClr>
                <a:schemeClr val="dk1"/>
              </a:buClr>
              <a:buSzPts val="4674"/>
              <a:buNone/>
              <a:defRPr sz="4674"/>
            </a:lvl2pPr>
            <a:lvl3pPr marL="1371600" lvl="2" indent="-228600" algn="l">
              <a:spcBef>
                <a:spcPts val="772"/>
              </a:spcBef>
              <a:spcAft>
                <a:spcPts val="0"/>
              </a:spcAft>
              <a:buClr>
                <a:schemeClr val="dk1"/>
              </a:buClr>
              <a:buSzPts val="3861"/>
              <a:buNone/>
              <a:defRPr sz="3861"/>
            </a:lvl3pPr>
            <a:lvl4pPr marL="1828800" lvl="3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4pPr>
            <a:lvl5pPr marL="2286000" lvl="4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5pPr>
            <a:lvl6pPr marL="2743200" lvl="5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6pPr>
            <a:lvl7pPr marL="3200400" lvl="6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7pPr>
            <a:lvl8pPr marL="3657600" lvl="7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8pPr>
            <a:lvl9pPr marL="4114800" lvl="8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7169154" y="23042880"/>
            <a:ext cx="21945600" cy="272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7722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7169154" y="2941322"/>
            <a:ext cx="21945600" cy="1975104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7169154" y="25763223"/>
            <a:ext cx="21945600" cy="3863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228600" algn="l">
              <a:spcBef>
                <a:spcPts val="1097"/>
              </a:spcBef>
              <a:spcAft>
                <a:spcPts val="0"/>
              </a:spcAft>
              <a:buClr>
                <a:schemeClr val="dk1"/>
              </a:buClr>
              <a:buSzPts val="5486"/>
              <a:buNone/>
              <a:defRPr sz="5486"/>
            </a:lvl1pPr>
            <a:lvl2pPr marL="914400" lvl="1" indent="-228600" algn="l">
              <a:spcBef>
                <a:spcPts val="935"/>
              </a:spcBef>
              <a:spcAft>
                <a:spcPts val="0"/>
              </a:spcAft>
              <a:buClr>
                <a:schemeClr val="dk1"/>
              </a:buClr>
              <a:buSzPts val="4674"/>
              <a:buNone/>
              <a:defRPr sz="4674"/>
            </a:lvl2pPr>
            <a:lvl3pPr marL="1371600" lvl="2" indent="-228600" algn="l">
              <a:spcBef>
                <a:spcPts val="772"/>
              </a:spcBef>
              <a:spcAft>
                <a:spcPts val="0"/>
              </a:spcAft>
              <a:buClr>
                <a:schemeClr val="dk1"/>
              </a:buClr>
              <a:buSzPts val="3861"/>
              <a:buNone/>
              <a:defRPr sz="3861"/>
            </a:lvl3pPr>
            <a:lvl4pPr marL="1828800" lvl="3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4pPr>
            <a:lvl5pPr marL="2286000" lvl="4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5pPr>
            <a:lvl6pPr marL="2743200" lvl="5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6pPr>
            <a:lvl7pPr marL="3200400" lvl="6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7pPr>
            <a:lvl8pPr marL="3657600" lvl="7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8pPr>
            <a:lvl9pPr marL="4114800" lvl="8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1829042" y="7680526"/>
            <a:ext cx="32917916" cy="21724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marR="0" lvl="0" indent="-1015682" algn="l" rtl="0">
              <a:spcBef>
                <a:spcPts val="2479"/>
              </a:spcBef>
              <a:spcAft>
                <a:spcPts val="0"/>
              </a:spcAft>
              <a:buClr>
                <a:schemeClr val="dk1"/>
              </a:buClr>
              <a:buSzPts val="12395"/>
              <a:buFont typeface="Arial"/>
              <a:buChar char="•"/>
              <a:defRPr sz="123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918908" algn="l" rtl="0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SzPts val="10871"/>
              <a:buFont typeface="Arial"/>
              <a:buChar char="–"/>
              <a:defRPr sz="1087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822134" algn="l" rtl="0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Font typeface="Arial"/>
              <a:buChar char="•"/>
              <a:defRPr sz="934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–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»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•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•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•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718946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•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roup 130">
            <a:extLst>
              <a:ext uri="{FF2B5EF4-FFF2-40B4-BE49-F238E27FC236}">
                <a16:creationId xmlns:a16="http://schemas.microsoft.com/office/drawing/2014/main" id="{C8E67891-9FCD-8E34-9C00-15074446A038}"/>
              </a:ext>
            </a:extLst>
          </p:cNvPr>
          <p:cNvGrpSpPr/>
          <p:nvPr/>
        </p:nvGrpSpPr>
        <p:grpSpPr>
          <a:xfrm>
            <a:off x="38537190" y="8516924"/>
            <a:ext cx="10700329" cy="7942276"/>
            <a:chOff x="21947361" y="790268"/>
            <a:chExt cx="10700329" cy="7942276"/>
          </a:xfrm>
        </p:grpSpPr>
        <p:pic>
          <p:nvPicPr>
            <p:cNvPr id="47" name="Picture 46" descr="A comparison of a comparison of a model&#10;&#10;AI-generated content may be incorrect.">
              <a:extLst>
                <a:ext uri="{FF2B5EF4-FFF2-40B4-BE49-F238E27FC236}">
                  <a16:creationId xmlns:a16="http://schemas.microsoft.com/office/drawing/2014/main" id="{800D97E8-AFFB-95B1-6DF5-A8B29BE402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16391"/>
            <a:stretch/>
          </p:blipFill>
          <p:spPr>
            <a:xfrm>
              <a:off x="21947361" y="1872564"/>
              <a:ext cx="10700329" cy="6859980"/>
            </a:xfrm>
            <a:prstGeom prst="rect">
              <a:avLst/>
            </a:prstGeom>
          </p:spPr>
        </p:pic>
        <p:sp>
          <p:nvSpPr>
            <p:cNvPr id="49" name="Left Brace 48">
              <a:extLst>
                <a:ext uri="{FF2B5EF4-FFF2-40B4-BE49-F238E27FC236}">
                  <a16:creationId xmlns:a16="http://schemas.microsoft.com/office/drawing/2014/main" id="{A152576C-F75B-00FD-FD94-D561C534BB76}"/>
                </a:ext>
              </a:extLst>
            </p:cNvPr>
            <p:cNvSpPr/>
            <p:nvPr/>
          </p:nvSpPr>
          <p:spPr>
            <a:xfrm rot="5400000">
              <a:off x="24456827" y="1013903"/>
              <a:ext cx="236606" cy="1519591"/>
            </a:xfrm>
            <a:prstGeom prst="leftBrace">
              <a:avLst>
                <a:gd name="adj1" fmla="val 35744"/>
                <a:gd name="adj2" fmla="val 50000"/>
              </a:avLst>
            </a:prstGeom>
            <a:ln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US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1" name="Left Brace 50">
              <a:extLst>
                <a:ext uri="{FF2B5EF4-FFF2-40B4-BE49-F238E27FC236}">
                  <a16:creationId xmlns:a16="http://schemas.microsoft.com/office/drawing/2014/main" id="{EF32D247-5165-5D77-9141-42289F3160EA}"/>
                </a:ext>
              </a:extLst>
            </p:cNvPr>
            <p:cNvSpPr/>
            <p:nvPr/>
          </p:nvSpPr>
          <p:spPr>
            <a:xfrm rot="5400000">
              <a:off x="29505496" y="1323355"/>
              <a:ext cx="236604" cy="900692"/>
            </a:xfrm>
            <a:prstGeom prst="leftBrace">
              <a:avLst>
                <a:gd name="adj1" fmla="val 35744"/>
                <a:gd name="adj2" fmla="val 50000"/>
              </a:avLst>
            </a:prstGeom>
            <a:ln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US">
                <a:ln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2C5FB0B-15C3-7441-7A71-26D3CE0909A0}"/>
                </a:ext>
              </a:extLst>
            </p:cNvPr>
            <p:cNvCxnSpPr>
              <a:cxnSpLocks/>
            </p:cNvCxnSpPr>
            <p:nvPr/>
          </p:nvCxnSpPr>
          <p:spPr>
            <a:xfrm>
              <a:off x="26372539" y="1624532"/>
              <a:ext cx="0" cy="267470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23C93D1-3BD0-7EC3-0205-AF180D86EC7F}"/>
                </a:ext>
              </a:extLst>
            </p:cNvPr>
            <p:cNvSpPr txBox="1"/>
            <p:nvPr/>
          </p:nvSpPr>
          <p:spPr>
            <a:xfrm>
              <a:off x="23040140" y="1116006"/>
              <a:ext cx="3035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All clades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5E417E1-8757-6B95-4812-2137C912B799}"/>
                </a:ext>
              </a:extLst>
            </p:cNvPr>
            <p:cNvSpPr txBox="1"/>
            <p:nvPr/>
          </p:nvSpPr>
          <p:spPr>
            <a:xfrm>
              <a:off x="24855467" y="1115151"/>
              <a:ext cx="3035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Mammals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6117BF5-AD0E-1A08-F90C-8D69C58F36E4}"/>
                </a:ext>
              </a:extLst>
            </p:cNvPr>
            <p:cNvSpPr txBox="1"/>
            <p:nvPr/>
          </p:nvSpPr>
          <p:spPr>
            <a:xfrm>
              <a:off x="27232352" y="790268"/>
              <a:ext cx="190878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Ray-finned</a:t>
              </a:r>
            </a:p>
            <a:p>
              <a:r>
                <a:rPr lang="en-US" sz="2400" dirty="0"/>
                <a:t>fish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EFBD81A-940F-4CFE-495A-57FD54DA434C}"/>
                </a:ext>
              </a:extLst>
            </p:cNvPr>
            <p:cNvSpPr txBox="1"/>
            <p:nvPr/>
          </p:nvSpPr>
          <p:spPr>
            <a:xfrm>
              <a:off x="28068326" y="1115150"/>
              <a:ext cx="3035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Reptiles</a:t>
              </a:r>
            </a:p>
          </p:txBody>
        </p:sp>
        <p:sp>
          <p:nvSpPr>
            <p:cNvPr id="58" name="Left Brace 57">
              <a:extLst>
                <a:ext uri="{FF2B5EF4-FFF2-40B4-BE49-F238E27FC236}">
                  <a16:creationId xmlns:a16="http://schemas.microsoft.com/office/drawing/2014/main" id="{890432E8-D333-71DA-6E0D-47EB31FBEFC2}"/>
                </a:ext>
              </a:extLst>
            </p:cNvPr>
            <p:cNvSpPr/>
            <p:nvPr/>
          </p:nvSpPr>
          <p:spPr>
            <a:xfrm rot="5400000">
              <a:off x="27702882" y="1337374"/>
              <a:ext cx="236604" cy="872648"/>
            </a:xfrm>
            <a:prstGeom prst="leftBrace">
              <a:avLst>
                <a:gd name="adj1" fmla="val 35744"/>
                <a:gd name="adj2" fmla="val 50000"/>
              </a:avLst>
            </a:prstGeom>
            <a:ln/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US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143E952-F531-BF43-F2BA-C51CC54C44F7}"/>
                </a:ext>
              </a:extLst>
            </p:cNvPr>
            <p:cNvSpPr txBox="1"/>
            <p:nvPr/>
          </p:nvSpPr>
          <p:spPr>
            <a:xfrm>
              <a:off x="30481905" y="6156861"/>
              <a:ext cx="199645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Variable importance</a:t>
              </a: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6F12AA59-4E71-17FF-40CD-E02577BD181C}"/>
              </a:ext>
            </a:extLst>
          </p:cNvPr>
          <p:cNvGrpSpPr/>
          <p:nvPr/>
        </p:nvGrpSpPr>
        <p:grpSpPr>
          <a:xfrm>
            <a:off x="-10071122" y="9618656"/>
            <a:ext cx="4428896" cy="3800474"/>
            <a:chOff x="5519398" y="9792759"/>
            <a:chExt cx="4428896" cy="3800474"/>
          </a:xfrm>
        </p:grpSpPr>
        <p:pic>
          <p:nvPicPr>
            <p:cNvPr id="84" name="Graphic 83">
              <a:extLst>
                <a:ext uri="{FF2B5EF4-FFF2-40B4-BE49-F238E27FC236}">
                  <a16:creationId xmlns:a16="http://schemas.microsoft.com/office/drawing/2014/main" id="{1B69D7B3-010F-6952-633F-40B11CDBCE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b="31780"/>
            <a:stretch/>
          </p:blipFill>
          <p:spPr>
            <a:xfrm>
              <a:off x="5519398" y="9792759"/>
              <a:ext cx="4428896" cy="213752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F9CE0A9-5A18-AB0A-5FDC-3B31DEBF3A87}"/>
                </a:ext>
              </a:extLst>
            </p:cNvPr>
            <p:cNvSpPr txBox="1"/>
            <p:nvPr/>
          </p:nvSpPr>
          <p:spPr>
            <a:xfrm rot="18449438">
              <a:off x="4839829" y="12521608"/>
              <a:ext cx="18970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/>
                <a:t>SINE age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BE49D9F-F672-F6CB-1F62-2FA5E7D2BE5D}"/>
                </a:ext>
              </a:extLst>
            </p:cNvPr>
            <p:cNvSpPr txBox="1"/>
            <p:nvPr/>
          </p:nvSpPr>
          <p:spPr>
            <a:xfrm rot="18449438">
              <a:off x="5107178" y="12521608"/>
              <a:ext cx="18970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/>
                <a:t>Unknown age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B39F5A1-F7D6-6E6E-F19E-11A585CFCDA6}"/>
                </a:ext>
              </a:extLst>
            </p:cNvPr>
            <p:cNvSpPr txBox="1"/>
            <p:nvPr/>
          </p:nvSpPr>
          <p:spPr>
            <a:xfrm rot="18449438">
              <a:off x="5374527" y="12521608"/>
              <a:ext cx="18970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/>
                <a:t>DNA age x prop.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4009D3-0FD7-E42C-EA14-9F4968AD1878}"/>
                </a:ext>
              </a:extLst>
            </p:cNvPr>
            <p:cNvSpPr txBox="1"/>
            <p:nvPr/>
          </p:nvSpPr>
          <p:spPr>
            <a:xfrm rot="18449438">
              <a:off x="5860355" y="12521608"/>
              <a:ext cx="18970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/>
                <a:t>SINE age x prop.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11CAFED-A3A5-F9F2-B246-4D0413DAA16F}"/>
                </a:ext>
              </a:extLst>
            </p:cNvPr>
            <p:cNvSpPr txBox="1"/>
            <p:nvPr/>
          </p:nvSpPr>
          <p:spPr>
            <a:xfrm rot="18449438">
              <a:off x="6349195" y="12521608"/>
              <a:ext cx="18970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/>
                <a:t>SINE proportion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14FFE83-B160-14B8-3217-0773966BBDE5}"/>
                </a:ext>
              </a:extLst>
            </p:cNvPr>
            <p:cNvSpPr txBox="1"/>
            <p:nvPr/>
          </p:nvSpPr>
          <p:spPr>
            <a:xfrm rot="18449438">
              <a:off x="6616545" y="12521607"/>
              <a:ext cx="18970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/>
                <a:t>Others proportion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EDF1FD-6700-95A2-C8B0-BF0B8D2C6CDE}"/>
                </a:ext>
              </a:extLst>
            </p:cNvPr>
            <p:cNvSpPr txBox="1"/>
            <p:nvPr/>
          </p:nvSpPr>
          <p:spPr>
            <a:xfrm rot="18449438">
              <a:off x="7101476" y="12521607"/>
              <a:ext cx="18970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/>
                <a:t>LTR age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903CC0-39F5-14A0-E990-877365983F26}"/>
                </a:ext>
              </a:extLst>
            </p:cNvPr>
            <p:cNvSpPr txBox="1"/>
            <p:nvPr/>
          </p:nvSpPr>
          <p:spPr>
            <a:xfrm rot="18449438">
              <a:off x="7369365" y="12521606"/>
              <a:ext cx="18970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/>
                <a:t>Unknown age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E774E3B-8913-668C-9183-CBEE8F01B9ED}"/>
                </a:ext>
              </a:extLst>
            </p:cNvPr>
            <p:cNvCxnSpPr>
              <a:cxnSpLocks/>
            </p:cNvCxnSpPr>
            <p:nvPr/>
          </p:nvCxnSpPr>
          <p:spPr>
            <a:xfrm>
              <a:off x="7084284" y="10355263"/>
              <a:ext cx="0" cy="1461923"/>
            </a:xfrm>
            <a:prstGeom prst="line">
              <a:avLst/>
            </a:prstGeom>
            <a:ln w="889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72E55B6-83DE-2D07-EA2F-524B647B9590}"/>
                </a:ext>
              </a:extLst>
            </p:cNvPr>
            <p:cNvCxnSpPr>
              <a:cxnSpLocks/>
            </p:cNvCxnSpPr>
            <p:nvPr/>
          </p:nvCxnSpPr>
          <p:spPr>
            <a:xfrm>
              <a:off x="7084284" y="10355263"/>
              <a:ext cx="0" cy="1462087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5B68262-FE24-AA0A-34D6-263506E252A2}"/>
                </a:ext>
              </a:extLst>
            </p:cNvPr>
            <p:cNvCxnSpPr>
              <a:cxnSpLocks/>
            </p:cNvCxnSpPr>
            <p:nvPr/>
          </p:nvCxnSpPr>
          <p:spPr>
            <a:xfrm>
              <a:off x="7566408" y="10355263"/>
              <a:ext cx="0" cy="1461923"/>
            </a:xfrm>
            <a:prstGeom prst="line">
              <a:avLst/>
            </a:prstGeom>
            <a:ln w="889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704A159-0AB7-AAF7-B517-861929E69847}"/>
                </a:ext>
              </a:extLst>
            </p:cNvPr>
            <p:cNvCxnSpPr>
              <a:cxnSpLocks/>
            </p:cNvCxnSpPr>
            <p:nvPr/>
          </p:nvCxnSpPr>
          <p:spPr>
            <a:xfrm>
              <a:off x="7565875" y="10355263"/>
              <a:ext cx="6826" cy="1468437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B6748AC-D18A-C110-C0ED-B671667119D7}"/>
                </a:ext>
              </a:extLst>
            </p:cNvPr>
            <p:cNvCxnSpPr>
              <a:cxnSpLocks/>
            </p:cNvCxnSpPr>
            <p:nvPr/>
          </p:nvCxnSpPr>
          <p:spPr>
            <a:xfrm>
              <a:off x="8306583" y="10355263"/>
              <a:ext cx="0" cy="1461923"/>
            </a:xfrm>
            <a:prstGeom prst="line">
              <a:avLst/>
            </a:prstGeom>
            <a:ln w="889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738360B-7516-FA25-EC42-CE6A8BEF6687}"/>
                </a:ext>
              </a:extLst>
            </p:cNvPr>
            <p:cNvCxnSpPr>
              <a:cxnSpLocks/>
            </p:cNvCxnSpPr>
            <p:nvPr/>
          </p:nvCxnSpPr>
          <p:spPr>
            <a:xfrm>
              <a:off x="8306583" y="10355263"/>
              <a:ext cx="0" cy="1465262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8122ABB-F797-65E2-92C4-ADB6C1A443C9}"/>
                </a:ext>
              </a:extLst>
            </p:cNvPr>
            <p:cNvSpPr txBox="1"/>
            <p:nvPr/>
          </p:nvSpPr>
          <p:spPr>
            <a:xfrm>
              <a:off x="8889170" y="11922000"/>
              <a:ext cx="10064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Variable</a:t>
              </a:r>
            </a:p>
            <a:p>
              <a:pPr algn="ctr"/>
              <a:r>
                <a:rPr lang="en-US" sz="1000" dirty="0"/>
                <a:t>importance</a:t>
              </a:r>
            </a:p>
          </p:txBody>
        </p:sp>
        <p:pic>
          <p:nvPicPr>
            <p:cNvPr id="98" name="Graphic 97" descr="Close with solid fill">
              <a:extLst>
                <a:ext uri="{FF2B5EF4-FFF2-40B4-BE49-F238E27FC236}">
                  <a16:creationId xmlns:a16="http://schemas.microsoft.com/office/drawing/2014/main" id="{D1F505BF-4D39-2233-06AF-2C08D37143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521282" y="11004712"/>
              <a:ext cx="90659" cy="90659"/>
            </a:xfrm>
            <a:prstGeom prst="rect">
              <a:avLst/>
            </a:prstGeom>
          </p:spPr>
        </p:pic>
        <p:pic>
          <p:nvPicPr>
            <p:cNvPr id="99" name="Graphic 98" descr="Checkmark with solid fill">
              <a:extLst>
                <a:ext uri="{FF2B5EF4-FFF2-40B4-BE49-F238E27FC236}">
                  <a16:creationId xmlns:a16="http://schemas.microsoft.com/office/drawing/2014/main" id="{5EAD19D7-9B34-2344-4E91-0CB83CD64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255990" y="11004214"/>
              <a:ext cx="90659" cy="90659"/>
            </a:xfrm>
            <a:prstGeom prst="rect">
              <a:avLst/>
            </a:prstGeom>
          </p:spPr>
        </p:pic>
        <p:pic>
          <p:nvPicPr>
            <p:cNvPr id="100" name="Graphic 99" descr="Checkmark with solid fill">
              <a:extLst>
                <a:ext uri="{FF2B5EF4-FFF2-40B4-BE49-F238E27FC236}">
                  <a16:creationId xmlns:a16="http://schemas.microsoft.com/office/drawing/2014/main" id="{E804CCB9-E409-BF0C-D507-648CE051A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765194" y="11004215"/>
              <a:ext cx="90659" cy="90659"/>
            </a:xfrm>
            <a:prstGeom prst="rect">
              <a:avLst/>
            </a:prstGeom>
          </p:spPr>
        </p:pic>
        <p:pic>
          <p:nvPicPr>
            <p:cNvPr id="101" name="Graphic 100" descr="Checkmark with solid fill">
              <a:extLst>
                <a:ext uri="{FF2B5EF4-FFF2-40B4-BE49-F238E27FC236}">
                  <a16:creationId xmlns:a16="http://schemas.microsoft.com/office/drawing/2014/main" id="{2D5E2C4A-1A03-5ABA-BE4F-987F52FBD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518736" y="11004216"/>
              <a:ext cx="90659" cy="90659"/>
            </a:xfrm>
            <a:prstGeom prst="rect">
              <a:avLst/>
            </a:prstGeom>
          </p:spPr>
        </p:pic>
        <p:pic>
          <p:nvPicPr>
            <p:cNvPr id="102" name="Graphic 101" descr="Close with solid fill">
              <a:extLst>
                <a:ext uri="{FF2B5EF4-FFF2-40B4-BE49-F238E27FC236}">
                  <a16:creationId xmlns:a16="http://schemas.microsoft.com/office/drawing/2014/main" id="{85B3AFC0-760E-3516-787E-4B6E997A4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786392" y="11004708"/>
              <a:ext cx="90659" cy="90659"/>
            </a:xfrm>
            <a:prstGeom prst="rect">
              <a:avLst/>
            </a:prstGeom>
          </p:spPr>
        </p:pic>
        <p:pic>
          <p:nvPicPr>
            <p:cNvPr id="103" name="Graphic 102" descr="Close with solid fill">
              <a:extLst>
                <a:ext uri="{FF2B5EF4-FFF2-40B4-BE49-F238E27FC236}">
                  <a16:creationId xmlns:a16="http://schemas.microsoft.com/office/drawing/2014/main" id="{6A66A6A2-63D9-686A-019F-82CF74B28AF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29422" y="11004706"/>
              <a:ext cx="90659" cy="90659"/>
            </a:xfrm>
            <a:prstGeom prst="rect">
              <a:avLst/>
            </a:prstGeom>
          </p:spPr>
        </p:pic>
        <p:pic>
          <p:nvPicPr>
            <p:cNvPr id="104" name="Graphic 103" descr="Close with solid fill">
              <a:extLst>
                <a:ext uri="{FF2B5EF4-FFF2-40B4-BE49-F238E27FC236}">
                  <a16:creationId xmlns:a16="http://schemas.microsoft.com/office/drawing/2014/main" id="{5C62A71C-A533-56A6-661F-407349F2D1A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785084" y="11004702"/>
              <a:ext cx="90659" cy="90659"/>
            </a:xfrm>
            <a:prstGeom prst="rect">
              <a:avLst/>
            </a:prstGeom>
          </p:spPr>
        </p:pic>
        <p:pic>
          <p:nvPicPr>
            <p:cNvPr id="105" name="Graphic 104" descr="Checkmark with solid fill">
              <a:extLst>
                <a:ext uri="{FF2B5EF4-FFF2-40B4-BE49-F238E27FC236}">
                  <a16:creationId xmlns:a16="http://schemas.microsoft.com/office/drawing/2014/main" id="{EBF0DA14-A75C-5B33-754F-F0552E2C4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277815" y="10526357"/>
              <a:ext cx="90659" cy="90659"/>
            </a:xfrm>
            <a:prstGeom prst="rect">
              <a:avLst/>
            </a:prstGeom>
          </p:spPr>
        </p:pic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C6A5B4A8-117C-A6E5-5FA9-1F58274C0D16}"/>
                </a:ext>
              </a:extLst>
            </p:cNvPr>
            <p:cNvSpPr txBox="1"/>
            <p:nvPr/>
          </p:nvSpPr>
          <p:spPr>
            <a:xfrm>
              <a:off x="8341628" y="10321158"/>
              <a:ext cx="68839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Reptiles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6DE5E5D2-0C79-CFC5-6EB8-03D70DBF1ACE}"/>
                </a:ext>
              </a:extLst>
            </p:cNvPr>
            <p:cNvSpPr txBox="1"/>
            <p:nvPr/>
          </p:nvSpPr>
          <p:spPr>
            <a:xfrm>
              <a:off x="6287385" y="10318078"/>
              <a:ext cx="57346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All clades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6E798DC7-F0EC-CCDF-0B39-9F0B5441C05C}"/>
                </a:ext>
              </a:extLst>
            </p:cNvPr>
            <p:cNvSpPr txBox="1"/>
            <p:nvPr/>
          </p:nvSpPr>
          <p:spPr>
            <a:xfrm>
              <a:off x="6956173" y="10320302"/>
              <a:ext cx="74720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Mammals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6A43B489-BE4D-F25A-8F18-35771C514A8C}"/>
                </a:ext>
              </a:extLst>
            </p:cNvPr>
            <p:cNvSpPr txBox="1"/>
            <p:nvPr/>
          </p:nvSpPr>
          <p:spPr>
            <a:xfrm>
              <a:off x="7535658" y="10322086"/>
              <a:ext cx="81049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Ray-finned fish</a:t>
              </a:r>
            </a:p>
          </p:txBody>
        </p:sp>
      </p:grpSp>
      <p:pic>
        <p:nvPicPr>
          <p:cNvPr id="86" name="Graphic 85">
            <a:extLst>
              <a:ext uri="{FF2B5EF4-FFF2-40B4-BE49-F238E27FC236}">
                <a16:creationId xmlns:a16="http://schemas.microsoft.com/office/drawing/2014/main" id="{C1BC0C4F-5A28-0024-0114-CB333CC16B2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83125" t="15718" b="22700"/>
          <a:stretch/>
        </p:blipFill>
        <p:spPr>
          <a:xfrm>
            <a:off x="-4402243" y="14413654"/>
            <a:ext cx="385833" cy="1084068"/>
          </a:xfrm>
          <a:prstGeom prst="rect">
            <a:avLst/>
          </a:prstGeom>
        </p:spPr>
      </p:pic>
      <p:grpSp>
        <p:nvGrpSpPr>
          <p:cNvPr id="171" name="Group 170">
            <a:extLst>
              <a:ext uri="{FF2B5EF4-FFF2-40B4-BE49-F238E27FC236}">
                <a16:creationId xmlns:a16="http://schemas.microsoft.com/office/drawing/2014/main" id="{F921BB20-C86F-902B-A3E5-896931EC32D7}"/>
              </a:ext>
            </a:extLst>
          </p:cNvPr>
          <p:cNvGrpSpPr/>
          <p:nvPr/>
        </p:nvGrpSpPr>
        <p:grpSpPr>
          <a:xfrm>
            <a:off x="-6514175" y="17605998"/>
            <a:ext cx="1083733" cy="399639"/>
            <a:chOff x="13340106" y="16662708"/>
            <a:chExt cx="1202598" cy="443473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C185EEBE-BC3B-C884-9925-15D6D18AE714}"/>
                </a:ext>
              </a:extLst>
            </p:cNvPr>
            <p:cNvSpPr/>
            <p:nvPr/>
          </p:nvSpPr>
          <p:spPr>
            <a:xfrm>
              <a:off x="13434067" y="16676603"/>
              <a:ext cx="932483" cy="3971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0DBE40C6-B5ED-1D36-6DBB-78EBCF18502C}"/>
                </a:ext>
              </a:extLst>
            </p:cNvPr>
            <p:cNvGrpSpPr/>
            <p:nvPr/>
          </p:nvGrpSpPr>
          <p:grpSpPr>
            <a:xfrm>
              <a:off x="13340106" y="16662708"/>
              <a:ext cx="1202598" cy="443473"/>
              <a:chOff x="13231988" y="16318464"/>
              <a:chExt cx="1202598" cy="443473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FE7AA234-DCB0-2375-9A9D-1570E3BC15AC}"/>
                  </a:ext>
                </a:extLst>
              </p:cNvPr>
              <p:cNvGrpSpPr/>
              <p:nvPr/>
            </p:nvGrpSpPr>
            <p:grpSpPr>
              <a:xfrm>
                <a:off x="13272355" y="16507414"/>
                <a:ext cx="1162231" cy="254523"/>
                <a:chOff x="12201429" y="17033626"/>
                <a:chExt cx="1162231" cy="254523"/>
              </a:xfrm>
            </p:grpSpPr>
            <p:grpSp>
              <p:nvGrpSpPr>
                <p:cNvPr id="146" name="Group 145">
                  <a:extLst>
                    <a:ext uri="{FF2B5EF4-FFF2-40B4-BE49-F238E27FC236}">
                      <a16:creationId xmlns:a16="http://schemas.microsoft.com/office/drawing/2014/main" id="{3856DAAF-7FBE-5E16-004F-17C6152FA476}"/>
                    </a:ext>
                  </a:extLst>
                </p:cNvPr>
                <p:cNvGrpSpPr/>
                <p:nvPr/>
              </p:nvGrpSpPr>
              <p:grpSpPr>
                <a:xfrm>
                  <a:off x="12357349" y="17033626"/>
                  <a:ext cx="706718" cy="98234"/>
                  <a:chOff x="13641319" y="16225636"/>
                  <a:chExt cx="801394" cy="111394"/>
                </a:xfrm>
              </p:grpSpPr>
              <p:pic>
                <p:nvPicPr>
                  <p:cNvPr id="111" name="Graphic 110">
                    <a:extLst>
                      <a:ext uri="{FF2B5EF4-FFF2-40B4-BE49-F238E27FC236}">
                        <a16:creationId xmlns:a16="http://schemas.microsoft.com/office/drawing/2014/main" id="{DB1B69F8-C1B8-01CD-4C0B-7F7764C6023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rcRect l="84135" t="17435" r="14314" b="26092"/>
                  <a:stretch/>
                </p:blipFill>
                <p:spPr>
                  <a:xfrm rot="5400000">
                    <a:off x="14013738" y="15856317"/>
                    <a:ext cx="57530" cy="796168"/>
                  </a:xfrm>
                  <a:prstGeom prst="rect">
                    <a:avLst/>
                  </a:prstGeom>
                </p:spPr>
              </p:pic>
              <p:grpSp>
                <p:nvGrpSpPr>
                  <p:cNvPr id="145" name="Group 144">
                    <a:extLst>
                      <a:ext uri="{FF2B5EF4-FFF2-40B4-BE49-F238E27FC236}">
                        <a16:creationId xmlns:a16="http://schemas.microsoft.com/office/drawing/2014/main" id="{F4ADCA9D-9163-4CF1-F51F-FAA88321937F}"/>
                      </a:ext>
                    </a:extLst>
                  </p:cNvPr>
                  <p:cNvGrpSpPr/>
                  <p:nvPr/>
                </p:nvGrpSpPr>
                <p:grpSpPr>
                  <a:xfrm>
                    <a:off x="13641319" y="16292791"/>
                    <a:ext cx="801394" cy="44239"/>
                    <a:chOff x="13641319" y="16292791"/>
                    <a:chExt cx="801394" cy="44239"/>
                  </a:xfrm>
                </p:grpSpPr>
                <p:cxnSp>
                  <p:nvCxnSpPr>
                    <p:cNvPr id="116" name="Straight Connector 115">
                      <a:extLst>
                        <a:ext uri="{FF2B5EF4-FFF2-40B4-BE49-F238E27FC236}">
                          <a16:creationId xmlns:a16="http://schemas.microsoft.com/office/drawing/2014/main" id="{1E48B636-34ED-424C-818E-B214EC621E7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4040536" y="16293826"/>
                      <a:ext cx="0" cy="43204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7" name="Straight Connector 116">
                      <a:extLst>
                        <a:ext uri="{FF2B5EF4-FFF2-40B4-BE49-F238E27FC236}">
                          <a16:creationId xmlns:a16="http://schemas.microsoft.com/office/drawing/2014/main" id="{EC9A4706-6124-D85D-6698-3EDE14B8373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4440456" y="16293640"/>
                      <a:ext cx="131" cy="4339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8" name="Straight Connector 117">
                      <a:extLst>
                        <a:ext uri="{FF2B5EF4-FFF2-40B4-BE49-F238E27FC236}">
                          <a16:creationId xmlns:a16="http://schemas.microsoft.com/office/drawing/2014/main" id="{7074596B-68B2-0444-AF17-D09A0321EDE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3643884" y="16293596"/>
                      <a:ext cx="0" cy="43434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1" name="Straight Connector 120">
                      <a:extLst>
                        <a:ext uri="{FF2B5EF4-FFF2-40B4-BE49-F238E27FC236}">
                          <a16:creationId xmlns:a16="http://schemas.microsoft.com/office/drawing/2014/main" id="{5D207773-C870-5906-E8E2-992EB51ED73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4238973" y="16293722"/>
                      <a:ext cx="0" cy="43308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2" name="Straight Connector 121">
                      <a:extLst>
                        <a:ext uri="{FF2B5EF4-FFF2-40B4-BE49-F238E27FC236}">
                          <a16:creationId xmlns:a16="http://schemas.microsoft.com/office/drawing/2014/main" id="{465AA00B-93EC-B5F0-0FEF-E1FEEDA07F6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3843670" y="16293934"/>
                      <a:ext cx="0" cy="43096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6" name="Straight Connector 135">
                      <a:extLst>
                        <a:ext uri="{FF2B5EF4-FFF2-40B4-BE49-F238E27FC236}">
                          <a16:creationId xmlns:a16="http://schemas.microsoft.com/office/drawing/2014/main" id="{2073539D-3859-70FC-C733-A4E299FFA42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3641319" y="16292791"/>
                      <a:ext cx="801394" cy="1101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CC8F5FD7-D31A-ED4F-DB75-981ED1BDBE1F}"/>
                    </a:ext>
                  </a:extLst>
                </p:cNvPr>
                <p:cNvSpPr txBox="1"/>
                <p:nvPr/>
              </p:nvSpPr>
              <p:spPr>
                <a:xfrm>
                  <a:off x="12201429" y="17100306"/>
                  <a:ext cx="1162231" cy="1878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00" dirty="0"/>
                    <a:t>0.8   0.85   0.9   0.95   0.99</a:t>
                  </a:r>
                </a:p>
              </p:txBody>
            </p:sp>
          </p:grp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2D1ED562-7B87-2337-8B52-A6A25AD10149}"/>
                  </a:ext>
                </a:extLst>
              </p:cNvPr>
              <p:cNvSpPr txBox="1"/>
              <p:nvPr/>
            </p:nvSpPr>
            <p:spPr>
              <a:xfrm>
                <a:off x="13231988" y="16318464"/>
                <a:ext cx="1112310" cy="192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50" dirty="0"/>
                  <a:t>Variable importance</a:t>
                </a:r>
              </a:p>
            </p:txBody>
          </p:sp>
        </p:grp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41C95BD2-B764-31DB-3F71-917B7D846CC5}"/>
              </a:ext>
            </a:extLst>
          </p:cNvPr>
          <p:cNvGrpSpPr/>
          <p:nvPr/>
        </p:nvGrpSpPr>
        <p:grpSpPr>
          <a:xfrm>
            <a:off x="-6149255" y="17041927"/>
            <a:ext cx="1351355" cy="483204"/>
            <a:chOff x="8333982" y="17270387"/>
            <a:chExt cx="1351355" cy="483204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F92E7665-A014-C1F3-7F6B-2C2DCE00B4E1}"/>
                </a:ext>
              </a:extLst>
            </p:cNvPr>
            <p:cNvSpPr/>
            <p:nvPr/>
          </p:nvSpPr>
          <p:spPr>
            <a:xfrm>
              <a:off x="8367847" y="17270387"/>
              <a:ext cx="1178319" cy="44633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90" name="Graphic 189">
              <a:extLst>
                <a:ext uri="{FF2B5EF4-FFF2-40B4-BE49-F238E27FC236}">
                  <a16:creationId xmlns:a16="http://schemas.microsoft.com/office/drawing/2014/main" id="{F755537F-C54D-C28F-EBE4-8AA43D852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l="84135" t="17435" r="14314" b="26092"/>
            <a:stretch/>
          </p:blipFill>
          <p:spPr>
            <a:xfrm rot="5400000">
              <a:off x="8916564" y="17014225"/>
              <a:ext cx="68802" cy="920901"/>
            </a:xfrm>
            <a:prstGeom prst="rect">
              <a:avLst/>
            </a:prstGeom>
          </p:spPr>
        </p:pic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509D304D-45F8-A39B-83C6-BA1DBA0CB1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48690" y="17535676"/>
              <a:ext cx="0" cy="4949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C670982E-3B79-61E3-80FB-AF69EFFEA0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11264" y="17535463"/>
              <a:ext cx="152" cy="497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D62F2211-1E8F-57CE-C7A3-1D4A9CAA1F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89896" y="17535412"/>
              <a:ext cx="0" cy="497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901F568A-2F33-81DD-03CE-10EA2B338B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78215" y="17535556"/>
              <a:ext cx="0" cy="496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B53F2D92-AC9B-6590-ED59-89F0FBAEFE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20982" y="17535799"/>
              <a:ext cx="0" cy="493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8091966C-EF5C-E2B6-EC81-0DBEE4C2E8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86929" y="17534490"/>
              <a:ext cx="926946" cy="12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66E89508-34D3-8952-484D-07BACB6FDDAE}"/>
                </a:ext>
              </a:extLst>
            </p:cNvPr>
            <p:cNvSpPr txBox="1"/>
            <p:nvPr/>
          </p:nvSpPr>
          <p:spPr>
            <a:xfrm>
              <a:off x="8333982" y="17553536"/>
              <a:ext cx="135135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0.8   0.85   0.9   0.95   0.99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6A686649-040E-5411-8E60-C0D6AA5BF270}"/>
                </a:ext>
              </a:extLst>
            </p:cNvPr>
            <p:cNvSpPr txBox="1"/>
            <p:nvPr/>
          </p:nvSpPr>
          <p:spPr>
            <a:xfrm>
              <a:off x="8400251" y="17274620"/>
              <a:ext cx="109687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Variable importance</a:t>
              </a:r>
            </a:p>
          </p:txBody>
        </p: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C4EBB1BC-7B77-C61C-99FD-80F003DE1B40}"/>
              </a:ext>
            </a:extLst>
          </p:cNvPr>
          <p:cNvGrpSpPr/>
          <p:nvPr/>
        </p:nvGrpSpPr>
        <p:grpSpPr>
          <a:xfrm>
            <a:off x="-8354485" y="16839884"/>
            <a:ext cx="1351355" cy="478971"/>
            <a:chOff x="8333982" y="17274620"/>
            <a:chExt cx="1351355" cy="478971"/>
          </a:xfrm>
        </p:grpSpPr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B6651BA8-A21F-2D24-BCBC-410FB9FEA02A}"/>
                </a:ext>
              </a:extLst>
            </p:cNvPr>
            <p:cNvSpPr/>
            <p:nvPr/>
          </p:nvSpPr>
          <p:spPr>
            <a:xfrm>
              <a:off x="8419126" y="17319943"/>
              <a:ext cx="1084355" cy="3744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17" name="Graphic 216">
              <a:extLst>
                <a:ext uri="{FF2B5EF4-FFF2-40B4-BE49-F238E27FC236}">
                  <a16:creationId xmlns:a16="http://schemas.microsoft.com/office/drawing/2014/main" id="{99DE8EB3-30C9-0290-3D9A-4EBF859A61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l="84135" t="17435" r="14314" b="26092"/>
            <a:stretch/>
          </p:blipFill>
          <p:spPr>
            <a:xfrm rot="5400000">
              <a:off x="8916564" y="17014225"/>
              <a:ext cx="68802" cy="920901"/>
            </a:xfrm>
            <a:prstGeom prst="rect">
              <a:avLst/>
            </a:prstGeom>
          </p:spPr>
        </p:pic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8A78B521-FFF4-FE06-349A-E14B710ACE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48690" y="17535676"/>
              <a:ext cx="0" cy="4949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DC35E22F-D2B1-C793-CFCF-9AF1E3C8EC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11264" y="17535463"/>
              <a:ext cx="152" cy="497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0A9DEB83-9D5E-9901-BDD2-1E6ABBAAB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89896" y="17535412"/>
              <a:ext cx="0" cy="497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47863671-4812-A2A1-FCF8-1440F3A296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78215" y="17535556"/>
              <a:ext cx="0" cy="496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5DC2BDAE-7279-9D81-B8F2-01ADED60D6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20982" y="17535799"/>
              <a:ext cx="0" cy="493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962C193C-BEDF-DB8B-C3C0-44C4B264C6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86929" y="17534490"/>
              <a:ext cx="926946" cy="12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7E8447A5-84F5-AE24-8C37-88220858AF40}"/>
                </a:ext>
              </a:extLst>
            </p:cNvPr>
            <p:cNvSpPr txBox="1"/>
            <p:nvPr/>
          </p:nvSpPr>
          <p:spPr>
            <a:xfrm>
              <a:off x="8333982" y="17553536"/>
              <a:ext cx="135135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0.8   0.85   0.9   0.95   0.99</a:t>
              </a: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5C6FBB04-D3FF-C3A0-46A5-60ABBDEE1AFC}"/>
                </a:ext>
              </a:extLst>
            </p:cNvPr>
            <p:cNvSpPr txBox="1"/>
            <p:nvPr/>
          </p:nvSpPr>
          <p:spPr>
            <a:xfrm>
              <a:off x="8400251" y="17274620"/>
              <a:ext cx="109687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/>
                <a:t>Variable importance</a:t>
              </a:r>
            </a:p>
          </p:txBody>
        </p: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FC0A64AA-B1FD-88DB-E497-BE10967EE3B5}"/>
              </a:ext>
            </a:extLst>
          </p:cNvPr>
          <p:cNvGrpSpPr/>
          <p:nvPr/>
        </p:nvGrpSpPr>
        <p:grpSpPr>
          <a:xfrm>
            <a:off x="-11814887" y="15713326"/>
            <a:ext cx="1083733" cy="399630"/>
            <a:chOff x="13340106" y="16662708"/>
            <a:chExt cx="1202598" cy="443463"/>
          </a:xfrm>
        </p:grpSpPr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E1D98FF0-F413-4240-20D3-C2A2798B29BA}"/>
                </a:ext>
              </a:extLst>
            </p:cNvPr>
            <p:cNvSpPr/>
            <p:nvPr/>
          </p:nvSpPr>
          <p:spPr>
            <a:xfrm>
              <a:off x="13434067" y="16676603"/>
              <a:ext cx="932483" cy="3971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3C3F7176-D247-C944-72E3-23DD38D0B71C}"/>
                </a:ext>
              </a:extLst>
            </p:cNvPr>
            <p:cNvGrpSpPr/>
            <p:nvPr/>
          </p:nvGrpSpPr>
          <p:grpSpPr>
            <a:xfrm>
              <a:off x="13340106" y="16662708"/>
              <a:ext cx="1202598" cy="443463"/>
              <a:chOff x="13231988" y="16318464"/>
              <a:chExt cx="1202598" cy="443463"/>
            </a:xfrm>
          </p:grpSpPr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8A867081-624F-B1A7-9E0E-AD81CBBC56C7}"/>
                  </a:ext>
                </a:extLst>
              </p:cNvPr>
              <p:cNvGrpSpPr/>
              <p:nvPr/>
            </p:nvGrpSpPr>
            <p:grpSpPr>
              <a:xfrm>
                <a:off x="13272355" y="16507435"/>
                <a:ext cx="1162231" cy="254492"/>
                <a:chOff x="12201429" y="17033647"/>
                <a:chExt cx="1162231" cy="254492"/>
              </a:xfrm>
            </p:grpSpPr>
            <p:grpSp>
              <p:nvGrpSpPr>
                <p:cNvPr id="231" name="Group 230">
                  <a:extLst>
                    <a:ext uri="{FF2B5EF4-FFF2-40B4-BE49-F238E27FC236}">
                      <a16:creationId xmlns:a16="http://schemas.microsoft.com/office/drawing/2014/main" id="{50DA4D81-544F-69CE-8F0F-CC5021085E15}"/>
                    </a:ext>
                  </a:extLst>
                </p:cNvPr>
                <p:cNvGrpSpPr/>
                <p:nvPr/>
              </p:nvGrpSpPr>
              <p:grpSpPr>
                <a:xfrm>
                  <a:off x="12357349" y="17033647"/>
                  <a:ext cx="706718" cy="98283"/>
                  <a:chOff x="13641319" y="16225581"/>
                  <a:chExt cx="801394" cy="111449"/>
                </a:xfrm>
              </p:grpSpPr>
              <p:pic>
                <p:nvPicPr>
                  <p:cNvPr id="233" name="Graphic 232">
                    <a:extLst>
                      <a:ext uri="{FF2B5EF4-FFF2-40B4-BE49-F238E27FC236}">
                        <a16:creationId xmlns:a16="http://schemas.microsoft.com/office/drawing/2014/main" id="{868D2491-6452-BB9E-C660-FCDD6707EE2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rcRect l="84135" t="17435" r="14314" b="26092"/>
                  <a:stretch/>
                </p:blipFill>
                <p:spPr>
                  <a:xfrm rot="5400000">
                    <a:off x="14013739" y="15856262"/>
                    <a:ext cx="57530" cy="796168"/>
                  </a:xfrm>
                  <a:prstGeom prst="rect">
                    <a:avLst/>
                  </a:prstGeom>
                </p:spPr>
              </p:pic>
              <p:grpSp>
                <p:nvGrpSpPr>
                  <p:cNvPr id="234" name="Group 233">
                    <a:extLst>
                      <a:ext uri="{FF2B5EF4-FFF2-40B4-BE49-F238E27FC236}">
                        <a16:creationId xmlns:a16="http://schemas.microsoft.com/office/drawing/2014/main" id="{74766E11-00E0-3E23-B2B5-07A53C33FBDB}"/>
                      </a:ext>
                    </a:extLst>
                  </p:cNvPr>
                  <p:cNvGrpSpPr/>
                  <p:nvPr/>
                </p:nvGrpSpPr>
                <p:grpSpPr>
                  <a:xfrm>
                    <a:off x="13641319" y="16292791"/>
                    <a:ext cx="801394" cy="44239"/>
                    <a:chOff x="13641319" y="16292791"/>
                    <a:chExt cx="801394" cy="44239"/>
                  </a:xfrm>
                </p:grpSpPr>
                <p:cxnSp>
                  <p:nvCxnSpPr>
                    <p:cNvPr id="235" name="Straight Connector 234">
                      <a:extLst>
                        <a:ext uri="{FF2B5EF4-FFF2-40B4-BE49-F238E27FC236}">
                          <a16:creationId xmlns:a16="http://schemas.microsoft.com/office/drawing/2014/main" id="{E8513AD1-EA07-553B-4A40-3C0C7A22414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4040536" y="16293826"/>
                      <a:ext cx="0" cy="43204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6" name="Straight Connector 235">
                      <a:extLst>
                        <a:ext uri="{FF2B5EF4-FFF2-40B4-BE49-F238E27FC236}">
                          <a16:creationId xmlns:a16="http://schemas.microsoft.com/office/drawing/2014/main" id="{EDB5BBE8-A742-3482-2539-1FC8DD8445A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4440456" y="16293640"/>
                      <a:ext cx="131" cy="4339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7" name="Straight Connector 236">
                      <a:extLst>
                        <a:ext uri="{FF2B5EF4-FFF2-40B4-BE49-F238E27FC236}">
                          <a16:creationId xmlns:a16="http://schemas.microsoft.com/office/drawing/2014/main" id="{3E0EE2A9-BC05-410B-9A3F-19FBCAF2935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3643884" y="16293596"/>
                      <a:ext cx="0" cy="43434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8" name="Straight Connector 237">
                      <a:extLst>
                        <a:ext uri="{FF2B5EF4-FFF2-40B4-BE49-F238E27FC236}">
                          <a16:creationId xmlns:a16="http://schemas.microsoft.com/office/drawing/2014/main" id="{F1C890F4-ECD4-C35C-C3CA-267636B6733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4238973" y="16293722"/>
                      <a:ext cx="0" cy="43308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9" name="Straight Connector 238">
                      <a:extLst>
                        <a:ext uri="{FF2B5EF4-FFF2-40B4-BE49-F238E27FC236}">
                          <a16:creationId xmlns:a16="http://schemas.microsoft.com/office/drawing/2014/main" id="{FDB95984-2166-B8CD-9C69-21CD64D6E3B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3843670" y="16293934"/>
                      <a:ext cx="0" cy="43096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0" name="Straight Connector 239">
                      <a:extLst>
                        <a:ext uri="{FF2B5EF4-FFF2-40B4-BE49-F238E27FC236}">
                          <a16:creationId xmlns:a16="http://schemas.microsoft.com/office/drawing/2014/main" id="{512ED649-CF5E-EC7D-E552-1C0F41AE3DD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3641319" y="16292791"/>
                      <a:ext cx="801394" cy="1101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232" name="TextBox 231">
                  <a:extLst>
                    <a:ext uri="{FF2B5EF4-FFF2-40B4-BE49-F238E27FC236}">
                      <a16:creationId xmlns:a16="http://schemas.microsoft.com/office/drawing/2014/main" id="{48D0B2C8-8680-2C4A-B188-9F8A6A8B478F}"/>
                    </a:ext>
                  </a:extLst>
                </p:cNvPr>
                <p:cNvSpPr txBox="1"/>
                <p:nvPr/>
              </p:nvSpPr>
              <p:spPr>
                <a:xfrm>
                  <a:off x="12201429" y="17100298"/>
                  <a:ext cx="1162231" cy="1878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00" dirty="0"/>
                    <a:t>0.8   0.85   0.9   0.95   0.99</a:t>
                  </a:r>
                </a:p>
              </p:txBody>
            </p:sp>
          </p:grpSp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35B6D447-6004-48DA-4506-46A62DC199C3}"/>
                  </a:ext>
                </a:extLst>
              </p:cNvPr>
              <p:cNvSpPr txBox="1"/>
              <p:nvPr/>
            </p:nvSpPr>
            <p:spPr>
              <a:xfrm>
                <a:off x="13231988" y="16318464"/>
                <a:ext cx="1112310" cy="192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50" dirty="0"/>
                  <a:t>Variable importance</a:t>
                </a:r>
              </a:p>
            </p:txBody>
          </p:sp>
        </p:grp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CB8B52D2-B270-ED98-8B1E-3958E4185659}"/>
              </a:ext>
            </a:extLst>
          </p:cNvPr>
          <p:cNvGrpSpPr/>
          <p:nvPr/>
        </p:nvGrpSpPr>
        <p:grpSpPr>
          <a:xfrm>
            <a:off x="-10930967" y="16611577"/>
            <a:ext cx="1083733" cy="408093"/>
            <a:chOff x="13340106" y="16639223"/>
            <a:chExt cx="1202598" cy="452854"/>
          </a:xfrm>
        </p:grpSpPr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8804ECAE-F6A3-A9DE-B5D3-0CE952E6330D}"/>
                </a:ext>
              </a:extLst>
            </p:cNvPr>
            <p:cNvSpPr/>
            <p:nvPr/>
          </p:nvSpPr>
          <p:spPr>
            <a:xfrm>
              <a:off x="13434067" y="16655460"/>
              <a:ext cx="932483" cy="3971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31F3B61-145D-2F2D-9DEF-6E9814D9E274}"/>
                </a:ext>
              </a:extLst>
            </p:cNvPr>
            <p:cNvGrpSpPr/>
            <p:nvPr/>
          </p:nvGrpSpPr>
          <p:grpSpPr>
            <a:xfrm>
              <a:off x="13340106" y="16639223"/>
              <a:ext cx="1202598" cy="452854"/>
              <a:chOff x="13231988" y="16294979"/>
              <a:chExt cx="1202598" cy="452854"/>
            </a:xfrm>
          </p:grpSpPr>
          <p:grpSp>
            <p:nvGrpSpPr>
              <p:cNvPr id="260" name="Group 259">
                <a:extLst>
                  <a:ext uri="{FF2B5EF4-FFF2-40B4-BE49-F238E27FC236}">
                    <a16:creationId xmlns:a16="http://schemas.microsoft.com/office/drawing/2014/main" id="{4D990740-AC9A-0F22-5FEB-594485060A89}"/>
                  </a:ext>
                </a:extLst>
              </p:cNvPr>
              <p:cNvGrpSpPr/>
              <p:nvPr/>
            </p:nvGrpSpPr>
            <p:grpSpPr>
              <a:xfrm>
                <a:off x="13272355" y="16476493"/>
                <a:ext cx="1162231" cy="271340"/>
                <a:chOff x="12201429" y="17002705"/>
                <a:chExt cx="1162231" cy="271340"/>
              </a:xfrm>
            </p:grpSpPr>
            <p:grpSp>
              <p:nvGrpSpPr>
                <p:cNvPr id="262" name="Group 261">
                  <a:extLst>
                    <a:ext uri="{FF2B5EF4-FFF2-40B4-BE49-F238E27FC236}">
                      <a16:creationId xmlns:a16="http://schemas.microsoft.com/office/drawing/2014/main" id="{6ED08651-122A-3B72-FEF9-D9302FD85F53}"/>
                    </a:ext>
                  </a:extLst>
                </p:cNvPr>
                <p:cNvGrpSpPr/>
                <p:nvPr/>
              </p:nvGrpSpPr>
              <p:grpSpPr>
                <a:xfrm>
                  <a:off x="12357349" y="17002705"/>
                  <a:ext cx="706718" cy="129322"/>
                  <a:chOff x="13641319" y="16190385"/>
                  <a:chExt cx="801394" cy="146645"/>
                </a:xfrm>
              </p:grpSpPr>
              <p:pic>
                <p:nvPicPr>
                  <p:cNvPr id="264" name="Graphic 263">
                    <a:extLst>
                      <a:ext uri="{FF2B5EF4-FFF2-40B4-BE49-F238E27FC236}">
                        <a16:creationId xmlns:a16="http://schemas.microsoft.com/office/drawing/2014/main" id="{D4378B94-5B43-4BA5-231A-57BBE52747F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rcRect l="84135" t="17435" r="14314" b="26092"/>
                  <a:stretch/>
                </p:blipFill>
                <p:spPr>
                  <a:xfrm rot="5400000">
                    <a:off x="13993476" y="15841328"/>
                    <a:ext cx="98053" cy="796168"/>
                  </a:xfrm>
                  <a:prstGeom prst="rect">
                    <a:avLst/>
                  </a:prstGeom>
                </p:spPr>
              </p:pic>
              <p:grpSp>
                <p:nvGrpSpPr>
                  <p:cNvPr id="265" name="Group 264">
                    <a:extLst>
                      <a:ext uri="{FF2B5EF4-FFF2-40B4-BE49-F238E27FC236}">
                        <a16:creationId xmlns:a16="http://schemas.microsoft.com/office/drawing/2014/main" id="{9D1CF9F3-78B7-7425-E962-38BAA55C1133}"/>
                      </a:ext>
                    </a:extLst>
                  </p:cNvPr>
                  <p:cNvGrpSpPr/>
                  <p:nvPr/>
                </p:nvGrpSpPr>
                <p:grpSpPr>
                  <a:xfrm>
                    <a:off x="13641319" y="16292791"/>
                    <a:ext cx="801394" cy="44239"/>
                    <a:chOff x="13641319" y="16292791"/>
                    <a:chExt cx="801394" cy="44239"/>
                  </a:xfrm>
                </p:grpSpPr>
                <p:cxnSp>
                  <p:nvCxnSpPr>
                    <p:cNvPr id="266" name="Straight Connector 265">
                      <a:extLst>
                        <a:ext uri="{FF2B5EF4-FFF2-40B4-BE49-F238E27FC236}">
                          <a16:creationId xmlns:a16="http://schemas.microsoft.com/office/drawing/2014/main" id="{4F6E76B1-9EC7-05D6-5DC7-75B5B8A6AF0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4040536" y="16293826"/>
                      <a:ext cx="0" cy="43204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7" name="Straight Connector 266">
                      <a:extLst>
                        <a:ext uri="{FF2B5EF4-FFF2-40B4-BE49-F238E27FC236}">
                          <a16:creationId xmlns:a16="http://schemas.microsoft.com/office/drawing/2014/main" id="{F86FC7BA-1C2A-FDCE-27F7-5E81BCDC1C6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4440456" y="16293640"/>
                      <a:ext cx="131" cy="4339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8" name="Straight Connector 267">
                      <a:extLst>
                        <a:ext uri="{FF2B5EF4-FFF2-40B4-BE49-F238E27FC236}">
                          <a16:creationId xmlns:a16="http://schemas.microsoft.com/office/drawing/2014/main" id="{63EBA173-4B7A-C920-F307-79B51B4F081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3643884" y="16293596"/>
                      <a:ext cx="0" cy="43434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9" name="Straight Connector 268">
                      <a:extLst>
                        <a:ext uri="{FF2B5EF4-FFF2-40B4-BE49-F238E27FC236}">
                          <a16:creationId xmlns:a16="http://schemas.microsoft.com/office/drawing/2014/main" id="{799560ED-1185-6231-DB63-653C7D1688A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4238973" y="16293722"/>
                      <a:ext cx="0" cy="43308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0" name="Straight Connector 269">
                      <a:extLst>
                        <a:ext uri="{FF2B5EF4-FFF2-40B4-BE49-F238E27FC236}">
                          <a16:creationId xmlns:a16="http://schemas.microsoft.com/office/drawing/2014/main" id="{B63B70DC-B6A3-0AB1-65C7-5A9520FFCD7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3843670" y="16293934"/>
                      <a:ext cx="0" cy="43096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1" name="Straight Connector 270">
                      <a:extLst>
                        <a:ext uri="{FF2B5EF4-FFF2-40B4-BE49-F238E27FC236}">
                          <a16:creationId xmlns:a16="http://schemas.microsoft.com/office/drawing/2014/main" id="{8991C79E-D678-792F-CAF2-9DD7BE48E56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3641319" y="16292791"/>
                      <a:ext cx="801394" cy="1101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263" name="TextBox 262">
                  <a:extLst>
                    <a:ext uri="{FF2B5EF4-FFF2-40B4-BE49-F238E27FC236}">
                      <a16:creationId xmlns:a16="http://schemas.microsoft.com/office/drawing/2014/main" id="{34D2F68E-6ABE-66DF-3B64-8916B9E7A2D9}"/>
                    </a:ext>
                  </a:extLst>
                </p:cNvPr>
                <p:cNvSpPr txBox="1"/>
                <p:nvPr/>
              </p:nvSpPr>
              <p:spPr>
                <a:xfrm>
                  <a:off x="12201429" y="17086203"/>
                  <a:ext cx="1162231" cy="187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00" dirty="0"/>
                    <a:t>0.8   0.85   0.9   0.95   0.99</a:t>
                  </a:r>
                </a:p>
              </p:txBody>
            </p:sp>
          </p:grpSp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DAE15377-B905-BF3E-67F4-B306D62FCAD1}"/>
                  </a:ext>
                </a:extLst>
              </p:cNvPr>
              <p:cNvSpPr txBox="1"/>
              <p:nvPr/>
            </p:nvSpPr>
            <p:spPr>
              <a:xfrm>
                <a:off x="13231988" y="16294979"/>
                <a:ext cx="1112310" cy="1923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50" dirty="0"/>
                  <a:t>Variable importance</a:t>
                </a:r>
              </a:p>
            </p:txBody>
          </p:sp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4121BE8-1AA4-A05D-0650-4FDA22F9F559}"/>
              </a:ext>
            </a:extLst>
          </p:cNvPr>
          <p:cNvGrpSpPr/>
          <p:nvPr/>
        </p:nvGrpSpPr>
        <p:grpSpPr>
          <a:xfrm>
            <a:off x="17793736" y="14955688"/>
            <a:ext cx="6605505" cy="3554447"/>
            <a:chOff x="9678443" y="14274800"/>
            <a:chExt cx="4232372" cy="2277454"/>
          </a:xfrm>
        </p:grpSpPr>
        <p:pic>
          <p:nvPicPr>
            <p:cNvPr id="59" name="Graphic 58">
              <a:extLst>
                <a:ext uri="{FF2B5EF4-FFF2-40B4-BE49-F238E27FC236}">
                  <a16:creationId xmlns:a16="http://schemas.microsoft.com/office/drawing/2014/main" id="{7E45CCBA-3622-159B-2B8F-BB57DC78AD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t="15718" r="18858" b="16666"/>
            <a:stretch/>
          </p:blipFill>
          <p:spPr>
            <a:xfrm>
              <a:off x="9771592" y="14274800"/>
              <a:ext cx="3292475" cy="2112433"/>
            </a:xfrm>
            <a:prstGeom prst="rect">
              <a:avLst/>
            </a:prstGeom>
          </p:spPr>
        </p:pic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E23F3FC-0AED-724F-D14D-DEC70C59A82D}"/>
                </a:ext>
              </a:extLst>
            </p:cNvPr>
            <p:cNvSpPr/>
            <p:nvPr/>
          </p:nvSpPr>
          <p:spPr>
            <a:xfrm>
              <a:off x="10883901" y="15529087"/>
              <a:ext cx="2120898" cy="513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51902C0-BB49-84E3-46E9-9E9B19DBFA59}"/>
                </a:ext>
              </a:extLst>
            </p:cNvPr>
            <p:cNvSpPr/>
            <p:nvPr/>
          </p:nvSpPr>
          <p:spPr>
            <a:xfrm>
              <a:off x="10883906" y="15184067"/>
              <a:ext cx="2120898" cy="513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9E64F15-4317-7A72-55AB-148BB50AFE46}"/>
                </a:ext>
              </a:extLst>
            </p:cNvPr>
            <p:cNvSpPr/>
            <p:nvPr/>
          </p:nvSpPr>
          <p:spPr>
            <a:xfrm>
              <a:off x="10883905" y="14843284"/>
              <a:ext cx="2120898" cy="513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5BD8E19-EDF1-0CE8-2B51-7A0CE400EE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13533" y="15554959"/>
              <a:ext cx="2055878" cy="0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7F39E45-CD60-E872-BB7C-C443FB3429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13533" y="15209839"/>
              <a:ext cx="2055878" cy="0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8ABC163-96E2-5DA5-AC1A-AB53B58F7E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15054" y="14866417"/>
              <a:ext cx="2055878" cy="0"/>
            </a:xfrm>
            <a:prstGeom prst="line">
              <a:avLst/>
            </a:prstGeom>
            <a:ln w="63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CF075BA-E765-7EA3-3AF7-2D02606167C6}"/>
                </a:ext>
              </a:extLst>
            </p:cNvPr>
            <p:cNvSpPr txBox="1"/>
            <p:nvPr/>
          </p:nvSpPr>
          <p:spPr>
            <a:xfrm>
              <a:off x="13013983" y="15235446"/>
              <a:ext cx="896832" cy="295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Ray-finned</a:t>
              </a:r>
            </a:p>
            <a:p>
              <a:r>
                <a:rPr lang="en-US" sz="1200" dirty="0"/>
                <a:t>fish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F35CC93-D504-06AB-EECE-DA5CBA644654}"/>
                </a:ext>
              </a:extLst>
            </p:cNvPr>
            <p:cNvSpPr txBox="1"/>
            <p:nvPr/>
          </p:nvSpPr>
          <p:spPr>
            <a:xfrm>
              <a:off x="13013983" y="15728893"/>
              <a:ext cx="896832" cy="177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Reptiles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548680C-513A-0E94-6BC6-34386805ADE5}"/>
                </a:ext>
              </a:extLst>
            </p:cNvPr>
            <p:cNvSpPr txBox="1"/>
            <p:nvPr/>
          </p:nvSpPr>
          <p:spPr>
            <a:xfrm>
              <a:off x="13013983" y="14952705"/>
              <a:ext cx="896832" cy="177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Mammals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DF0DC4F-41A7-309F-566A-B40A506243FC}"/>
                </a:ext>
              </a:extLst>
            </p:cNvPr>
            <p:cNvSpPr txBox="1"/>
            <p:nvPr/>
          </p:nvSpPr>
          <p:spPr>
            <a:xfrm>
              <a:off x="13013979" y="14455695"/>
              <a:ext cx="896832" cy="295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All</a:t>
              </a:r>
            </a:p>
            <a:p>
              <a:r>
                <a:rPr lang="en-US" sz="1200" dirty="0"/>
                <a:t>species</a:t>
              </a:r>
            </a:p>
          </p:txBody>
        </p:sp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CCD98DAE-F255-24B7-2CCB-C8EE9A7775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l="26709" t="77869" r="22613" b="17309"/>
            <a:stretch/>
          </p:blipFill>
          <p:spPr>
            <a:xfrm>
              <a:off x="10858500" y="16196795"/>
              <a:ext cx="2056342" cy="150645"/>
            </a:xfrm>
            <a:prstGeom prst="rect">
              <a:avLst/>
            </a:prstGeom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CFD9132-23EB-E44B-E396-FE23EA111FFE}"/>
                </a:ext>
              </a:extLst>
            </p:cNvPr>
            <p:cNvSpPr txBox="1"/>
            <p:nvPr/>
          </p:nvSpPr>
          <p:spPr>
            <a:xfrm>
              <a:off x="11545233" y="16345191"/>
              <a:ext cx="1002368" cy="20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500" dirty="0"/>
                <a:t>β </a:t>
              </a:r>
              <a:r>
                <a:rPr lang="en-US" sz="1500" dirty="0"/>
                <a:t>coefficient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1756326F-CD82-B259-E29F-A08729C73DB2}"/>
                </a:ext>
              </a:extLst>
            </p:cNvPr>
            <p:cNvSpPr/>
            <p:nvPr/>
          </p:nvSpPr>
          <p:spPr>
            <a:xfrm>
              <a:off x="12030401" y="15638916"/>
              <a:ext cx="840316" cy="35785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52E56E48-8443-D15C-BB8D-E5F6DD64ED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l="84135" t="17435" r="14314" b="26092"/>
            <a:stretch/>
          </p:blipFill>
          <p:spPr>
            <a:xfrm rot="5400000">
              <a:off x="12402471" y="15502326"/>
              <a:ext cx="77923" cy="632713"/>
            </a:xfrm>
            <a:prstGeom prst="rect">
              <a:avLst/>
            </a:prstGeom>
          </p:spPr>
        </p:pic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BE374FB-6D00-7E2E-91F9-7446F1456A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439870" y="15864979"/>
              <a:ext cx="0" cy="343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A15031E-115A-21B5-0CD1-6EBC04F26B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757685" y="15864831"/>
              <a:ext cx="104" cy="344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B7229F0-8E83-622A-CAA6-5E40E0CA44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24651" y="15864796"/>
              <a:ext cx="0" cy="345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16510CF-9F39-2943-D99B-B6A3C9A091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597567" y="15864896"/>
              <a:ext cx="0" cy="344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9E786DA-7331-71ED-BE73-4A7E72ED77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283421" y="15865064"/>
              <a:ext cx="0" cy="342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5AFB665-2403-3450-8D72-E1FDB0C94D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22613" y="15865172"/>
              <a:ext cx="636866" cy="8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07307CC-31F9-2E08-273B-128D22EA9206}"/>
                </a:ext>
              </a:extLst>
            </p:cNvPr>
            <p:cNvSpPr txBox="1"/>
            <p:nvPr/>
          </p:nvSpPr>
          <p:spPr>
            <a:xfrm>
              <a:off x="11786810" y="15873953"/>
              <a:ext cx="1326277" cy="13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60" dirty="0"/>
                <a:t>0.8   0.85   0.9   0.95   0.99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D762305-73B6-94D5-3E30-FE4A14D5FD5C}"/>
                </a:ext>
              </a:extLst>
            </p:cNvPr>
            <p:cNvSpPr txBox="1"/>
            <p:nvPr/>
          </p:nvSpPr>
          <p:spPr>
            <a:xfrm>
              <a:off x="11951151" y="15645984"/>
              <a:ext cx="1002369" cy="1479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Variable importance</a:t>
              </a:r>
            </a:p>
          </p:txBody>
        </p:sp>
        <p:pic>
          <p:nvPicPr>
            <p:cNvPr id="90" name="Graphic 89" descr="Checkmark with solid fill">
              <a:extLst>
                <a:ext uri="{FF2B5EF4-FFF2-40B4-BE49-F238E27FC236}">
                  <a16:creationId xmlns:a16="http://schemas.microsoft.com/office/drawing/2014/main" id="{4A18341D-1B6E-037E-E206-4760F6133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081664" y="14465032"/>
              <a:ext cx="109008" cy="109008"/>
            </a:xfrm>
            <a:prstGeom prst="rect">
              <a:avLst/>
            </a:prstGeom>
          </p:spPr>
        </p:pic>
        <p:pic>
          <p:nvPicPr>
            <p:cNvPr id="91" name="Graphic 90" descr="Checkmark with solid fill">
              <a:extLst>
                <a:ext uri="{FF2B5EF4-FFF2-40B4-BE49-F238E27FC236}">
                  <a16:creationId xmlns:a16="http://schemas.microsoft.com/office/drawing/2014/main" id="{9F650582-1339-931A-A8AC-42191D198B6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700672" y="14982028"/>
              <a:ext cx="109008" cy="109008"/>
            </a:xfrm>
            <a:prstGeom prst="rect">
              <a:avLst/>
            </a:prstGeom>
          </p:spPr>
        </p:pic>
        <p:pic>
          <p:nvPicPr>
            <p:cNvPr id="92" name="Graphic 91" descr="Checkmark with solid fill">
              <a:extLst>
                <a:ext uri="{FF2B5EF4-FFF2-40B4-BE49-F238E27FC236}">
                  <a16:creationId xmlns:a16="http://schemas.microsoft.com/office/drawing/2014/main" id="{66ADA7A9-66DA-3F88-BE75-44B32A560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678443" y="15327306"/>
              <a:ext cx="109008" cy="109008"/>
            </a:xfrm>
            <a:prstGeom prst="rect">
              <a:avLst/>
            </a:prstGeom>
          </p:spPr>
        </p:pic>
        <p:pic>
          <p:nvPicPr>
            <p:cNvPr id="93" name="Graphic 92" descr="Checkmark with solid fill">
              <a:extLst>
                <a:ext uri="{FF2B5EF4-FFF2-40B4-BE49-F238E27FC236}">
                  <a16:creationId xmlns:a16="http://schemas.microsoft.com/office/drawing/2014/main" id="{6598D40C-69AE-8245-37AA-7CDD3821E85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130889" y="15669283"/>
              <a:ext cx="109008" cy="109008"/>
            </a:xfrm>
            <a:prstGeom prst="rect">
              <a:avLst/>
            </a:prstGeom>
          </p:spPr>
        </p:pic>
        <p:pic>
          <p:nvPicPr>
            <p:cNvPr id="94" name="Graphic 93" descr="Close with solid fill">
              <a:extLst>
                <a:ext uri="{FF2B5EF4-FFF2-40B4-BE49-F238E27FC236}">
                  <a16:creationId xmlns:a16="http://schemas.microsoft.com/office/drawing/2014/main" id="{CB4828F7-2E36-02B9-B30D-3931C9B675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881931" y="15845357"/>
              <a:ext cx="109008" cy="109008"/>
            </a:xfrm>
            <a:prstGeom prst="rect">
              <a:avLst/>
            </a:prstGeom>
          </p:spPr>
        </p:pic>
        <p:pic>
          <p:nvPicPr>
            <p:cNvPr id="95" name="Graphic 94" descr="Close with solid fill">
              <a:extLst>
                <a:ext uri="{FF2B5EF4-FFF2-40B4-BE49-F238E27FC236}">
                  <a16:creationId xmlns:a16="http://schemas.microsoft.com/office/drawing/2014/main" id="{07955844-2F11-5CBF-E233-2DCC9782C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883262" y="14636020"/>
              <a:ext cx="109008" cy="10900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46B21FE3-CD44-F346-1CC2-BE3FED735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8415" t="45470" r="34793" b="43803"/>
          <a:stretch/>
        </p:blipFill>
        <p:spPr>
          <a:xfrm>
            <a:off x="434340" y="9692639"/>
            <a:ext cx="35707320" cy="2052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551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3971</TotalTime>
  <Words>89</Words>
  <Application>Microsoft Office PowerPoint</Application>
  <PresentationFormat>Custom</PresentationFormat>
  <Paragraphs>40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Tomoni Minamoto</dc:creator>
  <cp:lastModifiedBy>Hu, Zhaobo</cp:lastModifiedBy>
  <cp:revision>242</cp:revision>
  <dcterms:created xsi:type="dcterms:W3CDTF">2014-10-11T23:18:25Z</dcterms:created>
  <dcterms:modified xsi:type="dcterms:W3CDTF">2025-05-08T16:29:21Z</dcterms:modified>
</cp:coreProperties>
</file>