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6"/>
  </p:normalViewPr>
  <p:slideViewPr>
    <p:cSldViewPr snapToGrid="0" snapToObjects="1">
      <p:cViewPr varScale="1">
        <p:scale>
          <a:sx n="65" d="100"/>
          <a:sy n="65" d="100"/>
        </p:scale>
        <p:origin x="2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C89-CCD9-6148-995B-E0EAD7F2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457F-B4FF-C541-B494-13E90A112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658-AB9C-FE4A-B883-5B9E014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D83-8691-D349-89D7-2586DD7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A2E-93BF-C546-9D58-4D98E71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0FC-7011-9F4E-B4F2-D455E28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72D2-55EA-3146-9FDF-35B7445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894-04D3-8545-9C1D-0EBB7D4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E731-7F20-F644-9BAE-17D9C633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BDB3-66B2-5040-8020-B942C3B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C504-9DA3-584A-A348-0E9273C9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FE23-67CC-624D-83C3-E40E48F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2E5F-C33D-3740-8991-00491E84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53E0-6D27-BD40-9295-D1E2BD8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432-8026-F040-B807-DD8DC8D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DEBE-437E-F141-ACB0-8E256453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4EDF-9EA7-F745-8C78-4CF63DDA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698A-EF36-2B49-95C8-426CBD1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2B1-D1CE-2D45-A665-F71E900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C281-8997-5B48-B2DF-F2211BA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95E-1C0C-184F-8FAC-15A000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86D-9347-FB41-9613-60D0EA18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2D3C-DC79-7D4F-9CA5-94016E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D6DA-B820-1641-899E-F9FBDF7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91C3-645F-4346-BBCC-ED78879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1D3-81AE-FE43-B8C7-E7C8754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ED8-B758-264D-85EA-660554DB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280DC-B1D6-2245-A646-AFC946A3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4C55-8A1D-BD4B-BB69-3335E34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6BBB-2EB1-4647-A25D-301C38E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D15-CE27-6442-8CD7-F29F9D59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B4FB-C9F0-8B41-83D4-1B0968B9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7469-1230-8542-A756-E2B311A0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A50F-E545-4846-B02C-FA648369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7639-3B09-EA49-BAE4-44D37D88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E0831-FF52-BE4B-B95C-CBB5D451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11FF-E729-484A-9320-14075EB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9F9C-F021-D84C-A213-03D7DE4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40AB0-EFFF-E04F-923C-7D0D83A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DB-C883-C645-8D33-15694AA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E3399-273E-F04A-8F63-0909A061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CDD7-7959-FA4B-B0B8-EC66627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A64B-EFA3-3844-8159-C6DA9F49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27AB-FC74-A641-9768-34D3A8E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686F9-C5FE-0444-8424-8D6413F6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76D3-BDA3-0046-80AC-5D585EF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7FFD-7459-6042-9F73-9FA9FFA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1244-2902-D349-9497-422E0428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37A4-B656-8343-ABD5-A05B4F42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00BD-419F-8B44-A219-9778FF4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05E8-7D79-E64A-BED2-DC526C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2562-3135-4646-A350-0CA9AA8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348-FB77-0440-9440-FBAA76B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7BE0E-DF99-424F-8D23-966C39021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A5CB-7664-0547-A12A-1402FB55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0A3F-F710-EB4D-BD0D-D03ADB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CBE0-C165-364D-B498-8079962A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A976-86A5-4C4E-875F-A862C9C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05A25-7CBB-DA4D-BB7A-B7EEE45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D82A-CC4A-4D4F-A130-571A7F08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4CD-04B9-A948-9B31-B047234EB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356-A95C-5C46-B760-5A2E05EE06E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D3F2-585E-7442-B8B8-18CC3FAE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E82-9C46-024A-B214-36A5590D8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ACC36E0-836D-3544-84CF-C5303CB02572}"/>
              </a:ext>
            </a:extLst>
          </p:cNvPr>
          <p:cNvSpPr/>
          <p:nvPr/>
        </p:nvSpPr>
        <p:spPr>
          <a:xfrm>
            <a:off x="1506502" y="1997507"/>
            <a:ext cx="3287715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132F6-D875-AE4C-B5EC-08CBB7E6CBB6}"/>
              </a:ext>
            </a:extLst>
          </p:cNvPr>
          <p:cNvSpPr txBox="1"/>
          <p:nvPr/>
        </p:nvSpPr>
        <p:spPr>
          <a:xfrm>
            <a:off x="2351494" y="1943934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monocentric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51228B-6B2E-AA40-A4DB-74483AF7E3B4}"/>
              </a:ext>
            </a:extLst>
          </p:cNvPr>
          <p:cNvCxnSpPr>
            <a:cxnSpLocks/>
          </p:cNvCxnSpPr>
          <p:nvPr/>
        </p:nvCxnSpPr>
        <p:spPr>
          <a:xfrm flipV="1">
            <a:off x="2640166" y="3256130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/>
              <p:nvPr/>
            </p:nvSpPr>
            <p:spPr>
              <a:xfrm>
                <a:off x="2049342" y="3358190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42" y="3358190"/>
                <a:ext cx="434414" cy="276999"/>
              </a:xfrm>
              <a:prstGeom prst="rect">
                <a:avLst/>
              </a:prstGeom>
              <a:blipFill>
                <a:blip r:embed="rId2"/>
                <a:stretch>
                  <a:fillRect l="-19444" r="-833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/>
              <p:nvPr/>
            </p:nvSpPr>
            <p:spPr>
              <a:xfrm>
                <a:off x="2931748" y="3338555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48" y="3338555"/>
                <a:ext cx="434414" cy="276999"/>
              </a:xfrm>
              <a:prstGeom prst="rect">
                <a:avLst/>
              </a:prstGeom>
              <a:blipFill>
                <a:blip r:embed="rId3"/>
                <a:stretch>
                  <a:fillRect l="-22857" r="-857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/>
              <p:nvPr/>
            </p:nvSpPr>
            <p:spPr>
              <a:xfrm>
                <a:off x="6594213" y="2128600"/>
                <a:ext cx="39543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for the evolution of karyotype data in Drosophila. At an instance in time a lineage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chromosome and either an XY or neoXY sex chromosome system. A lineage can make four possible transitions: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fusion of two autosomes,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the fission of an autosome,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fusion of an autosome and a sex chromosome,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the transition from neoXY to XY.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13" y="2128600"/>
                <a:ext cx="3954332" cy="3139321"/>
              </a:xfrm>
              <a:prstGeom prst="rect">
                <a:avLst/>
              </a:prstGeom>
              <a:blipFill>
                <a:blip r:embed="rId4"/>
                <a:stretch>
                  <a:fillRect l="-958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/>
              <p:nvPr/>
            </p:nvSpPr>
            <p:spPr>
              <a:xfrm>
                <a:off x="1545043" y="2706882"/>
                <a:ext cx="305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43" y="2706882"/>
                <a:ext cx="305263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D0E83413-250E-6F45-A90A-F74DFE74CACC}"/>
              </a:ext>
            </a:extLst>
          </p:cNvPr>
          <p:cNvSpPr/>
          <p:nvPr/>
        </p:nvSpPr>
        <p:spPr>
          <a:xfrm>
            <a:off x="2582926" y="2329847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/>
              <p:nvPr/>
            </p:nvSpPr>
            <p:spPr>
              <a:xfrm>
                <a:off x="1942692" y="2289002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92" y="2289002"/>
                <a:ext cx="121884" cy="276999"/>
              </a:xfrm>
              <a:prstGeom prst="rect">
                <a:avLst/>
              </a:prstGeom>
              <a:blipFill>
                <a:blip r:embed="rId6"/>
                <a:stretch>
                  <a:fillRect l="-54545" r="-5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/>
              <p:nvPr/>
            </p:nvSpPr>
            <p:spPr>
              <a:xfrm>
                <a:off x="3177086" y="2296766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86" y="2296766"/>
                <a:ext cx="154309" cy="276999"/>
              </a:xfrm>
              <a:prstGeom prst="rect">
                <a:avLst/>
              </a:prstGeom>
              <a:blipFill>
                <a:blip r:embed="rId7"/>
                <a:stretch>
                  <a:fillRect l="-38462" r="-384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A28755F-9C41-7B40-9669-B112145FACED}"/>
              </a:ext>
            </a:extLst>
          </p:cNvPr>
          <p:cNvSpPr/>
          <p:nvPr/>
        </p:nvSpPr>
        <p:spPr>
          <a:xfrm>
            <a:off x="1585555" y="2729332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5E73C-1711-FF4B-BC22-BF2EC8F70C7B}"/>
              </a:ext>
            </a:extLst>
          </p:cNvPr>
          <p:cNvSpPr/>
          <p:nvPr/>
        </p:nvSpPr>
        <p:spPr>
          <a:xfrm>
            <a:off x="2956109" y="2729681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2C108-A771-1D43-808A-A10CFDDE0A19}"/>
              </a:ext>
            </a:extLst>
          </p:cNvPr>
          <p:cNvSpPr/>
          <p:nvPr/>
        </p:nvSpPr>
        <p:spPr>
          <a:xfrm>
            <a:off x="2471017" y="2731606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F3035C-811E-2347-9811-80DADA79402E}"/>
              </a:ext>
            </a:extLst>
          </p:cNvPr>
          <p:cNvSpPr/>
          <p:nvPr/>
        </p:nvSpPr>
        <p:spPr>
          <a:xfrm flipH="1">
            <a:off x="1944140" y="2329847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322EE0-FEA8-1146-89DF-ADC235A577F3}"/>
              </a:ext>
            </a:extLst>
          </p:cNvPr>
          <p:cNvSpPr/>
          <p:nvPr/>
        </p:nvSpPr>
        <p:spPr>
          <a:xfrm>
            <a:off x="3991617" y="2731997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83E7113-C43F-A941-B252-1BB5A135CCBA}"/>
              </a:ext>
            </a:extLst>
          </p:cNvPr>
          <p:cNvSpPr/>
          <p:nvPr/>
        </p:nvSpPr>
        <p:spPr>
          <a:xfrm>
            <a:off x="2582924" y="2240908"/>
            <a:ext cx="1713013" cy="476410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636412"/>
              <a:gd name="connsiteY0" fmla="*/ 363102 h 363102"/>
              <a:gd name="connsiteX1" fmla="*/ 107755 w 636412"/>
              <a:gd name="connsiteY1" fmla="*/ 58145 h 363102"/>
              <a:gd name="connsiteX2" fmla="*/ 328187 w 636412"/>
              <a:gd name="connsiteY2" fmla="*/ 26564 h 363102"/>
              <a:gd name="connsiteX3" fmla="*/ 636412 w 636412"/>
              <a:gd name="connsiteY3" fmla="*/ 355337 h 363102"/>
              <a:gd name="connsiteX4" fmla="*/ 636412 w 636412"/>
              <a:gd name="connsiteY4" fmla="*/ 355337 h 3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412" h="363102">
                <a:moveTo>
                  <a:pt x="0" y="363102"/>
                </a:moveTo>
                <a:cubicBezTo>
                  <a:pt x="27502" y="325288"/>
                  <a:pt x="53057" y="114235"/>
                  <a:pt x="107755" y="58145"/>
                </a:cubicBezTo>
                <a:cubicBezTo>
                  <a:pt x="162453" y="2055"/>
                  <a:pt x="240078" y="-22968"/>
                  <a:pt x="328187" y="26564"/>
                </a:cubicBezTo>
                <a:cubicBezTo>
                  <a:pt x="416296" y="76096"/>
                  <a:pt x="636412" y="355337"/>
                  <a:pt x="636412" y="355337"/>
                </a:cubicBezTo>
                <a:lnTo>
                  <a:pt x="636412" y="35533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C4315C-1E02-2F4F-A352-3069E69C7EFE}"/>
              </a:ext>
            </a:extLst>
          </p:cNvPr>
          <p:cNvSpPr/>
          <p:nvPr/>
        </p:nvSpPr>
        <p:spPr>
          <a:xfrm>
            <a:off x="1539634" y="3779924"/>
            <a:ext cx="3287715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7A5F1C-F941-5F40-945D-8BBE0A8F8643}"/>
              </a:ext>
            </a:extLst>
          </p:cNvPr>
          <p:cNvSpPr txBox="1"/>
          <p:nvPr/>
        </p:nvSpPr>
        <p:spPr>
          <a:xfrm>
            <a:off x="2384626" y="3726351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holocentric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7F65A-140F-0B4C-88F2-D70E13880C3E}"/>
                  </a:ext>
                </a:extLst>
              </p:cNvPr>
              <p:cNvSpPr txBox="1"/>
              <p:nvPr/>
            </p:nvSpPr>
            <p:spPr>
              <a:xfrm>
                <a:off x="1578175" y="4489299"/>
                <a:ext cx="305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7F65A-140F-0B4C-88F2-D70E1388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75" y="4489299"/>
                <a:ext cx="3052639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>
            <a:extLst>
              <a:ext uri="{FF2B5EF4-FFF2-40B4-BE49-F238E27FC236}">
                <a16:creationId xmlns:a16="http://schemas.microsoft.com/office/drawing/2014/main" id="{62F9F948-EEBF-784C-A43D-466B31371D9B}"/>
              </a:ext>
            </a:extLst>
          </p:cNvPr>
          <p:cNvSpPr/>
          <p:nvPr/>
        </p:nvSpPr>
        <p:spPr>
          <a:xfrm>
            <a:off x="2616058" y="4112264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5FE5DA-0596-CE4A-ABA2-667937776148}"/>
                  </a:ext>
                </a:extLst>
              </p:cNvPr>
              <p:cNvSpPr txBox="1"/>
              <p:nvPr/>
            </p:nvSpPr>
            <p:spPr>
              <a:xfrm>
                <a:off x="1975824" y="4071419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5FE5DA-0596-CE4A-ABA2-66793777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24" y="4071419"/>
                <a:ext cx="121884" cy="276999"/>
              </a:xfrm>
              <a:prstGeom prst="rect">
                <a:avLst/>
              </a:prstGeom>
              <a:blipFill>
                <a:blip r:embed="rId9"/>
                <a:stretch>
                  <a:fillRect l="-88889" r="-6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71087-ED1E-4046-8A15-68A794A05585}"/>
                  </a:ext>
                </a:extLst>
              </p:cNvPr>
              <p:cNvSpPr txBox="1"/>
              <p:nvPr/>
            </p:nvSpPr>
            <p:spPr>
              <a:xfrm>
                <a:off x="3210218" y="4079183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71087-ED1E-4046-8A15-68A794A0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18" y="4079183"/>
                <a:ext cx="154309" cy="276999"/>
              </a:xfrm>
              <a:prstGeom prst="rect">
                <a:avLst/>
              </a:prstGeom>
              <a:blipFill>
                <a:blip r:embed="rId10"/>
                <a:stretch>
                  <a:fillRect l="-38462" r="-384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D221FBF5-315F-E147-9C9B-2011DA245DD2}"/>
              </a:ext>
            </a:extLst>
          </p:cNvPr>
          <p:cNvSpPr/>
          <p:nvPr/>
        </p:nvSpPr>
        <p:spPr>
          <a:xfrm>
            <a:off x="1618687" y="4511749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B51664-AF29-204A-9E28-70E32489A8DB}"/>
              </a:ext>
            </a:extLst>
          </p:cNvPr>
          <p:cNvSpPr/>
          <p:nvPr/>
        </p:nvSpPr>
        <p:spPr>
          <a:xfrm>
            <a:off x="2989241" y="4512098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F99534-0238-774D-85B7-8AE6CCCFDABA}"/>
              </a:ext>
            </a:extLst>
          </p:cNvPr>
          <p:cNvSpPr/>
          <p:nvPr/>
        </p:nvSpPr>
        <p:spPr>
          <a:xfrm>
            <a:off x="2504149" y="4514023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BBD4EE-4AF2-1948-A7E6-084879C82DA1}"/>
              </a:ext>
            </a:extLst>
          </p:cNvPr>
          <p:cNvSpPr/>
          <p:nvPr/>
        </p:nvSpPr>
        <p:spPr>
          <a:xfrm flipH="1">
            <a:off x="1977272" y="4112264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A39DA-85D1-7143-AD9E-BF91021F728F}"/>
              </a:ext>
            </a:extLst>
          </p:cNvPr>
          <p:cNvSpPr/>
          <p:nvPr/>
        </p:nvSpPr>
        <p:spPr>
          <a:xfrm>
            <a:off x="4024749" y="4514414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BAD28B2-E615-4645-84A2-828C72013663}"/>
              </a:ext>
            </a:extLst>
          </p:cNvPr>
          <p:cNvSpPr/>
          <p:nvPr/>
        </p:nvSpPr>
        <p:spPr>
          <a:xfrm>
            <a:off x="2616056" y="4023325"/>
            <a:ext cx="1713013" cy="476410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636412"/>
              <a:gd name="connsiteY0" fmla="*/ 363102 h 363102"/>
              <a:gd name="connsiteX1" fmla="*/ 107755 w 636412"/>
              <a:gd name="connsiteY1" fmla="*/ 58145 h 363102"/>
              <a:gd name="connsiteX2" fmla="*/ 328187 w 636412"/>
              <a:gd name="connsiteY2" fmla="*/ 26564 h 363102"/>
              <a:gd name="connsiteX3" fmla="*/ 636412 w 636412"/>
              <a:gd name="connsiteY3" fmla="*/ 355337 h 363102"/>
              <a:gd name="connsiteX4" fmla="*/ 636412 w 636412"/>
              <a:gd name="connsiteY4" fmla="*/ 355337 h 3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412" h="363102">
                <a:moveTo>
                  <a:pt x="0" y="363102"/>
                </a:moveTo>
                <a:cubicBezTo>
                  <a:pt x="27502" y="325288"/>
                  <a:pt x="53057" y="114235"/>
                  <a:pt x="107755" y="58145"/>
                </a:cubicBezTo>
                <a:cubicBezTo>
                  <a:pt x="162453" y="2055"/>
                  <a:pt x="240078" y="-22968"/>
                  <a:pt x="328187" y="26564"/>
                </a:cubicBezTo>
                <a:cubicBezTo>
                  <a:pt x="416296" y="76096"/>
                  <a:pt x="636412" y="355337"/>
                  <a:pt x="636412" y="355337"/>
                </a:cubicBezTo>
                <a:lnTo>
                  <a:pt x="636412" y="35533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D41B3-3012-A84F-89BE-3EC6732B5D69}"/>
              </a:ext>
            </a:extLst>
          </p:cNvPr>
          <p:cNvSpPr txBox="1"/>
          <p:nvPr/>
        </p:nvSpPr>
        <p:spPr>
          <a:xfrm>
            <a:off x="3994156" y="2188435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292C1-326D-3F4D-91BD-4FBD54EBCF5B}"/>
              </a:ext>
            </a:extLst>
          </p:cNvPr>
          <p:cNvSpPr txBox="1"/>
          <p:nvPr/>
        </p:nvSpPr>
        <p:spPr>
          <a:xfrm>
            <a:off x="3986741" y="3951299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ρ</a:t>
            </a:r>
          </a:p>
        </p:txBody>
      </p:sp>
    </p:spTree>
    <p:extLst>
      <p:ext uri="{BB962C8B-B14F-4D97-AF65-F5344CB8AC3E}">
        <p14:creationId xmlns:p14="http://schemas.microsoft.com/office/powerpoint/2010/main" val="11044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102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2020-07-25T15:01:00Z</dcterms:created>
  <dcterms:modified xsi:type="dcterms:W3CDTF">2020-08-12T06:25:41Z</dcterms:modified>
</cp:coreProperties>
</file>