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93" d="100"/>
          <a:sy n="93" d="100"/>
        </p:scale>
        <p:origin x="34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AB74D-E58D-41EE-A23B-3D482445C5E4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3ED54-F2C6-46F0-BD0F-AA1AA2497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19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Trichoptera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3ED54-F2C6-46F0-BD0F-AA1AA2497C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92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Trichoptera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3ED54-F2C6-46F0-BD0F-AA1AA2497C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98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7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0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9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3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6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9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6/2/20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4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5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6/2/20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6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8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4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076DE-0398-4244-944D-863820543A55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6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CFE7D1-893C-344D-8970-3AA8E1647F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41" t="93559" r="70140" b="6241"/>
          <a:stretch/>
        </p:blipFill>
        <p:spPr>
          <a:xfrm flipV="1">
            <a:off x="228601" y="5401223"/>
            <a:ext cx="720436" cy="1190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72DD16-EB96-0F4F-928A-343AE56318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448" t="53976" r="39758" b="36335"/>
          <a:stretch/>
        </p:blipFill>
        <p:spPr>
          <a:xfrm flipV="1">
            <a:off x="228601" y="5868192"/>
            <a:ext cx="720436" cy="1190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792C77-30AF-634B-9343-2FEAF5C4568B}"/>
              </a:ext>
            </a:extLst>
          </p:cNvPr>
          <p:cNvSpPr txBox="1"/>
          <p:nvPr/>
        </p:nvSpPr>
        <p:spPr>
          <a:xfrm>
            <a:off x="14831" y="5240762"/>
            <a:ext cx="1128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P(monocentric)</a:t>
            </a:r>
          </a:p>
          <a:p>
            <a:pPr algn="ctr"/>
            <a:endParaRPr lang="en-US" sz="200" dirty="0"/>
          </a:p>
          <a:p>
            <a:pPr algn="ctr"/>
            <a:r>
              <a:rPr lang="en-US" sz="700" dirty="0"/>
              <a:t>0                                       1</a:t>
            </a:r>
            <a:endParaRPr 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8CA40-CD65-4F44-B7FD-67DC57070E20}"/>
              </a:ext>
            </a:extLst>
          </p:cNvPr>
          <p:cNvSpPr txBox="1"/>
          <p:nvPr/>
        </p:nvSpPr>
        <p:spPr>
          <a:xfrm>
            <a:off x="99743" y="5719947"/>
            <a:ext cx="97815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2       29          57      84</a:t>
            </a:r>
          </a:p>
          <a:p>
            <a:pPr marL="342900" indent="-342900" algn="ctr">
              <a:buAutoNum type="arabicPeriod" startAt="2"/>
            </a:pPr>
            <a:endParaRPr lang="en-US" sz="700" dirty="0"/>
          </a:p>
          <a:p>
            <a:pPr algn="ctr"/>
            <a:r>
              <a:rPr lang="en-US" sz="700" dirty="0"/>
              <a:t>Haploid number</a:t>
            </a:r>
          </a:p>
        </p:txBody>
      </p:sp>
      <p:sp>
        <p:nvSpPr>
          <p:cNvPr id="2" name="Block Arc 1">
            <a:extLst>
              <a:ext uri="{FF2B5EF4-FFF2-40B4-BE49-F238E27FC236}">
                <a16:creationId xmlns:a16="http://schemas.microsoft.com/office/drawing/2014/main" id="{89A059F7-34B9-BA48-8A3A-35575A966EA8}"/>
              </a:ext>
            </a:extLst>
          </p:cNvPr>
          <p:cNvSpPr/>
          <p:nvPr/>
        </p:nvSpPr>
        <p:spPr>
          <a:xfrm>
            <a:off x="817418" y="732243"/>
            <a:ext cx="5223163" cy="5223163"/>
          </a:xfrm>
          <a:prstGeom prst="blockArc">
            <a:avLst>
              <a:gd name="adj1" fmla="val 21565859"/>
              <a:gd name="adj2" fmla="val 21562481"/>
              <a:gd name="adj3" fmla="val 139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3F2CCC-7F6D-2D47-8921-3D852BA77CEA}"/>
              </a:ext>
            </a:extLst>
          </p:cNvPr>
          <p:cNvCxnSpPr>
            <a:cxnSpLocks/>
          </p:cNvCxnSpPr>
          <p:nvPr/>
        </p:nvCxnSpPr>
        <p:spPr>
          <a:xfrm flipV="1">
            <a:off x="5299881" y="1571993"/>
            <a:ext cx="72788" cy="6530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2400F8-8E6B-7841-A1D7-B09343B72EEF}"/>
              </a:ext>
            </a:extLst>
          </p:cNvPr>
          <p:cNvCxnSpPr>
            <a:cxnSpLocks/>
          </p:cNvCxnSpPr>
          <p:nvPr/>
        </p:nvCxnSpPr>
        <p:spPr>
          <a:xfrm flipV="1">
            <a:off x="5227093" y="1507547"/>
            <a:ext cx="72788" cy="6530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56C445-621C-BD44-B5B0-C576F5F97FB0}"/>
              </a:ext>
            </a:extLst>
          </p:cNvPr>
          <p:cNvCxnSpPr>
            <a:cxnSpLocks/>
          </p:cNvCxnSpPr>
          <p:nvPr/>
        </p:nvCxnSpPr>
        <p:spPr>
          <a:xfrm flipV="1">
            <a:off x="4144182" y="827948"/>
            <a:ext cx="27442" cy="831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3013E9-5C30-0443-BE1B-8CFD51C38338}"/>
              </a:ext>
            </a:extLst>
          </p:cNvPr>
          <p:cNvSpPr txBox="1"/>
          <p:nvPr/>
        </p:nvSpPr>
        <p:spPr>
          <a:xfrm>
            <a:off x="4722382" y="931287"/>
            <a:ext cx="6912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Lepidoptera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C1C895-4E50-E54A-A057-4EA7BE2513E8}"/>
              </a:ext>
            </a:extLst>
          </p:cNvPr>
          <p:cNvSpPr txBox="1"/>
          <p:nvPr/>
        </p:nvSpPr>
        <p:spPr>
          <a:xfrm>
            <a:off x="5832378" y="2317224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Diptera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5F3E02-4921-5F4F-B4CA-5EE7A6773A9E}"/>
              </a:ext>
            </a:extLst>
          </p:cNvPr>
          <p:cNvSpPr txBox="1"/>
          <p:nvPr/>
        </p:nvSpPr>
        <p:spPr>
          <a:xfrm>
            <a:off x="5279635" y="1356549"/>
            <a:ext cx="6463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Mecoptera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B1608E-338C-6F41-B0FE-C52FF52B7085}"/>
              </a:ext>
            </a:extLst>
          </p:cNvPr>
          <p:cNvCxnSpPr>
            <a:cxnSpLocks/>
          </p:cNvCxnSpPr>
          <p:nvPr/>
        </p:nvCxnSpPr>
        <p:spPr>
          <a:xfrm>
            <a:off x="5953913" y="3329055"/>
            <a:ext cx="8666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E1E02F-4567-427E-B56E-D2D43390299B}"/>
              </a:ext>
            </a:extLst>
          </p:cNvPr>
          <p:cNvCxnSpPr>
            <a:cxnSpLocks/>
          </p:cNvCxnSpPr>
          <p:nvPr/>
        </p:nvCxnSpPr>
        <p:spPr>
          <a:xfrm>
            <a:off x="5953913" y="3432779"/>
            <a:ext cx="8666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338D7A7-BCE2-457E-9490-C31604F069AF}"/>
              </a:ext>
            </a:extLst>
          </p:cNvPr>
          <p:cNvSpPr txBox="1"/>
          <p:nvPr/>
        </p:nvSpPr>
        <p:spPr>
          <a:xfrm>
            <a:off x="5999251" y="3271919"/>
            <a:ext cx="657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Collembola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3CCCE64-16BC-413C-9723-61A27AC00450}"/>
              </a:ext>
            </a:extLst>
          </p:cNvPr>
          <p:cNvCxnSpPr>
            <a:cxnSpLocks/>
          </p:cNvCxnSpPr>
          <p:nvPr/>
        </p:nvCxnSpPr>
        <p:spPr>
          <a:xfrm>
            <a:off x="5832378" y="4085247"/>
            <a:ext cx="121535" cy="4019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6B64C9-75A4-4CB4-B370-984A8F639086}"/>
              </a:ext>
            </a:extLst>
          </p:cNvPr>
          <p:cNvSpPr txBox="1"/>
          <p:nvPr/>
        </p:nvSpPr>
        <p:spPr>
          <a:xfrm>
            <a:off x="5975042" y="3724268"/>
            <a:ext cx="5485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Odonata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ADE9D2-20C6-42B7-8954-DD91D5D2D705}"/>
              </a:ext>
            </a:extLst>
          </p:cNvPr>
          <p:cNvCxnSpPr>
            <a:cxnSpLocks/>
          </p:cNvCxnSpPr>
          <p:nvPr/>
        </p:nvCxnSpPr>
        <p:spPr>
          <a:xfrm>
            <a:off x="5785809" y="4231915"/>
            <a:ext cx="123836" cy="4421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63681D7-B708-4620-B06F-9C3C29D56953}"/>
              </a:ext>
            </a:extLst>
          </p:cNvPr>
          <p:cNvSpPr txBox="1"/>
          <p:nvPr/>
        </p:nvSpPr>
        <p:spPr>
          <a:xfrm>
            <a:off x="5945241" y="4083780"/>
            <a:ext cx="841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Ephemeroptera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DEC0EF-B845-405F-A04D-190246CDA187}"/>
              </a:ext>
            </a:extLst>
          </p:cNvPr>
          <p:cNvSpPr txBox="1"/>
          <p:nvPr/>
        </p:nvSpPr>
        <p:spPr>
          <a:xfrm>
            <a:off x="5897351" y="4176997"/>
            <a:ext cx="596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Zoraptera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6FEF24-437F-434C-843D-F8B97F434743}"/>
              </a:ext>
            </a:extLst>
          </p:cNvPr>
          <p:cNvCxnSpPr>
            <a:cxnSpLocks/>
          </p:cNvCxnSpPr>
          <p:nvPr/>
        </p:nvCxnSpPr>
        <p:spPr>
          <a:xfrm>
            <a:off x="5775314" y="4272481"/>
            <a:ext cx="113974" cy="4583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CEAA33-C1E5-45CE-8BD8-D7DB4078EE30}"/>
              </a:ext>
            </a:extLst>
          </p:cNvPr>
          <p:cNvCxnSpPr>
            <a:cxnSpLocks/>
          </p:cNvCxnSpPr>
          <p:nvPr/>
        </p:nvCxnSpPr>
        <p:spPr>
          <a:xfrm>
            <a:off x="5735209" y="4336507"/>
            <a:ext cx="112518" cy="5046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35B819C-B4F5-4D6B-B4E7-6A96980C529C}"/>
              </a:ext>
            </a:extLst>
          </p:cNvPr>
          <p:cNvSpPr txBox="1"/>
          <p:nvPr/>
        </p:nvSpPr>
        <p:spPr>
          <a:xfrm>
            <a:off x="5842871" y="4262618"/>
            <a:ext cx="6896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Dermaptera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F946424-20CF-48E8-AAB6-53980E3CBEC6}"/>
              </a:ext>
            </a:extLst>
          </p:cNvPr>
          <p:cNvCxnSpPr>
            <a:cxnSpLocks/>
          </p:cNvCxnSpPr>
          <p:nvPr/>
        </p:nvCxnSpPr>
        <p:spPr>
          <a:xfrm>
            <a:off x="5710858" y="4399911"/>
            <a:ext cx="231295" cy="11919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3356D71-CAD2-411B-93DE-49EC2A7C54C7}"/>
              </a:ext>
            </a:extLst>
          </p:cNvPr>
          <p:cNvSpPr txBox="1"/>
          <p:nvPr/>
        </p:nvSpPr>
        <p:spPr>
          <a:xfrm>
            <a:off x="5778855" y="4349443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Orthoptera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2581B1E-C262-4E68-BCEC-61E270016C56}"/>
              </a:ext>
            </a:extLst>
          </p:cNvPr>
          <p:cNvCxnSpPr>
            <a:cxnSpLocks/>
          </p:cNvCxnSpPr>
          <p:nvPr/>
        </p:nvCxnSpPr>
        <p:spPr>
          <a:xfrm>
            <a:off x="5679573" y="4478126"/>
            <a:ext cx="163298" cy="819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77DCB4D-635A-4E64-B90C-09C0D20B465C}"/>
              </a:ext>
            </a:extLst>
          </p:cNvPr>
          <p:cNvSpPr txBox="1"/>
          <p:nvPr/>
        </p:nvSpPr>
        <p:spPr>
          <a:xfrm>
            <a:off x="5711843" y="4429356"/>
            <a:ext cx="6206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Mantodea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738AE9A-D99C-40AD-A3C8-733B7159CDCA}"/>
              </a:ext>
            </a:extLst>
          </p:cNvPr>
          <p:cNvCxnSpPr>
            <a:cxnSpLocks/>
          </p:cNvCxnSpPr>
          <p:nvPr/>
        </p:nvCxnSpPr>
        <p:spPr>
          <a:xfrm>
            <a:off x="5614036" y="4586904"/>
            <a:ext cx="164819" cy="9481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9623D3B-6FA3-49DD-AE7D-84323CBB44AC}"/>
              </a:ext>
            </a:extLst>
          </p:cNvPr>
          <p:cNvSpPr txBox="1"/>
          <p:nvPr/>
        </p:nvSpPr>
        <p:spPr>
          <a:xfrm>
            <a:off x="5667063" y="4526587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Blattodea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BE32AB3-7AA4-4D4A-BE01-D813E61FAB93}"/>
              </a:ext>
            </a:extLst>
          </p:cNvPr>
          <p:cNvCxnSpPr>
            <a:cxnSpLocks/>
          </p:cNvCxnSpPr>
          <p:nvPr/>
        </p:nvCxnSpPr>
        <p:spPr>
          <a:xfrm>
            <a:off x="5437981" y="4887870"/>
            <a:ext cx="72757" cy="526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7728DFE-5B82-4A23-BF88-C0DACC0F4F38}"/>
              </a:ext>
            </a:extLst>
          </p:cNvPr>
          <p:cNvSpPr txBox="1"/>
          <p:nvPr/>
        </p:nvSpPr>
        <p:spPr>
          <a:xfrm>
            <a:off x="5560191" y="4706629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Isoptera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D0A43BD-9447-422C-A537-D561E56B564A}"/>
              </a:ext>
            </a:extLst>
          </p:cNvPr>
          <p:cNvCxnSpPr>
            <a:cxnSpLocks/>
          </p:cNvCxnSpPr>
          <p:nvPr/>
        </p:nvCxnSpPr>
        <p:spPr>
          <a:xfrm>
            <a:off x="5023661" y="5287123"/>
            <a:ext cx="72757" cy="880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5C09C3A-24E4-4CCD-B07B-EF4C638940CB}"/>
              </a:ext>
            </a:extLst>
          </p:cNvPr>
          <p:cNvSpPr txBox="1"/>
          <p:nvPr/>
        </p:nvSpPr>
        <p:spPr>
          <a:xfrm>
            <a:off x="5234828" y="5108917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Blattodea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638EAA1-2A5D-4630-8C48-1940B7508E2C}"/>
              </a:ext>
            </a:extLst>
          </p:cNvPr>
          <p:cNvCxnSpPr>
            <a:cxnSpLocks/>
          </p:cNvCxnSpPr>
          <p:nvPr/>
        </p:nvCxnSpPr>
        <p:spPr>
          <a:xfrm>
            <a:off x="4762321" y="5477496"/>
            <a:ext cx="70439" cy="10529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F752100-6857-4A35-8E2D-F79C1FAAC69C}"/>
              </a:ext>
            </a:extLst>
          </p:cNvPr>
          <p:cNvSpPr txBox="1"/>
          <p:nvPr/>
        </p:nvSpPr>
        <p:spPr>
          <a:xfrm>
            <a:off x="4872264" y="5422422"/>
            <a:ext cx="756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Phasmatodea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413B3CA-CC95-424A-9AA0-5F2D0AF1A84D}"/>
              </a:ext>
            </a:extLst>
          </p:cNvPr>
          <p:cNvCxnSpPr>
            <a:cxnSpLocks/>
          </p:cNvCxnSpPr>
          <p:nvPr/>
        </p:nvCxnSpPr>
        <p:spPr>
          <a:xfrm>
            <a:off x="4727101" y="5516805"/>
            <a:ext cx="58471" cy="10529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E66FB75-0102-4C37-9F52-86EF56B407BA}"/>
              </a:ext>
            </a:extLst>
          </p:cNvPr>
          <p:cNvSpPr txBox="1"/>
          <p:nvPr/>
        </p:nvSpPr>
        <p:spPr>
          <a:xfrm>
            <a:off x="4711938" y="5521867"/>
            <a:ext cx="7585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Thysanoptera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CDE010A-3C6C-40B5-915F-A343B83EB9E9}"/>
              </a:ext>
            </a:extLst>
          </p:cNvPr>
          <p:cNvCxnSpPr>
            <a:cxnSpLocks/>
          </p:cNvCxnSpPr>
          <p:nvPr/>
        </p:nvCxnSpPr>
        <p:spPr>
          <a:xfrm flipH="1">
            <a:off x="2046996" y="5500668"/>
            <a:ext cx="83904" cy="13719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388AC8C-9803-4D58-BB27-95BB99FE166B}"/>
              </a:ext>
            </a:extLst>
          </p:cNvPr>
          <p:cNvSpPr txBox="1"/>
          <p:nvPr/>
        </p:nvSpPr>
        <p:spPr>
          <a:xfrm>
            <a:off x="3049728" y="5935864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Hemiptera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0C6E082-67D7-4CA8-BD96-5F90F3D4BCFA}"/>
              </a:ext>
            </a:extLst>
          </p:cNvPr>
          <p:cNvCxnSpPr>
            <a:cxnSpLocks/>
          </p:cNvCxnSpPr>
          <p:nvPr/>
        </p:nvCxnSpPr>
        <p:spPr>
          <a:xfrm flipH="1">
            <a:off x="1979853" y="5442118"/>
            <a:ext cx="67143" cy="8802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A8C84A8-4012-44E1-902A-3008869E1488}"/>
              </a:ext>
            </a:extLst>
          </p:cNvPr>
          <p:cNvSpPr txBox="1"/>
          <p:nvPr/>
        </p:nvSpPr>
        <p:spPr>
          <a:xfrm>
            <a:off x="1476554" y="5517222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Psocoptera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3D33212-3B8E-4729-B04B-FA76FE5F401A}"/>
              </a:ext>
            </a:extLst>
          </p:cNvPr>
          <p:cNvCxnSpPr>
            <a:cxnSpLocks/>
          </p:cNvCxnSpPr>
          <p:nvPr/>
        </p:nvCxnSpPr>
        <p:spPr>
          <a:xfrm flipH="1">
            <a:off x="1924881" y="5407652"/>
            <a:ext cx="75757" cy="9685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EB95C72-3DD4-496F-8B53-4F4A955F6B5E}"/>
              </a:ext>
            </a:extLst>
          </p:cNvPr>
          <p:cNvSpPr txBox="1"/>
          <p:nvPr/>
        </p:nvSpPr>
        <p:spPr>
          <a:xfrm>
            <a:off x="1319116" y="5412511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Phthiraptera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3808379-8AFF-455B-8421-929957DFFB89}"/>
              </a:ext>
            </a:extLst>
          </p:cNvPr>
          <p:cNvCxnSpPr>
            <a:cxnSpLocks/>
          </p:cNvCxnSpPr>
          <p:nvPr/>
        </p:nvCxnSpPr>
        <p:spPr>
          <a:xfrm flipH="1" flipV="1">
            <a:off x="685801" y="2932650"/>
            <a:ext cx="263236" cy="451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F132771E-0DF8-4040-B31E-7337733B6DB4}"/>
              </a:ext>
            </a:extLst>
          </p:cNvPr>
          <p:cNvSpPr txBox="1"/>
          <p:nvPr/>
        </p:nvSpPr>
        <p:spPr>
          <a:xfrm>
            <a:off x="354057" y="4292189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Hymenoptera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0E9C88E-53C3-450B-A5A6-02B9AF753FCB}"/>
              </a:ext>
            </a:extLst>
          </p:cNvPr>
          <p:cNvCxnSpPr>
            <a:cxnSpLocks/>
          </p:cNvCxnSpPr>
          <p:nvPr/>
        </p:nvCxnSpPr>
        <p:spPr>
          <a:xfrm flipH="1" flipV="1">
            <a:off x="684684" y="2887526"/>
            <a:ext cx="264353" cy="451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64F07D5-285F-4E64-9205-8E0DFEC60996}"/>
              </a:ext>
            </a:extLst>
          </p:cNvPr>
          <p:cNvSpPr txBox="1"/>
          <p:nvPr/>
        </p:nvSpPr>
        <p:spPr>
          <a:xfrm>
            <a:off x="142955" y="2847490"/>
            <a:ext cx="780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Raphidioptera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934796A-0CDE-49CF-870B-86C3AB1CA421}"/>
              </a:ext>
            </a:extLst>
          </p:cNvPr>
          <p:cNvCxnSpPr>
            <a:cxnSpLocks/>
          </p:cNvCxnSpPr>
          <p:nvPr/>
        </p:nvCxnSpPr>
        <p:spPr>
          <a:xfrm flipH="1" flipV="1">
            <a:off x="856629" y="2798646"/>
            <a:ext cx="112632" cy="240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7E14C09-1CDF-43BF-86DC-059DE553E2E7}"/>
              </a:ext>
            </a:extLst>
          </p:cNvPr>
          <p:cNvSpPr txBox="1"/>
          <p:nvPr/>
        </p:nvSpPr>
        <p:spPr>
          <a:xfrm>
            <a:off x="271166" y="2734312"/>
            <a:ext cx="670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Neuroptera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201BB4A-1D09-4E41-889C-3C3A56E0233A}"/>
              </a:ext>
            </a:extLst>
          </p:cNvPr>
          <p:cNvSpPr txBox="1"/>
          <p:nvPr/>
        </p:nvSpPr>
        <p:spPr>
          <a:xfrm>
            <a:off x="1376620" y="991852"/>
            <a:ext cx="647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Coleoptera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F6DE0B5-40DB-444C-B760-6D555BF088F5}"/>
              </a:ext>
            </a:extLst>
          </p:cNvPr>
          <p:cNvSpPr txBox="1"/>
          <p:nvPr/>
        </p:nvSpPr>
        <p:spPr>
          <a:xfrm>
            <a:off x="4115196" y="688432"/>
            <a:ext cx="670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Trichoptera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F6A55D5-4ECA-4653-BE81-539B2316E62B}"/>
              </a:ext>
            </a:extLst>
          </p:cNvPr>
          <p:cNvCxnSpPr>
            <a:cxnSpLocks/>
          </p:cNvCxnSpPr>
          <p:nvPr/>
        </p:nvCxnSpPr>
        <p:spPr>
          <a:xfrm flipV="1">
            <a:off x="4242770" y="869512"/>
            <a:ext cx="27442" cy="8312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7B6E0825-FBAF-A94F-8CE6-9BEB5A8AE0C0}"/>
              </a:ext>
            </a:extLst>
          </p:cNvPr>
          <p:cNvGrpSpPr/>
          <p:nvPr/>
        </p:nvGrpSpPr>
        <p:grpSpPr>
          <a:xfrm>
            <a:off x="7329907" y="1039009"/>
            <a:ext cx="5486400" cy="5486400"/>
            <a:chOff x="6873255" y="1713965"/>
            <a:chExt cx="5486400" cy="54864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2B885B0-17C2-8B4D-B861-380D019A4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73255" y="1713965"/>
              <a:ext cx="5486400" cy="5486400"/>
            </a:xfrm>
            <a:prstGeom prst="rect">
              <a:avLst/>
            </a:prstGeom>
          </p:spPr>
        </p:pic>
        <p:sp>
          <p:nvSpPr>
            <p:cNvPr id="54" name="Block Arc 53">
              <a:extLst>
                <a:ext uri="{FF2B5EF4-FFF2-40B4-BE49-F238E27FC236}">
                  <a16:creationId xmlns:a16="http://schemas.microsoft.com/office/drawing/2014/main" id="{AA13FD5A-667A-B745-8A41-68DA5E5FD4AE}"/>
                </a:ext>
              </a:extLst>
            </p:cNvPr>
            <p:cNvSpPr/>
            <p:nvPr/>
          </p:nvSpPr>
          <p:spPr>
            <a:xfrm>
              <a:off x="7096857" y="1923762"/>
              <a:ext cx="5052242" cy="5072783"/>
            </a:xfrm>
            <a:prstGeom prst="blockArc">
              <a:avLst>
                <a:gd name="adj1" fmla="val 21565859"/>
                <a:gd name="adj2" fmla="val 21562481"/>
                <a:gd name="adj3" fmla="val 139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76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393BE77-2FC3-F244-B1F6-49EA456A03D3}"/>
              </a:ext>
            </a:extLst>
          </p:cNvPr>
          <p:cNvGrpSpPr/>
          <p:nvPr/>
        </p:nvGrpSpPr>
        <p:grpSpPr>
          <a:xfrm>
            <a:off x="809498" y="1593779"/>
            <a:ext cx="5411915" cy="5411915"/>
            <a:chOff x="86590" y="974849"/>
            <a:chExt cx="6684819" cy="668481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DC1D901-3307-6249-AD7C-B8FC09D05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590" y="974849"/>
              <a:ext cx="6684819" cy="668481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2B885B0-17C2-8B4D-B861-380D019A49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rcRect l="4913" t="5029" r="5061" b="5307"/>
            <a:stretch/>
          </p:blipFill>
          <p:spPr>
            <a:xfrm>
              <a:off x="1057344" y="1949275"/>
              <a:ext cx="4747711" cy="4728619"/>
            </a:xfrm>
            <a:prstGeom prst="ellipse">
              <a:avLst/>
            </a:prstGeom>
          </p:spPr>
        </p:pic>
      </p:grpSp>
      <p:pic>
        <p:nvPicPr>
          <p:cNvPr id="137" name="Picture 136">
            <a:extLst>
              <a:ext uri="{FF2B5EF4-FFF2-40B4-BE49-F238E27FC236}">
                <a16:creationId xmlns:a16="http://schemas.microsoft.com/office/drawing/2014/main" id="{E9FE2ABA-B12C-944D-9D5F-9428F69191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141" t="93559" r="70140" b="6241"/>
          <a:stretch/>
        </p:blipFill>
        <p:spPr>
          <a:xfrm flipV="1">
            <a:off x="325582" y="6355730"/>
            <a:ext cx="720436" cy="119010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2F92EC0B-D007-9242-BF24-4F92549D3F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448" t="53976" r="39758" b="36335"/>
          <a:stretch/>
        </p:blipFill>
        <p:spPr>
          <a:xfrm flipV="1">
            <a:off x="325582" y="6822699"/>
            <a:ext cx="720436" cy="119008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F4A7F66B-F069-044F-A696-89B25EE25CB8}"/>
              </a:ext>
            </a:extLst>
          </p:cNvPr>
          <p:cNvSpPr txBox="1"/>
          <p:nvPr/>
        </p:nvSpPr>
        <p:spPr>
          <a:xfrm>
            <a:off x="111812" y="6195269"/>
            <a:ext cx="1128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P(monocentric)</a:t>
            </a:r>
          </a:p>
          <a:p>
            <a:pPr algn="ctr"/>
            <a:endParaRPr lang="en-US" sz="200" dirty="0"/>
          </a:p>
          <a:p>
            <a:pPr algn="ctr"/>
            <a:r>
              <a:rPr lang="en-US" sz="700" dirty="0"/>
              <a:t>0                                       1</a:t>
            </a:r>
            <a:endParaRPr lang="en-US" sz="11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69B93DE-093A-A74E-9730-229CEEA5F5A1}"/>
              </a:ext>
            </a:extLst>
          </p:cNvPr>
          <p:cNvSpPr txBox="1"/>
          <p:nvPr/>
        </p:nvSpPr>
        <p:spPr>
          <a:xfrm>
            <a:off x="196724" y="6674454"/>
            <a:ext cx="97815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2       29          57      84</a:t>
            </a:r>
          </a:p>
          <a:p>
            <a:pPr marL="342900" indent="-342900" algn="ctr">
              <a:buAutoNum type="arabicPeriod" startAt="2"/>
            </a:pPr>
            <a:endParaRPr lang="en-US" sz="700" dirty="0"/>
          </a:p>
          <a:p>
            <a:pPr algn="ctr"/>
            <a:r>
              <a:rPr lang="en-US" sz="700" dirty="0"/>
              <a:t>Haploid number</a:t>
            </a:r>
          </a:p>
        </p:txBody>
      </p:sp>
      <p:sp>
        <p:nvSpPr>
          <p:cNvPr id="141" name="Block Arc 140">
            <a:extLst>
              <a:ext uri="{FF2B5EF4-FFF2-40B4-BE49-F238E27FC236}">
                <a16:creationId xmlns:a16="http://schemas.microsoft.com/office/drawing/2014/main" id="{375BC93A-5AAA-8045-A29A-A90E2C51262B}"/>
              </a:ext>
            </a:extLst>
          </p:cNvPr>
          <p:cNvSpPr/>
          <p:nvPr/>
        </p:nvSpPr>
        <p:spPr>
          <a:xfrm>
            <a:off x="914399" y="1686750"/>
            <a:ext cx="5223163" cy="5223163"/>
          </a:xfrm>
          <a:prstGeom prst="blockArc">
            <a:avLst>
              <a:gd name="adj1" fmla="val 21565859"/>
              <a:gd name="adj2" fmla="val 21562481"/>
              <a:gd name="adj3" fmla="val 139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49F03A0-9442-1149-9A08-2E77A49F57D0}"/>
              </a:ext>
            </a:extLst>
          </p:cNvPr>
          <p:cNvCxnSpPr>
            <a:cxnSpLocks/>
          </p:cNvCxnSpPr>
          <p:nvPr/>
        </p:nvCxnSpPr>
        <p:spPr>
          <a:xfrm flipV="1">
            <a:off x="5396862" y="2526500"/>
            <a:ext cx="72788" cy="6530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26D0D3E-1BE0-F841-8D38-2D99646635BA}"/>
              </a:ext>
            </a:extLst>
          </p:cNvPr>
          <p:cNvCxnSpPr>
            <a:cxnSpLocks/>
          </p:cNvCxnSpPr>
          <p:nvPr/>
        </p:nvCxnSpPr>
        <p:spPr>
          <a:xfrm flipV="1">
            <a:off x="5324074" y="2462054"/>
            <a:ext cx="72788" cy="6530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44FF5EB-665A-9C42-997E-39FA30515F65}"/>
              </a:ext>
            </a:extLst>
          </p:cNvPr>
          <p:cNvCxnSpPr>
            <a:cxnSpLocks/>
          </p:cNvCxnSpPr>
          <p:nvPr/>
        </p:nvCxnSpPr>
        <p:spPr>
          <a:xfrm flipV="1">
            <a:off x="4241163" y="1782455"/>
            <a:ext cx="27442" cy="831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58FDE342-6419-B146-93BF-5087F55BA520}"/>
              </a:ext>
            </a:extLst>
          </p:cNvPr>
          <p:cNvSpPr txBox="1"/>
          <p:nvPr/>
        </p:nvSpPr>
        <p:spPr>
          <a:xfrm>
            <a:off x="4819363" y="1885794"/>
            <a:ext cx="6912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Lepidoptera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E86124E-0354-2749-99A8-DFC3541B9D12}"/>
              </a:ext>
            </a:extLst>
          </p:cNvPr>
          <p:cNvSpPr txBox="1"/>
          <p:nvPr/>
        </p:nvSpPr>
        <p:spPr>
          <a:xfrm>
            <a:off x="5929359" y="3271731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Diptera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5667A18-2A82-7D49-93BB-CB88A15F45C8}"/>
              </a:ext>
            </a:extLst>
          </p:cNvPr>
          <p:cNvSpPr txBox="1"/>
          <p:nvPr/>
        </p:nvSpPr>
        <p:spPr>
          <a:xfrm>
            <a:off x="5376616" y="2311056"/>
            <a:ext cx="6463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Mecoptera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2D7F00B-15AC-7B4B-A988-8F9A27B48EA1}"/>
              </a:ext>
            </a:extLst>
          </p:cNvPr>
          <p:cNvCxnSpPr>
            <a:cxnSpLocks/>
          </p:cNvCxnSpPr>
          <p:nvPr/>
        </p:nvCxnSpPr>
        <p:spPr>
          <a:xfrm>
            <a:off x="6050894" y="4283562"/>
            <a:ext cx="8666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62DB246E-1F49-B640-86A6-DAF4415F9C39}"/>
              </a:ext>
            </a:extLst>
          </p:cNvPr>
          <p:cNvCxnSpPr>
            <a:cxnSpLocks/>
          </p:cNvCxnSpPr>
          <p:nvPr/>
        </p:nvCxnSpPr>
        <p:spPr>
          <a:xfrm>
            <a:off x="6050894" y="4387286"/>
            <a:ext cx="8666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C9AC6DFB-BD7C-A84F-B38D-2D7D4CC032D6}"/>
              </a:ext>
            </a:extLst>
          </p:cNvPr>
          <p:cNvSpPr txBox="1"/>
          <p:nvPr/>
        </p:nvSpPr>
        <p:spPr>
          <a:xfrm>
            <a:off x="6096232" y="4226426"/>
            <a:ext cx="657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Collembola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E5B3926-7535-4E41-895D-D6EBBDAB8736}"/>
              </a:ext>
            </a:extLst>
          </p:cNvPr>
          <p:cNvCxnSpPr>
            <a:cxnSpLocks/>
          </p:cNvCxnSpPr>
          <p:nvPr/>
        </p:nvCxnSpPr>
        <p:spPr>
          <a:xfrm>
            <a:off x="5929359" y="5039754"/>
            <a:ext cx="121535" cy="4019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4D84A6FA-C067-8440-9826-CE3D41B42608}"/>
              </a:ext>
            </a:extLst>
          </p:cNvPr>
          <p:cNvSpPr txBox="1"/>
          <p:nvPr/>
        </p:nvSpPr>
        <p:spPr>
          <a:xfrm>
            <a:off x="6072023" y="4678775"/>
            <a:ext cx="5485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Odonata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F573B0C-4C00-9F47-A461-10844F3D2E1E}"/>
              </a:ext>
            </a:extLst>
          </p:cNvPr>
          <p:cNvCxnSpPr>
            <a:cxnSpLocks/>
          </p:cNvCxnSpPr>
          <p:nvPr/>
        </p:nvCxnSpPr>
        <p:spPr>
          <a:xfrm>
            <a:off x="5882790" y="5186422"/>
            <a:ext cx="123836" cy="4421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F90D5256-553B-5F4C-8E93-72506CD6110B}"/>
              </a:ext>
            </a:extLst>
          </p:cNvPr>
          <p:cNvSpPr txBox="1"/>
          <p:nvPr/>
        </p:nvSpPr>
        <p:spPr>
          <a:xfrm>
            <a:off x="6042222" y="5038287"/>
            <a:ext cx="841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Ephemeroptera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B97C7F3-D8A6-3149-B2DF-561FB45F389C}"/>
              </a:ext>
            </a:extLst>
          </p:cNvPr>
          <p:cNvSpPr txBox="1"/>
          <p:nvPr/>
        </p:nvSpPr>
        <p:spPr>
          <a:xfrm>
            <a:off x="5994332" y="5131504"/>
            <a:ext cx="596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Zoraptera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652781A-496A-C445-82D3-C0C2A86D165C}"/>
              </a:ext>
            </a:extLst>
          </p:cNvPr>
          <p:cNvCxnSpPr>
            <a:cxnSpLocks/>
          </p:cNvCxnSpPr>
          <p:nvPr/>
        </p:nvCxnSpPr>
        <p:spPr>
          <a:xfrm>
            <a:off x="5872295" y="5226988"/>
            <a:ext cx="113974" cy="4583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EBCE0CF-7CD7-CA4E-BE12-18022085F763}"/>
              </a:ext>
            </a:extLst>
          </p:cNvPr>
          <p:cNvCxnSpPr>
            <a:cxnSpLocks/>
          </p:cNvCxnSpPr>
          <p:nvPr/>
        </p:nvCxnSpPr>
        <p:spPr>
          <a:xfrm>
            <a:off x="5832190" y="5291014"/>
            <a:ext cx="112518" cy="5046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A1D580E5-5EFD-9341-9E19-6089BC23CC58}"/>
              </a:ext>
            </a:extLst>
          </p:cNvPr>
          <p:cNvSpPr txBox="1"/>
          <p:nvPr/>
        </p:nvSpPr>
        <p:spPr>
          <a:xfrm>
            <a:off x="5939852" y="5217125"/>
            <a:ext cx="6896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Dermaptera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35A9AE0A-8B76-C540-BD5E-18C679687E76}"/>
              </a:ext>
            </a:extLst>
          </p:cNvPr>
          <p:cNvCxnSpPr>
            <a:cxnSpLocks/>
          </p:cNvCxnSpPr>
          <p:nvPr/>
        </p:nvCxnSpPr>
        <p:spPr>
          <a:xfrm>
            <a:off x="5807839" y="5354418"/>
            <a:ext cx="231295" cy="11919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5ECFB6C7-CC09-C84C-B270-3BD38AE2554E}"/>
              </a:ext>
            </a:extLst>
          </p:cNvPr>
          <p:cNvSpPr txBox="1"/>
          <p:nvPr/>
        </p:nvSpPr>
        <p:spPr>
          <a:xfrm>
            <a:off x="5875836" y="5303950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Orthoptera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D3E2D17-9BBA-E848-AB8A-441B9CE0E39F}"/>
              </a:ext>
            </a:extLst>
          </p:cNvPr>
          <p:cNvCxnSpPr>
            <a:cxnSpLocks/>
          </p:cNvCxnSpPr>
          <p:nvPr/>
        </p:nvCxnSpPr>
        <p:spPr>
          <a:xfrm>
            <a:off x="5776554" y="5432633"/>
            <a:ext cx="163298" cy="819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028FC56-6FE0-F54E-84E9-B1E07C4BD4A9}"/>
              </a:ext>
            </a:extLst>
          </p:cNvPr>
          <p:cNvSpPr txBox="1"/>
          <p:nvPr/>
        </p:nvSpPr>
        <p:spPr>
          <a:xfrm>
            <a:off x="5808824" y="5383863"/>
            <a:ext cx="6206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Mantodea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0E5DF9C-670E-424E-BF1A-283C8355EAE2}"/>
              </a:ext>
            </a:extLst>
          </p:cNvPr>
          <p:cNvCxnSpPr>
            <a:cxnSpLocks/>
          </p:cNvCxnSpPr>
          <p:nvPr/>
        </p:nvCxnSpPr>
        <p:spPr>
          <a:xfrm>
            <a:off x="5711017" y="5541411"/>
            <a:ext cx="164819" cy="9481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33FC260B-1496-4B4A-9EB5-7AA4704BC95F}"/>
              </a:ext>
            </a:extLst>
          </p:cNvPr>
          <p:cNvSpPr txBox="1"/>
          <p:nvPr/>
        </p:nvSpPr>
        <p:spPr>
          <a:xfrm>
            <a:off x="5764044" y="5481094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Blattodea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A951420-E180-E74F-9A58-B17BD7BDCAC9}"/>
              </a:ext>
            </a:extLst>
          </p:cNvPr>
          <p:cNvCxnSpPr>
            <a:cxnSpLocks/>
          </p:cNvCxnSpPr>
          <p:nvPr/>
        </p:nvCxnSpPr>
        <p:spPr>
          <a:xfrm>
            <a:off x="5534962" y="5842377"/>
            <a:ext cx="72757" cy="526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B2028987-2EED-F543-8E26-0E08543D52C7}"/>
              </a:ext>
            </a:extLst>
          </p:cNvPr>
          <p:cNvSpPr txBox="1"/>
          <p:nvPr/>
        </p:nvSpPr>
        <p:spPr>
          <a:xfrm>
            <a:off x="5657172" y="5661136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Isoptera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17A29BB-FDCE-5D45-9610-FDFA5537ACC2}"/>
              </a:ext>
            </a:extLst>
          </p:cNvPr>
          <p:cNvCxnSpPr>
            <a:cxnSpLocks/>
          </p:cNvCxnSpPr>
          <p:nvPr/>
        </p:nvCxnSpPr>
        <p:spPr>
          <a:xfrm>
            <a:off x="5120642" y="6241630"/>
            <a:ext cx="72757" cy="880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A0DE350C-DB21-7A48-8072-283EBE9F0435}"/>
              </a:ext>
            </a:extLst>
          </p:cNvPr>
          <p:cNvSpPr txBox="1"/>
          <p:nvPr/>
        </p:nvSpPr>
        <p:spPr>
          <a:xfrm>
            <a:off x="5331809" y="6063424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Blattodea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B2D6671-895D-F94F-B49B-02C88C8F8635}"/>
              </a:ext>
            </a:extLst>
          </p:cNvPr>
          <p:cNvCxnSpPr>
            <a:cxnSpLocks/>
          </p:cNvCxnSpPr>
          <p:nvPr/>
        </p:nvCxnSpPr>
        <p:spPr>
          <a:xfrm>
            <a:off x="4859302" y="6432003"/>
            <a:ext cx="70439" cy="10529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88454523-1C08-2D45-B8CC-114B14E90957}"/>
              </a:ext>
            </a:extLst>
          </p:cNvPr>
          <p:cNvSpPr txBox="1"/>
          <p:nvPr/>
        </p:nvSpPr>
        <p:spPr>
          <a:xfrm>
            <a:off x="4969245" y="6376929"/>
            <a:ext cx="756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Phasmatodea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2C338EDC-CDDC-1A42-9B20-1B129008B509}"/>
              </a:ext>
            </a:extLst>
          </p:cNvPr>
          <p:cNvCxnSpPr>
            <a:cxnSpLocks/>
          </p:cNvCxnSpPr>
          <p:nvPr/>
        </p:nvCxnSpPr>
        <p:spPr>
          <a:xfrm>
            <a:off x="4824082" y="6471312"/>
            <a:ext cx="58471" cy="10529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3046F196-0E94-F247-A4CC-1FB95E17A7DD}"/>
              </a:ext>
            </a:extLst>
          </p:cNvPr>
          <p:cNvSpPr txBox="1"/>
          <p:nvPr/>
        </p:nvSpPr>
        <p:spPr>
          <a:xfrm>
            <a:off x="4808919" y="6476374"/>
            <a:ext cx="7585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Thysanoptera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3162100-D7E7-4440-9936-0EA5EDBED586}"/>
              </a:ext>
            </a:extLst>
          </p:cNvPr>
          <p:cNvCxnSpPr>
            <a:cxnSpLocks/>
          </p:cNvCxnSpPr>
          <p:nvPr/>
        </p:nvCxnSpPr>
        <p:spPr>
          <a:xfrm flipH="1">
            <a:off x="2143977" y="6455175"/>
            <a:ext cx="83904" cy="13719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6C707F3D-E152-8C49-BD07-086F9547FB85}"/>
              </a:ext>
            </a:extLst>
          </p:cNvPr>
          <p:cNvSpPr txBox="1"/>
          <p:nvPr/>
        </p:nvSpPr>
        <p:spPr>
          <a:xfrm>
            <a:off x="3146709" y="6890371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Hemiptera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07A519CA-8C83-AA48-8D8E-EC704C1B96E4}"/>
              </a:ext>
            </a:extLst>
          </p:cNvPr>
          <p:cNvCxnSpPr>
            <a:cxnSpLocks/>
          </p:cNvCxnSpPr>
          <p:nvPr/>
        </p:nvCxnSpPr>
        <p:spPr>
          <a:xfrm flipH="1">
            <a:off x="2076834" y="6396625"/>
            <a:ext cx="67143" cy="8802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CF84DD0C-7832-0B47-8B14-BBB0D1CAF9D0}"/>
              </a:ext>
            </a:extLst>
          </p:cNvPr>
          <p:cNvSpPr txBox="1"/>
          <p:nvPr/>
        </p:nvSpPr>
        <p:spPr>
          <a:xfrm>
            <a:off x="1573535" y="6471729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Psocoptera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912B5C4-E25C-FF4F-AC3F-2FD9F42C8430}"/>
              </a:ext>
            </a:extLst>
          </p:cNvPr>
          <p:cNvCxnSpPr>
            <a:cxnSpLocks/>
          </p:cNvCxnSpPr>
          <p:nvPr/>
        </p:nvCxnSpPr>
        <p:spPr>
          <a:xfrm flipH="1">
            <a:off x="2021862" y="6362159"/>
            <a:ext cx="75757" cy="9685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AF5DB636-D44F-7147-988B-CD38407B9C0A}"/>
              </a:ext>
            </a:extLst>
          </p:cNvPr>
          <p:cNvSpPr txBox="1"/>
          <p:nvPr/>
        </p:nvSpPr>
        <p:spPr>
          <a:xfrm>
            <a:off x="1416097" y="6367018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Phthiraptera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33712D33-639C-1D41-99D2-D2BF9DB63AC2}"/>
              </a:ext>
            </a:extLst>
          </p:cNvPr>
          <p:cNvCxnSpPr>
            <a:cxnSpLocks/>
          </p:cNvCxnSpPr>
          <p:nvPr/>
        </p:nvCxnSpPr>
        <p:spPr>
          <a:xfrm flipH="1" flipV="1">
            <a:off x="782782" y="3887157"/>
            <a:ext cx="263236" cy="451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DBBBE268-9A93-4C4E-8D17-9D5A3BF0DD0D}"/>
              </a:ext>
            </a:extLst>
          </p:cNvPr>
          <p:cNvSpPr txBox="1"/>
          <p:nvPr/>
        </p:nvSpPr>
        <p:spPr>
          <a:xfrm>
            <a:off x="451038" y="5246696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Hymenoptera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9D0E816-DE8D-4E44-B91B-56A03275F495}"/>
              </a:ext>
            </a:extLst>
          </p:cNvPr>
          <p:cNvCxnSpPr>
            <a:cxnSpLocks/>
          </p:cNvCxnSpPr>
          <p:nvPr/>
        </p:nvCxnSpPr>
        <p:spPr>
          <a:xfrm flipH="1" flipV="1">
            <a:off x="781665" y="3842033"/>
            <a:ext cx="264353" cy="451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84FD2BA5-2425-1A4F-805B-161C4603AC4F}"/>
              </a:ext>
            </a:extLst>
          </p:cNvPr>
          <p:cNvSpPr txBox="1"/>
          <p:nvPr/>
        </p:nvSpPr>
        <p:spPr>
          <a:xfrm>
            <a:off x="239936" y="3801997"/>
            <a:ext cx="780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Raphidioptera</a:t>
            </a: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C3DE8E3F-8694-5249-B8DC-6DCFD9DC8786}"/>
              </a:ext>
            </a:extLst>
          </p:cNvPr>
          <p:cNvCxnSpPr>
            <a:cxnSpLocks/>
          </p:cNvCxnSpPr>
          <p:nvPr/>
        </p:nvCxnSpPr>
        <p:spPr>
          <a:xfrm flipH="1" flipV="1">
            <a:off x="953610" y="3753153"/>
            <a:ext cx="112632" cy="240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DC505AF4-7613-FA4A-B407-A2EFA154693A}"/>
              </a:ext>
            </a:extLst>
          </p:cNvPr>
          <p:cNvSpPr txBox="1"/>
          <p:nvPr/>
        </p:nvSpPr>
        <p:spPr>
          <a:xfrm>
            <a:off x="368147" y="3688819"/>
            <a:ext cx="670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Neuroptera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1A3B6E6-C50C-1B44-B081-E5A0D120B18D}"/>
              </a:ext>
            </a:extLst>
          </p:cNvPr>
          <p:cNvSpPr txBox="1"/>
          <p:nvPr/>
        </p:nvSpPr>
        <p:spPr>
          <a:xfrm>
            <a:off x="1473601" y="1946359"/>
            <a:ext cx="647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Coleoptera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ED762FD-7DD1-CA41-88ED-13E57A219C2F}"/>
              </a:ext>
            </a:extLst>
          </p:cNvPr>
          <p:cNvSpPr txBox="1"/>
          <p:nvPr/>
        </p:nvSpPr>
        <p:spPr>
          <a:xfrm>
            <a:off x="4212177" y="1642939"/>
            <a:ext cx="670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Trichoptera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B706ECE8-9D45-AC4C-97BB-E7E3205ED66E}"/>
              </a:ext>
            </a:extLst>
          </p:cNvPr>
          <p:cNvCxnSpPr>
            <a:cxnSpLocks/>
          </p:cNvCxnSpPr>
          <p:nvPr/>
        </p:nvCxnSpPr>
        <p:spPr>
          <a:xfrm flipV="1">
            <a:off x="4339751" y="1824019"/>
            <a:ext cx="27442" cy="8312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800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74</Words>
  <Application>Microsoft Macintosh PowerPoint</Application>
  <PresentationFormat>On-screen Show (4:3)</PresentationFormat>
  <Paragraphs>62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dcterms:created xsi:type="dcterms:W3CDTF">2020-04-14T14:46:57Z</dcterms:created>
  <dcterms:modified xsi:type="dcterms:W3CDTF">2020-06-02T20:08:12Z</dcterms:modified>
</cp:coreProperties>
</file>