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9" r:id="rId15"/>
    <p:sldId id="274" r:id="rId16"/>
    <p:sldId id="275" r:id="rId17"/>
    <p:sldId id="276" r:id="rId18"/>
    <p:sldId id="268" r:id="rId19"/>
    <p:sldId id="273" r:id="rId20"/>
    <p:sldId id="27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D5CB14A-38A8-42EA-94FC-E4F49905AD4E}">
          <p14:sldIdLst>
            <p14:sldId id="256"/>
            <p14:sldId id="258"/>
            <p14:sldId id="259"/>
            <p14:sldId id="260"/>
            <p14:sldId id="272"/>
            <p14:sldId id="261"/>
            <p14:sldId id="262"/>
            <p14:sldId id="263"/>
            <p14:sldId id="264"/>
            <p14:sldId id="265"/>
            <p14:sldId id="266"/>
            <p14:sldId id="271"/>
            <p14:sldId id="267"/>
            <p14:sldId id="269"/>
            <p14:sldId id="274"/>
            <p14:sldId id="275"/>
            <p14:sldId id="276"/>
            <p14:sldId id="268"/>
            <p14:sldId id="273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AA46-AE60-49DA-9ED6-ED6E4642CC0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DA139-7E39-4882-849F-8F9C2AA70B1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AA46-AE60-49DA-9ED6-ED6E4642CC0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A139-7E39-4882-849F-8F9C2AA70B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AA46-AE60-49DA-9ED6-ED6E4642CC0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A139-7E39-4882-849F-8F9C2AA70B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3A9AA46-AE60-49DA-9ED6-ED6E4642CC0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99DA139-7E39-4882-849F-8F9C2AA70B1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AA46-AE60-49DA-9ED6-ED6E4642CC0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A139-7E39-4882-849F-8F9C2AA70B1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AA46-AE60-49DA-9ED6-ED6E4642CC0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A139-7E39-4882-849F-8F9C2AA70B1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A139-7E39-4882-849F-8F9C2AA70B1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AA46-AE60-49DA-9ED6-ED6E4642CC0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AA46-AE60-49DA-9ED6-ED6E4642CC0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A139-7E39-4882-849F-8F9C2AA70B1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AA46-AE60-49DA-9ED6-ED6E4642CC0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A139-7E39-4882-849F-8F9C2AA70B1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3A9AA46-AE60-49DA-9ED6-ED6E4642CC0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9DA139-7E39-4882-849F-8F9C2AA70B1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AA46-AE60-49DA-9ED6-ED6E4642CC0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DA139-7E39-4882-849F-8F9C2AA70B1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3A9AA46-AE60-49DA-9ED6-ED6E4642CC00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99DA139-7E39-4882-849F-8F9C2AA70B1D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pPr algn="l"/>
            <a:r>
              <a:rPr lang="ru-RU" dirty="0" smtClean="0"/>
              <a:t>Тимошкин Валентин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Spring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8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Наиболее часто используемые </a:t>
            </a:r>
            <a:r>
              <a:rPr lang="ru-RU" dirty="0" err="1"/>
              <a:t>starter</a:t>
            </a:r>
            <a:r>
              <a:rPr lang="ru-RU" dirty="0"/>
              <a:t> пакеты</a:t>
            </a:r>
            <a:r>
              <a:rPr lang="ru-RU" dirty="0" smtClean="0"/>
              <a:t>:</a:t>
            </a:r>
          </a:p>
          <a:p>
            <a:r>
              <a:rPr lang="en-US" b="1" dirty="0"/>
              <a:t>Spring boot starter web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Включает компоненты для создания </a:t>
            </a:r>
            <a:r>
              <a:rPr lang="en-US" dirty="0"/>
              <a:t>web </a:t>
            </a:r>
            <a:r>
              <a:rPr lang="ru-RU" dirty="0"/>
              <a:t>приложений или </a:t>
            </a:r>
            <a:r>
              <a:rPr lang="en-US" dirty="0"/>
              <a:t>backend REST </a:t>
            </a:r>
            <a:r>
              <a:rPr lang="ru-RU" dirty="0"/>
              <a:t>сервисов (работает на основе </a:t>
            </a:r>
            <a:r>
              <a:rPr lang="en-US" dirty="0"/>
              <a:t>Spring MVC);</a:t>
            </a:r>
          </a:p>
          <a:p>
            <a:r>
              <a:rPr lang="en-US" b="1" dirty="0"/>
              <a:t>Spring boot starter data JPA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Включает компоненты для работы с базами данных в соответствии с подходом </a:t>
            </a:r>
            <a:r>
              <a:rPr lang="en-US" dirty="0"/>
              <a:t>ORM (</a:t>
            </a:r>
            <a:r>
              <a:rPr lang="ru-RU" dirty="0"/>
              <a:t>работает на основе </a:t>
            </a:r>
            <a:r>
              <a:rPr lang="en-US" dirty="0"/>
              <a:t>Hibernate);</a:t>
            </a:r>
          </a:p>
          <a:p>
            <a:r>
              <a:rPr lang="en-US" b="1" dirty="0"/>
              <a:t>Spring boot starter test</a:t>
            </a:r>
            <a:br>
              <a:rPr lang="en-US" b="1" dirty="0"/>
            </a:br>
            <a:r>
              <a:rPr lang="ru-RU" dirty="0"/>
              <a:t>Включает компоненты для автоматизированного (</a:t>
            </a:r>
            <a:r>
              <a:rPr lang="en-US" dirty="0"/>
              <a:t>Unit) </a:t>
            </a:r>
            <a:r>
              <a:rPr lang="ru-RU" dirty="0"/>
              <a:t>тестирования приложений (работает на основе </a:t>
            </a:r>
            <a:r>
              <a:rPr lang="en-US" dirty="0"/>
              <a:t>Junit </a:t>
            </a:r>
            <a:r>
              <a:rPr lang="ru-RU" dirty="0"/>
              <a:t>и </a:t>
            </a:r>
            <a:r>
              <a:rPr lang="en-US" dirty="0" err="1"/>
              <a:t>Mockito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28328"/>
          </a:xfrm>
        </p:spPr>
        <p:txBody>
          <a:bodyPr>
            <a:normAutofit/>
          </a:bodyPr>
          <a:lstStyle/>
          <a:p>
            <a:r>
              <a:rPr lang="ru-RU" sz="3600" dirty="0"/>
              <a:t>«</a:t>
            </a:r>
            <a:r>
              <a:rPr lang="ru-RU" sz="3600" dirty="0" err="1"/>
              <a:t>starter</a:t>
            </a:r>
            <a:r>
              <a:rPr lang="ru-RU" sz="3600" dirty="0"/>
              <a:t>» </a:t>
            </a:r>
            <a:r>
              <a:rPr lang="ru-RU" sz="3600" dirty="0" smtClean="0"/>
              <a:t>пакет</a:t>
            </a:r>
            <a:r>
              <a:rPr lang="ru-RU" sz="3600" dirty="0"/>
              <a:t>ы</a:t>
            </a:r>
          </a:p>
        </p:txBody>
      </p:sp>
    </p:spTree>
    <p:extLst>
      <p:ext uri="{BB962C8B-B14F-4D97-AF65-F5344CB8AC3E}">
        <p14:creationId xmlns:p14="http://schemas.microsoft.com/office/powerpoint/2010/main" val="31912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r>
              <a:rPr lang="ru-RU" b="1" dirty="0" err="1"/>
              <a:t>Бины</a:t>
            </a:r>
            <a:endParaRPr lang="ru-RU" b="1" dirty="0"/>
          </a:p>
          <a:p>
            <a:pPr marL="0" indent="0">
              <a:buNone/>
            </a:pPr>
            <a:r>
              <a:rPr lang="ru-RU" sz="2200" b="1" dirty="0"/>
              <a:t>Бин (</a:t>
            </a:r>
            <a:r>
              <a:rPr lang="ru-RU" sz="2200" b="1" dirty="0" err="1"/>
              <a:t>bean</a:t>
            </a:r>
            <a:r>
              <a:rPr lang="ru-RU" sz="2200" b="1" dirty="0"/>
              <a:t>)</a:t>
            </a:r>
            <a:r>
              <a:rPr lang="ru-RU" sz="2200" dirty="0"/>
              <a:t> — это </a:t>
            </a:r>
            <a:r>
              <a:rPr lang="ru-RU" sz="2200" dirty="0" smtClean="0"/>
              <a:t>самый </a:t>
            </a:r>
            <a:r>
              <a:rPr lang="ru-RU" sz="2200" dirty="0"/>
              <a:t>обычный объект. Разница лишь в том, что </a:t>
            </a:r>
            <a:r>
              <a:rPr lang="ru-RU" sz="2200" dirty="0" err="1"/>
              <a:t>бинами</a:t>
            </a:r>
            <a:r>
              <a:rPr lang="ru-RU" sz="2200" dirty="0"/>
              <a:t> принято называть те объекты, которые управляются </a:t>
            </a:r>
            <a:r>
              <a:rPr lang="ru-RU" sz="2200" dirty="0" err="1" smtClean="0"/>
              <a:t>Spring</a:t>
            </a:r>
            <a:r>
              <a:rPr lang="ru-RU" sz="2200" dirty="0" smtClean="0"/>
              <a:t> </a:t>
            </a:r>
            <a:r>
              <a:rPr lang="ru-RU" sz="2200" dirty="0"/>
              <a:t>и живут внутри его </a:t>
            </a:r>
            <a:r>
              <a:rPr lang="ru-RU" sz="2200" dirty="0" smtClean="0"/>
              <a:t>контейнера</a:t>
            </a:r>
            <a:r>
              <a:rPr lang="ru-RU" sz="2200" dirty="0"/>
              <a:t>. Бином является почти все в </a:t>
            </a:r>
            <a:r>
              <a:rPr lang="ru-RU" sz="2200" dirty="0" err="1"/>
              <a:t>Spring</a:t>
            </a:r>
            <a:r>
              <a:rPr lang="ru-RU" sz="2200" dirty="0"/>
              <a:t> — сервисы, контроллеры, </a:t>
            </a:r>
            <a:r>
              <a:rPr lang="ru-RU" sz="2200" dirty="0" err="1"/>
              <a:t>репозитории</a:t>
            </a:r>
            <a:r>
              <a:rPr lang="ru-RU" sz="2200" dirty="0"/>
              <a:t>, по сути все приложение состоит из набора </a:t>
            </a:r>
            <a:r>
              <a:rPr lang="ru-RU" sz="2200" dirty="0" err="1"/>
              <a:t>бинов</a:t>
            </a:r>
            <a:r>
              <a:rPr lang="ru-RU" sz="2200" dirty="0"/>
              <a:t>. </a:t>
            </a:r>
            <a:endParaRPr lang="ru-RU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ru-RU" sz="2200" dirty="0" smtClean="0"/>
              <a:t>Для </a:t>
            </a:r>
            <a:r>
              <a:rPr lang="ru-RU" sz="2200" dirty="0"/>
              <a:t>получения экземпляра </a:t>
            </a:r>
            <a:r>
              <a:rPr lang="ru-RU" sz="2200" dirty="0" err="1"/>
              <a:t>бина</a:t>
            </a:r>
            <a:r>
              <a:rPr lang="ru-RU" sz="2200" dirty="0"/>
              <a:t> используется </a:t>
            </a:r>
            <a:r>
              <a:rPr lang="ru-RU" sz="2200" dirty="0" err="1"/>
              <a:t>ApplicationContext</a:t>
            </a:r>
            <a:r>
              <a:rPr lang="ru-RU" sz="2200" dirty="0"/>
              <a:t>. </a:t>
            </a:r>
            <a:r>
              <a:rPr lang="ru-RU" sz="2200" dirty="0" err="1"/>
              <a:t>IoC</a:t>
            </a:r>
            <a:r>
              <a:rPr lang="ru-RU" sz="2200" dirty="0"/>
              <a:t> контейнер управляет жизненным циклом </a:t>
            </a:r>
            <a:r>
              <a:rPr lang="ru-RU" sz="2200" dirty="0" err="1"/>
              <a:t>спринг</a:t>
            </a:r>
            <a:r>
              <a:rPr lang="ru-RU" sz="2200" dirty="0"/>
              <a:t> </a:t>
            </a:r>
            <a:r>
              <a:rPr lang="ru-RU" sz="2200" dirty="0" err="1"/>
              <a:t>бина</a:t>
            </a:r>
            <a:r>
              <a:rPr lang="ru-RU" sz="2200" dirty="0"/>
              <a:t>, областью видимости и внедрением</a:t>
            </a:r>
            <a:r>
              <a:rPr lang="ru-RU" sz="2200" dirty="0" smtClean="0"/>
              <a:t>.</a:t>
            </a:r>
            <a:endParaRPr lang="en-US" sz="22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Ключевые понятия </a:t>
            </a:r>
            <a:r>
              <a:rPr lang="en-US" dirty="0" smtClean="0"/>
              <a:t>Spring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8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31296"/>
          </a:xfrm>
        </p:spPr>
        <p:txBody>
          <a:bodyPr/>
          <a:lstStyle/>
          <a:p>
            <a:pPr marL="0" indent="0">
              <a:buNone/>
            </a:pPr>
            <a:r>
              <a:rPr lang="ru-RU" sz="2200" dirty="0"/>
              <a:t>Жизненный цикл </a:t>
            </a:r>
            <a:r>
              <a:rPr lang="ru-RU" sz="2200" dirty="0" err="1"/>
              <a:t>Spring</a:t>
            </a:r>
            <a:r>
              <a:rPr lang="ru-RU" sz="2200" dirty="0"/>
              <a:t> </a:t>
            </a:r>
            <a:r>
              <a:rPr lang="ru-RU" sz="2200" dirty="0" err="1"/>
              <a:t>бина</a:t>
            </a:r>
            <a:r>
              <a:rPr lang="ru-RU" sz="2200" dirty="0"/>
              <a:t> – время существования класса. </a:t>
            </a:r>
            <a:endParaRPr lang="ru-RU" dirty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Ключевые понятия </a:t>
            </a:r>
            <a:r>
              <a:rPr lang="en-US" dirty="0" smtClean="0"/>
              <a:t>Spring</a:t>
            </a:r>
            <a:endParaRPr lang="ru-RU" dirty="0"/>
          </a:p>
        </p:txBody>
      </p:sp>
      <p:pic>
        <p:nvPicPr>
          <p:cNvPr id="4098" name="Picture 2" descr="https://itsobes.ru/assets/JavaSobes/3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22260"/>
            <a:ext cx="808510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35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950640"/>
            <a:ext cx="8229600" cy="5646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dirty="0"/>
              <a:t>В </a:t>
            </a:r>
            <a:r>
              <a:rPr lang="ru-RU" sz="2800" dirty="0" err="1"/>
              <a:t>Spring</a:t>
            </a:r>
            <a:r>
              <a:rPr lang="ru-RU" sz="2800" dirty="0"/>
              <a:t> предусмотрены различные области </a:t>
            </a:r>
            <a:r>
              <a:rPr lang="ru-RU" sz="2800" dirty="0" smtClean="0"/>
              <a:t>видимости </a:t>
            </a:r>
            <a:r>
              <a:rPr lang="en-US" sz="2800" dirty="0" smtClean="0"/>
              <a:t>(scope</a:t>
            </a:r>
            <a:r>
              <a:rPr lang="en-US" sz="2800" dirty="0"/>
              <a:t>)</a:t>
            </a:r>
            <a:r>
              <a:rPr lang="ru-RU" sz="2800" dirty="0"/>
              <a:t> </a:t>
            </a:r>
            <a:r>
              <a:rPr lang="ru-RU" sz="2800" dirty="0" err="1"/>
              <a:t>бинов</a:t>
            </a:r>
            <a:r>
              <a:rPr lang="ru-RU" sz="2800" dirty="0"/>
              <a:t>:</a:t>
            </a:r>
          </a:p>
          <a:p>
            <a:pPr marL="0" indent="0">
              <a:buNone/>
            </a:pPr>
            <a:r>
              <a:rPr lang="ru-RU" sz="2800" b="1" dirty="0"/>
              <a:t>	</a:t>
            </a:r>
            <a:r>
              <a:rPr lang="ru-RU" sz="2800" b="1" dirty="0" err="1"/>
              <a:t>singleton</a:t>
            </a:r>
            <a:r>
              <a:rPr lang="ru-RU" sz="2800" dirty="0"/>
              <a:t> – может быть создан только один экземпляр </a:t>
            </a:r>
            <a:r>
              <a:rPr lang="en-US" sz="2800" dirty="0" smtClean="0"/>
              <a:t>	</a:t>
            </a:r>
            <a:r>
              <a:rPr lang="ru-RU" sz="2800" dirty="0" err="1" smtClean="0"/>
              <a:t>бина</a:t>
            </a:r>
            <a:r>
              <a:rPr lang="ru-RU" sz="2800" dirty="0"/>
              <a:t>. Этот тип </a:t>
            </a:r>
            <a:r>
              <a:rPr lang="ru-RU" sz="2800" dirty="0" smtClean="0"/>
              <a:t>используется </a:t>
            </a:r>
            <a:r>
              <a:rPr lang="ru-RU" sz="2800" dirty="0" smtClean="0"/>
              <a:t>в </a:t>
            </a:r>
            <a:r>
              <a:rPr lang="en-US" sz="2800" dirty="0" smtClean="0"/>
              <a:t>Spring</a:t>
            </a:r>
            <a:r>
              <a:rPr lang="ru-RU" sz="2800" dirty="0" smtClean="0"/>
              <a:t> по</a:t>
            </a:r>
            <a:r>
              <a:rPr lang="en-US" sz="2800" dirty="0" smtClean="0"/>
              <a:t> </a:t>
            </a:r>
            <a:r>
              <a:rPr lang="ru-RU" sz="2800" dirty="0" smtClean="0"/>
              <a:t>умолчанию</a:t>
            </a:r>
            <a:r>
              <a:rPr lang="ru-RU" sz="2800" dirty="0"/>
              <a:t>, </a:t>
            </a:r>
            <a:r>
              <a:rPr lang="en-US" sz="2800" dirty="0" smtClean="0"/>
              <a:t>	</a:t>
            </a:r>
            <a:r>
              <a:rPr lang="ru-RU" sz="2800" dirty="0" smtClean="0"/>
              <a:t>если </a:t>
            </a:r>
            <a:r>
              <a:rPr lang="ru-RU" sz="2800" dirty="0"/>
              <a:t>не указано другое. </a:t>
            </a:r>
            <a:r>
              <a:rPr lang="ru-RU" sz="2800" dirty="0" smtClean="0"/>
              <a:t>Следует осторожно </a:t>
            </a:r>
            <a:r>
              <a:rPr lang="en-US" sz="2800" dirty="0" smtClean="0"/>
              <a:t>	</a:t>
            </a:r>
            <a:r>
              <a:rPr lang="ru-RU" sz="2800" dirty="0" smtClean="0"/>
              <a:t>использовать публичные свойства класса, </a:t>
            </a:r>
            <a:r>
              <a:rPr lang="en-US" sz="2800" dirty="0" smtClean="0"/>
              <a:t>	</a:t>
            </a:r>
            <a:r>
              <a:rPr lang="ru-RU" sz="2800" dirty="0" smtClean="0"/>
              <a:t>т.к. они не </a:t>
            </a:r>
            <a:r>
              <a:rPr lang="en-US" sz="2800" dirty="0" smtClean="0"/>
              <a:t>	</a:t>
            </a:r>
            <a:r>
              <a:rPr lang="ru-RU" sz="2800" dirty="0" smtClean="0"/>
              <a:t>будут 	</a:t>
            </a:r>
            <a:r>
              <a:rPr lang="ru-RU" sz="2800" dirty="0" err="1" smtClean="0"/>
              <a:t>потокобезопасными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b="1" dirty="0" smtClean="0"/>
              <a:t>	</a:t>
            </a:r>
            <a:r>
              <a:rPr lang="ru-RU" sz="2800" b="1" dirty="0" err="1" smtClean="0"/>
              <a:t>prototype</a:t>
            </a:r>
            <a:r>
              <a:rPr lang="ru-RU" sz="2800" dirty="0" smtClean="0"/>
              <a:t> – создается новый экземпляр при каждом </a:t>
            </a:r>
            <a:r>
              <a:rPr lang="en-US" sz="2800" dirty="0" smtClean="0"/>
              <a:t>	</a:t>
            </a:r>
            <a:r>
              <a:rPr lang="ru-RU" sz="2800" dirty="0" smtClean="0"/>
              <a:t>запросе</a:t>
            </a:r>
            <a:r>
              <a:rPr lang="ru-RU" sz="2800" b="1" dirty="0" smtClean="0"/>
              <a:t>.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b="1" dirty="0"/>
              <a:t>	</a:t>
            </a:r>
            <a:r>
              <a:rPr lang="ru-RU" sz="2800" b="1" dirty="0" err="1"/>
              <a:t>request</a:t>
            </a:r>
            <a:r>
              <a:rPr lang="ru-RU" sz="2800" dirty="0"/>
              <a:t> –  аналогичен </a:t>
            </a:r>
            <a:r>
              <a:rPr lang="ru-RU" sz="2800" dirty="0" err="1"/>
              <a:t>prototype</a:t>
            </a:r>
            <a:r>
              <a:rPr lang="ru-RU" sz="2800" dirty="0"/>
              <a:t>, но название служит </a:t>
            </a:r>
            <a:r>
              <a:rPr lang="en-US" sz="2800" dirty="0" smtClean="0"/>
              <a:t>	</a:t>
            </a:r>
            <a:r>
              <a:rPr lang="ru-RU" sz="2800" dirty="0" smtClean="0"/>
              <a:t>пояснением </a:t>
            </a:r>
            <a:r>
              <a:rPr lang="ru-RU" sz="2800" dirty="0"/>
              <a:t>к 	использованию </a:t>
            </a:r>
            <a:r>
              <a:rPr lang="ru-RU" sz="2800" dirty="0" err="1"/>
              <a:t>бина</a:t>
            </a:r>
            <a:r>
              <a:rPr lang="ru-RU" sz="2800" dirty="0"/>
              <a:t> в </a:t>
            </a:r>
            <a:r>
              <a:rPr lang="ru-RU" sz="2800" dirty="0" smtClean="0"/>
              <a:t>веб</a:t>
            </a:r>
            <a:r>
              <a:rPr lang="en-US" sz="2800" dirty="0" smtClean="0"/>
              <a:t> 	</a:t>
            </a:r>
            <a:r>
              <a:rPr lang="ru-RU" sz="2800" dirty="0" smtClean="0"/>
              <a:t>приложении</a:t>
            </a:r>
            <a:r>
              <a:rPr lang="ru-RU" sz="2800" b="1" dirty="0"/>
              <a:t>. </a:t>
            </a:r>
            <a:r>
              <a:rPr lang="ru-RU" sz="2800" dirty="0"/>
              <a:t>Создается новый экземпляр 	при каждом </a:t>
            </a:r>
            <a:r>
              <a:rPr lang="en-US" sz="2800" dirty="0" smtClean="0"/>
              <a:t>	</a:t>
            </a:r>
            <a:r>
              <a:rPr lang="ru-RU" sz="2800" dirty="0" smtClean="0"/>
              <a:t>HTTP </a:t>
            </a:r>
            <a:r>
              <a:rPr lang="ru-RU" sz="2800" dirty="0" err="1"/>
              <a:t>request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b="1" dirty="0"/>
              <a:t>	</a:t>
            </a:r>
            <a:r>
              <a:rPr lang="ru-RU" sz="2800" b="1" dirty="0" err="1"/>
              <a:t>session</a:t>
            </a:r>
            <a:r>
              <a:rPr lang="ru-RU" sz="2800" dirty="0"/>
              <a:t> – новый бин создается в контейнере при </a:t>
            </a:r>
            <a:r>
              <a:rPr lang="en-US" sz="2800" dirty="0" smtClean="0"/>
              <a:t>	</a:t>
            </a:r>
            <a:r>
              <a:rPr lang="ru-RU" sz="2800" dirty="0" smtClean="0"/>
              <a:t>каждой </a:t>
            </a:r>
            <a:r>
              <a:rPr lang="ru-RU" sz="2800" dirty="0"/>
              <a:t>новой </a:t>
            </a:r>
            <a:r>
              <a:rPr lang="ru-RU" sz="2800" dirty="0" smtClean="0"/>
              <a:t>HTTP</a:t>
            </a:r>
            <a:r>
              <a:rPr lang="en-US" sz="2800" dirty="0" smtClean="0"/>
              <a:t> </a:t>
            </a:r>
            <a:r>
              <a:rPr lang="ru-RU" sz="2800" dirty="0" smtClean="0"/>
              <a:t>сессии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b="1" dirty="0"/>
              <a:t>	</a:t>
            </a:r>
            <a:r>
              <a:rPr lang="ru-RU" sz="2800" b="1" dirty="0" err="1"/>
              <a:t>global-session</a:t>
            </a:r>
            <a:r>
              <a:rPr lang="ru-RU" sz="2800" dirty="0"/>
              <a:t>: используется для создания глобальных </a:t>
            </a:r>
            <a:r>
              <a:rPr lang="en-US" sz="2800" dirty="0" smtClean="0"/>
              <a:t>	</a:t>
            </a:r>
            <a:r>
              <a:rPr lang="ru-RU" sz="2800" dirty="0" err="1" smtClean="0"/>
              <a:t>бинов</a:t>
            </a:r>
            <a:r>
              <a:rPr lang="ru-RU" sz="2800" dirty="0" smtClean="0"/>
              <a:t> </a:t>
            </a:r>
            <a:r>
              <a:rPr lang="ru-RU" sz="2800" dirty="0"/>
              <a:t>на уровне </a:t>
            </a:r>
            <a:r>
              <a:rPr lang="ru-RU" sz="2800" dirty="0" smtClean="0"/>
              <a:t>сессии </a:t>
            </a:r>
            <a:r>
              <a:rPr lang="ru-RU" sz="2800" dirty="0"/>
              <a:t>для </a:t>
            </a:r>
            <a:r>
              <a:rPr lang="ru-RU" sz="2800" dirty="0" err="1"/>
              <a:t>Portlet</a:t>
            </a:r>
            <a:r>
              <a:rPr lang="ru-RU" sz="2800" dirty="0"/>
              <a:t>  приложений.</a:t>
            </a:r>
          </a:p>
          <a:p>
            <a:endParaRPr lang="ru-RU" dirty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Ключевые понятия </a:t>
            </a:r>
            <a:r>
              <a:rPr lang="en-US" dirty="0" smtClean="0"/>
              <a:t>Spring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6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59288"/>
          </a:xfrm>
        </p:spPr>
        <p:txBody>
          <a:bodyPr>
            <a:normAutofit lnSpcReduction="10000"/>
          </a:bodyPr>
          <a:lstStyle/>
          <a:p>
            <a:r>
              <a:rPr lang="ru-RU" b="1" dirty="0" err="1"/>
              <a:t>Dependency</a:t>
            </a:r>
            <a:r>
              <a:rPr lang="ru-RU" b="1" dirty="0"/>
              <a:t> </a:t>
            </a:r>
            <a:r>
              <a:rPr lang="ru-RU" b="1" dirty="0" err="1" smtClean="0"/>
              <a:t>Injection</a:t>
            </a:r>
            <a:r>
              <a:rPr lang="en-US" b="1" dirty="0" smtClean="0"/>
              <a:t> (DI)</a:t>
            </a:r>
          </a:p>
          <a:p>
            <a:pPr marL="0" indent="0">
              <a:buNone/>
            </a:pPr>
            <a:r>
              <a:rPr lang="ru-RU" dirty="0"/>
              <a:t>Внедрение зависимостей — это специальный паттерн, который уменьшает связь между </a:t>
            </a:r>
            <a:r>
              <a:rPr lang="ru-RU" dirty="0" err="1"/>
              <a:t>Spring</a:t>
            </a:r>
            <a:r>
              <a:rPr lang="ru-RU" dirty="0"/>
              <a:t> компонентами. Таким образом, при применении DI, ваш код становится чище, проще, его становится легче понять и тестировать. 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Согласно паттерну DI, создание объектов для зависимостей переходит на фабрику или отдается третьей стороне.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Аннотация </a:t>
            </a:r>
            <a:r>
              <a:rPr lang="ru-RU" dirty="0"/>
              <a:t>@</a:t>
            </a:r>
            <a:r>
              <a:rPr lang="ru-RU" dirty="0" err="1"/>
              <a:t>Autowired</a:t>
            </a:r>
            <a:r>
              <a:rPr lang="ru-RU" dirty="0"/>
              <a:t> отмечает конструктор, поле или метод как требующий </a:t>
            </a:r>
            <a:r>
              <a:rPr lang="ru-RU" dirty="0" err="1"/>
              <a:t>автозаполнения</a:t>
            </a:r>
            <a:r>
              <a:rPr lang="ru-RU" dirty="0"/>
              <a:t> инъекцией зависимости </a:t>
            </a:r>
            <a:r>
              <a:rPr lang="ru-RU" dirty="0" err="1"/>
              <a:t>Spring</a:t>
            </a:r>
            <a:r>
              <a:rPr lang="ru-RU" dirty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Ключевые понятия </a:t>
            </a:r>
            <a:r>
              <a:rPr lang="en-US" dirty="0" smtClean="0"/>
              <a:t>Spring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65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59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smtClean="0"/>
              <a:t>внедрение </a:t>
            </a:r>
            <a:r>
              <a:rPr lang="ru-RU" dirty="0"/>
              <a:t>зависимостей бывает трех </a:t>
            </a:r>
            <a:r>
              <a:rPr lang="ru-RU" dirty="0" smtClean="0"/>
              <a:t>типов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полевая инъекция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/>
              <a:t> </a:t>
            </a:r>
            <a:endParaRPr lang="ru-RU" dirty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Ключевые понятия </a:t>
            </a:r>
            <a:r>
              <a:rPr lang="en-US" dirty="0" smtClean="0"/>
              <a:t>Spring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63" y="2808815"/>
            <a:ext cx="8368712" cy="250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88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59288"/>
          </a:xfrm>
        </p:spPr>
        <p:txBody>
          <a:bodyPr/>
          <a:lstStyle/>
          <a:p>
            <a:r>
              <a:rPr lang="ru-RU" dirty="0" err="1" smtClean="0"/>
              <a:t>сеттерная</a:t>
            </a:r>
            <a:r>
              <a:rPr lang="ru-RU" dirty="0" smtClean="0"/>
              <a:t> инъекция</a:t>
            </a:r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Ключевые понятия </a:t>
            </a:r>
            <a:r>
              <a:rPr lang="en-US" dirty="0" smtClean="0"/>
              <a:t>Spring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0" y="1388368"/>
            <a:ext cx="6871693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2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59288"/>
          </a:xfrm>
        </p:spPr>
        <p:txBody>
          <a:bodyPr/>
          <a:lstStyle/>
          <a:p>
            <a:r>
              <a:rPr lang="ru-RU" dirty="0" smtClean="0"/>
              <a:t>конструктор</a:t>
            </a:r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Ключевые понятия </a:t>
            </a:r>
            <a:r>
              <a:rPr lang="en-US" dirty="0" smtClean="0"/>
              <a:t>Spring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46056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188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Application Context</a:t>
            </a:r>
          </a:p>
          <a:p>
            <a:pPr marL="0" indent="0">
              <a:buNone/>
            </a:pPr>
            <a:r>
              <a:rPr lang="ru-RU" sz="2000" dirty="0" err="1" smtClean="0"/>
              <a:t>ApplicationCo</a:t>
            </a:r>
            <a:r>
              <a:rPr lang="en-US" sz="2000" dirty="0" err="1" smtClean="0"/>
              <a:t>ntext</a:t>
            </a:r>
            <a:r>
              <a:rPr lang="ru-RU" sz="2000" dirty="0"/>
              <a:t> - это главный интерфейс в </a:t>
            </a:r>
            <a:r>
              <a:rPr lang="ru-RU" sz="2000" dirty="0" err="1"/>
              <a:t>Spring</a:t>
            </a:r>
            <a:r>
              <a:rPr lang="ru-RU" sz="2000" dirty="0"/>
              <a:t>-приложении, который предоставляет информацию о конфигурации приложения.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Этапы формирования </a:t>
            </a:r>
            <a:r>
              <a:rPr lang="ru-RU" sz="2000" dirty="0" err="1" smtClean="0"/>
              <a:t>ApplicationContext</a:t>
            </a:r>
            <a:r>
              <a:rPr lang="ru-RU" sz="2000" dirty="0" smtClean="0"/>
              <a:t>:</a:t>
            </a:r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Ключевые понятия </a:t>
            </a:r>
            <a:r>
              <a:rPr lang="en-US" dirty="0" smtClean="0"/>
              <a:t>Spring</a:t>
            </a:r>
            <a:endParaRPr lang="ru-RU" dirty="0"/>
          </a:p>
        </p:txBody>
      </p:sp>
      <p:pic>
        <p:nvPicPr>
          <p:cNvPr id="5122" name="Picture 2" descr="https://habrastorage.org/r/w1560/webt/vo/co/_d/voco_dc-kmx1qqd04ctg9zpssr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7" y="2348880"/>
            <a:ext cx="6842175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7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15272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ApplicationContext</a:t>
            </a:r>
            <a:r>
              <a:rPr lang="ru-RU" dirty="0"/>
              <a:t> предоставляет:</a:t>
            </a:r>
          </a:p>
          <a:p>
            <a:r>
              <a:rPr lang="en-US" dirty="0"/>
              <a:t>	</a:t>
            </a:r>
            <a:r>
              <a:rPr lang="ru-RU" sz="2400" dirty="0"/>
              <a:t>Фабричные методы </a:t>
            </a:r>
            <a:r>
              <a:rPr lang="ru-RU" sz="2400" dirty="0" err="1"/>
              <a:t>бина</a:t>
            </a:r>
            <a:r>
              <a:rPr lang="ru-RU" sz="2400" dirty="0"/>
              <a:t> для доступа </a:t>
            </a:r>
            <a:r>
              <a:rPr lang="ru-RU" sz="2400" dirty="0" smtClean="0"/>
              <a:t>к</a:t>
            </a:r>
            <a:r>
              <a:rPr lang="en-US" sz="2400" dirty="0" smtClean="0"/>
              <a:t> 	</a:t>
            </a:r>
            <a:r>
              <a:rPr lang="ru-RU" sz="2400" dirty="0" smtClean="0"/>
              <a:t>компонентам приложения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    </a:t>
            </a:r>
            <a:r>
              <a:rPr lang="ru-RU" dirty="0" smtClean="0"/>
              <a:t>Возможность </a:t>
            </a:r>
            <a:r>
              <a:rPr lang="ru-RU" dirty="0"/>
              <a:t>загружать файловые ресурсы в </a:t>
            </a:r>
            <a:r>
              <a:rPr lang="en-US" dirty="0" smtClean="0"/>
              <a:t>	</a:t>
            </a:r>
            <a:r>
              <a:rPr lang="ru-RU" dirty="0" smtClean="0"/>
              <a:t>общем </a:t>
            </a:r>
            <a:r>
              <a:rPr lang="ru-RU" dirty="0"/>
              <a:t>виде</a:t>
            </a:r>
          </a:p>
          <a:p>
            <a:r>
              <a:rPr lang="en-US" sz="2400" dirty="0"/>
              <a:t>	</a:t>
            </a:r>
            <a:r>
              <a:rPr lang="ru-RU" sz="2400" dirty="0"/>
              <a:t>Возможность публиковать события и </a:t>
            </a:r>
            <a:r>
              <a:rPr lang="en-US" sz="2400" dirty="0" smtClean="0"/>
              <a:t>	</a:t>
            </a:r>
            <a:r>
              <a:rPr lang="ru-RU" sz="2400" dirty="0" smtClean="0"/>
              <a:t>регистрировать </a:t>
            </a:r>
            <a:r>
              <a:rPr lang="ru-RU" sz="2400" dirty="0"/>
              <a:t>о</a:t>
            </a:r>
            <a:r>
              <a:rPr lang="ru-RU" sz="2400" dirty="0" smtClean="0"/>
              <a:t>бработчики </a:t>
            </a:r>
            <a:r>
              <a:rPr lang="ru-RU" sz="2400" dirty="0"/>
              <a:t>на них</a:t>
            </a:r>
          </a:p>
          <a:p>
            <a:r>
              <a:rPr lang="en-US" sz="2400" dirty="0"/>
              <a:t>	</a:t>
            </a:r>
            <a:r>
              <a:rPr lang="ru-RU" sz="2400" dirty="0"/>
              <a:t>Возможность работать с сообщениями с </a:t>
            </a:r>
            <a:r>
              <a:rPr lang="ru-RU" sz="2400" dirty="0" smtClean="0"/>
              <a:t> 	поддержкой </a:t>
            </a:r>
            <a:r>
              <a:rPr lang="en-US" sz="2400" dirty="0"/>
              <a:t>	</a:t>
            </a:r>
            <a:r>
              <a:rPr lang="ru-RU" sz="2400" dirty="0"/>
              <a:t>интернационализации</a:t>
            </a:r>
          </a:p>
          <a:p>
            <a:r>
              <a:rPr lang="en-US" sz="2400" dirty="0"/>
              <a:t>	</a:t>
            </a:r>
            <a:r>
              <a:rPr lang="ru-RU" sz="2400" dirty="0"/>
              <a:t>Наследование от родительского контекста</a:t>
            </a:r>
          </a:p>
          <a:p>
            <a:endParaRPr lang="ru-RU" dirty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Ключевые понятия </a:t>
            </a:r>
            <a:r>
              <a:rPr lang="en-US" dirty="0" smtClean="0"/>
              <a:t>Spring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 err="1"/>
              <a:t>Spring</a:t>
            </a:r>
            <a:r>
              <a:rPr lang="ru-RU" sz="2200" dirty="0"/>
              <a:t> — один из наиболее широко используемых </a:t>
            </a:r>
            <a:r>
              <a:rPr lang="ru-RU" sz="2200" dirty="0" err="1"/>
              <a:t>фреймворков</a:t>
            </a:r>
            <a:r>
              <a:rPr lang="ru-RU" sz="2200" dirty="0"/>
              <a:t> для разработки </a:t>
            </a:r>
            <a:r>
              <a:rPr lang="ru-RU" sz="2200" dirty="0" smtClean="0"/>
              <a:t>приложений</a:t>
            </a:r>
            <a:r>
              <a:rPr lang="ru-RU" sz="2200" dirty="0"/>
              <a:t>, обеспечивающий продуманную модель программирования и </a:t>
            </a:r>
            <a:r>
              <a:rPr lang="ru-RU" sz="2200" dirty="0" smtClean="0"/>
              <a:t>конфигурации</a:t>
            </a:r>
          </a:p>
          <a:p>
            <a:r>
              <a:rPr lang="ru-RU" sz="2200" dirty="0" smtClean="0"/>
              <a:t>Одной </a:t>
            </a:r>
            <a:r>
              <a:rPr lang="ru-RU" sz="2200" dirty="0"/>
              <a:t>из основных особенностей </a:t>
            </a:r>
            <a:r>
              <a:rPr lang="ru-RU" sz="2200" dirty="0" err="1" smtClean="0"/>
              <a:t>Spring</a:t>
            </a:r>
            <a:r>
              <a:rPr lang="ru-RU" sz="2200" dirty="0" smtClean="0"/>
              <a:t> </a:t>
            </a:r>
            <a:r>
              <a:rPr lang="ru-RU" sz="2200" dirty="0"/>
              <a:t>является использование паттерна </a:t>
            </a:r>
            <a:r>
              <a:rPr lang="ru-RU" sz="2200" dirty="0" err="1"/>
              <a:t>Dependency</a:t>
            </a:r>
            <a:r>
              <a:rPr lang="ru-RU" sz="2200" dirty="0"/>
              <a:t> </a:t>
            </a:r>
            <a:r>
              <a:rPr lang="ru-RU" sz="2200" dirty="0" err="1"/>
              <a:t>Injection</a:t>
            </a:r>
            <a:r>
              <a:rPr lang="ru-RU" sz="2200" dirty="0"/>
              <a:t> </a:t>
            </a:r>
            <a:r>
              <a:rPr lang="ru-RU" sz="2200" dirty="0" smtClean="0"/>
              <a:t>(внедрение зависимости)</a:t>
            </a:r>
            <a:r>
              <a:rPr lang="en-US" sz="2200" dirty="0" smtClean="0"/>
              <a:t>, </a:t>
            </a:r>
            <a:r>
              <a:rPr lang="ru-RU" sz="2200" dirty="0" smtClean="0"/>
              <a:t>а также интерфейса </a:t>
            </a:r>
            <a:r>
              <a:rPr lang="en-US" sz="2200" dirty="0" smtClean="0"/>
              <a:t>Application Context.</a:t>
            </a:r>
            <a:r>
              <a:rPr lang="ru-RU" sz="2200" dirty="0" smtClean="0"/>
              <a:t> </a:t>
            </a:r>
            <a:endParaRPr lang="en-US" sz="2200" dirty="0" smtClean="0"/>
          </a:p>
          <a:p>
            <a:endParaRPr lang="ru-RU" sz="2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Spring</a:t>
            </a:r>
            <a:endParaRPr lang="ru-RU" sz="3600" dirty="0"/>
          </a:p>
        </p:txBody>
      </p:sp>
      <p:sp>
        <p:nvSpPr>
          <p:cNvPr id="4" name="AutoShape 2" descr="Sp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65104"/>
            <a:ext cx="589156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9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2276872"/>
            <a:ext cx="9144000" cy="121920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C</a:t>
            </a:r>
            <a:r>
              <a:rPr lang="ru-RU" sz="5000" dirty="0" err="1" smtClean="0"/>
              <a:t>пасибо</a:t>
            </a:r>
            <a:r>
              <a:rPr lang="ru-RU" sz="5000" dirty="0" smtClean="0"/>
              <a:t> за внимание!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278485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616624"/>
          </a:xfrm>
        </p:spPr>
        <p:txBody>
          <a:bodyPr>
            <a:normAutofit fontScale="62500" lnSpcReduction="20000"/>
          </a:bodyPr>
          <a:lstStyle/>
          <a:p>
            <a:r>
              <a:rPr lang="ru-RU" sz="2900" b="1" i="1" dirty="0" smtClean="0"/>
              <a:t>Легкость</a:t>
            </a:r>
            <a:r>
              <a:rPr lang="ru-RU" sz="2900" dirty="0" smtClean="0"/>
              <a:t/>
            </a:r>
            <a:br>
              <a:rPr lang="ru-RU" sz="2900" dirty="0" smtClean="0"/>
            </a:b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 smtClean="0"/>
              <a:t>Фреймворк</a:t>
            </a:r>
            <a:r>
              <a:rPr lang="en-US" sz="2900" dirty="0" smtClean="0"/>
              <a:t> </a:t>
            </a:r>
            <a:r>
              <a:rPr lang="ru-RU" sz="2900" dirty="0" smtClean="0"/>
              <a:t> </a:t>
            </a:r>
            <a:r>
              <a:rPr lang="ru-RU" sz="2900" dirty="0" err="1"/>
              <a:t>Spring</a:t>
            </a:r>
            <a:r>
              <a:rPr lang="ru-RU" sz="2900" dirty="0"/>
              <a:t> очень легкий с точки зрения размера и функциональности. </a:t>
            </a:r>
            <a:endParaRPr lang="en-US" sz="2900" dirty="0" smtClean="0"/>
          </a:p>
          <a:p>
            <a:endParaRPr lang="ru-RU" sz="2900" dirty="0" smtClean="0"/>
          </a:p>
          <a:p>
            <a:r>
              <a:rPr lang="ru-RU" sz="2900" b="1" i="1" dirty="0" err="1" smtClean="0"/>
              <a:t>Аспектно</a:t>
            </a:r>
            <a:r>
              <a:rPr lang="ru-RU" sz="2900" b="1" i="1" dirty="0" smtClean="0"/>
              <a:t>-Ориентированное Программирование (АОП)</a:t>
            </a:r>
            <a:r>
              <a:rPr lang="ru-RU" sz="2900" dirty="0" smtClean="0"/>
              <a:t/>
            </a:r>
            <a:br>
              <a:rPr lang="ru-RU" sz="2900" dirty="0" smtClean="0"/>
            </a:br>
            <a:r>
              <a:rPr lang="ru-RU" sz="2900" dirty="0" smtClean="0"/>
              <a:t/>
            </a:r>
            <a:br>
              <a:rPr lang="ru-RU" sz="2900" dirty="0" smtClean="0"/>
            </a:br>
            <a:r>
              <a:rPr lang="ru-RU" sz="2900" dirty="0" smtClean="0"/>
              <a:t>АОП используется для отделения сквозной функциональности от бизнес-логики. </a:t>
            </a:r>
            <a:endParaRPr lang="en-US" sz="2900" dirty="0" smtClean="0"/>
          </a:p>
          <a:p>
            <a:endParaRPr lang="ru-RU" sz="2900" dirty="0" smtClean="0"/>
          </a:p>
          <a:p>
            <a:r>
              <a:rPr lang="ru-RU" sz="2900" b="1" i="1" dirty="0" smtClean="0"/>
              <a:t>Управление </a:t>
            </a:r>
            <a:r>
              <a:rPr lang="ru-RU" sz="2900" b="1" i="1" dirty="0"/>
              <a:t>Транзакциями</a:t>
            </a: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>Используется для объединения нескольких API, управляющими транзакциями, и координации транзакций объектов </a:t>
            </a:r>
            <a:r>
              <a:rPr lang="ru-RU" sz="2900" dirty="0" err="1"/>
              <a:t>Java</a:t>
            </a:r>
            <a:r>
              <a:rPr lang="ru-RU" sz="2900" dirty="0"/>
              <a:t>. </a:t>
            </a:r>
            <a:endParaRPr lang="en-US" sz="2900" dirty="0" smtClean="0"/>
          </a:p>
          <a:p>
            <a:endParaRPr lang="en-US" sz="2900" dirty="0" smtClean="0"/>
          </a:p>
          <a:p>
            <a:r>
              <a:rPr lang="ru-RU" sz="2900" b="1" i="1" dirty="0" smtClean="0"/>
              <a:t>Контейнер</a:t>
            </a: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 err="1"/>
              <a:t>Spring</a:t>
            </a:r>
            <a:r>
              <a:rPr lang="ru-RU" sz="2900" dirty="0"/>
              <a:t> проектирует и управляет жизненным циклом и настройками объектов приложения</a:t>
            </a:r>
            <a:r>
              <a:rPr lang="ru-RU" sz="2900" dirty="0" smtClean="0"/>
              <a:t>.</a:t>
            </a:r>
            <a:endParaRPr lang="en-US" sz="2900" dirty="0" smtClean="0"/>
          </a:p>
          <a:p>
            <a:endParaRPr lang="ru-RU" sz="2900" dirty="0"/>
          </a:p>
          <a:p>
            <a:r>
              <a:rPr lang="ru-RU" sz="2900" b="1" i="1" dirty="0"/>
              <a:t>Внедрение Зависимостей</a:t>
            </a: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/>
            </a:r>
            <a:br>
              <a:rPr lang="ru-RU" sz="2900" dirty="0"/>
            </a:br>
            <a:r>
              <a:rPr lang="ru-RU" sz="2900" dirty="0"/>
              <a:t>Эта </a:t>
            </a:r>
            <a:r>
              <a:rPr lang="ru-RU" sz="2900" dirty="0" err="1"/>
              <a:t>фича</a:t>
            </a:r>
            <a:r>
              <a:rPr lang="ru-RU" sz="2900" dirty="0"/>
              <a:t> позволяет разрабатывать слабо связанные приложения</a:t>
            </a:r>
            <a:r>
              <a:rPr lang="ru-RU" sz="2900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Почему </a:t>
            </a:r>
            <a:r>
              <a:rPr lang="en-US" sz="3600" dirty="0" smtClean="0"/>
              <a:t>Spring</a:t>
            </a:r>
            <a:r>
              <a:rPr lang="ru-RU" sz="3600" dirty="0" smtClean="0"/>
              <a:t> стал популярным</a:t>
            </a:r>
            <a:r>
              <a:rPr lang="en-US" sz="3600" dirty="0" smtClean="0"/>
              <a:t>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279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Сравнение </a:t>
            </a:r>
            <a:r>
              <a:rPr lang="en-US" sz="3600" dirty="0" smtClean="0"/>
              <a:t>Spring </a:t>
            </a:r>
            <a:r>
              <a:rPr lang="ru-RU" sz="3600" dirty="0" smtClean="0"/>
              <a:t>с </a:t>
            </a:r>
            <a:r>
              <a:rPr lang="en-US" sz="3600" dirty="0" smtClean="0"/>
              <a:t>Java Enterprise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5760640"/>
          </a:xfrm>
        </p:spPr>
        <p:txBody>
          <a:bodyPr>
            <a:normAutofit fontScale="92500" lnSpcReduction="20000"/>
          </a:bodyPr>
          <a:lstStyle/>
          <a:p>
            <a:r>
              <a:rPr lang="ru-RU" sz="2500" dirty="0" smtClean="0"/>
              <a:t>Более </a:t>
            </a:r>
            <a:r>
              <a:rPr lang="ru-RU" sz="2500" dirty="0"/>
              <a:t>прост, нежели </a:t>
            </a:r>
            <a:r>
              <a:rPr lang="ru-RU" sz="2500" dirty="0" err="1"/>
              <a:t>Java</a:t>
            </a:r>
            <a:r>
              <a:rPr lang="ru-RU" sz="2500" dirty="0"/>
              <a:t> EE</a:t>
            </a:r>
          </a:p>
          <a:p>
            <a:r>
              <a:rPr lang="ru-RU" sz="2500" dirty="0"/>
              <a:t>Реализован на основе </a:t>
            </a:r>
            <a:r>
              <a:rPr lang="en-US" sz="2500" u="sng" dirty="0" smtClean="0"/>
              <a:t>IOC</a:t>
            </a:r>
            <a:r>
              <a:rPr lang="ru-RU" sz="2500" dirty="0"/>
              <a:t> и </a:t>
            </a:r>
            <a:r>
              <a:rPr lang="en-US" sz="2500" u="sng" dirty="0" smtClean="0"/>
              <a:t>AOP</a:t>
            </a:r>
            <a:r>
              <a:rPr lang="ru-RU" sz="2500" dirty="0" smtClean="0"/>
              <a:t>, </a:t>
            </a:r>
            <a:r>
              <a:rPr lang="ru-RU" sz="2500" dirty="0"/>
              <a:t>что обеспечивает слабую связанность приложений</a:t>
            </a:r>
          </a:p>
          <a:p>
            <a:r>
              <a:rPr lang="ru-RU" sz="2500" dirty="0"/>
              <a:t>Работает на основе конфигурации XML, </a:t>
            </a:r>
            <a:r>
              <a:rPr lang="ru-RU" sz="2500" dirty="0" err="1"/>
              <a:t>Groovy</a:t>
            </a:r>
            <a:r>
              <a:rPr lang="ru-RU" sz="2500" dirty="0"/>
              <a:t> или аннотаций</a:t>
            </a:r>
          </a:p>
          <a:p>
            <a:r>
              <a:rPr lang="ru-RU" sz="2500" dirty="0"/>
              <a:t>Позволяет использовать простые старые объекты </a:t>
            </a:r>
            <a:r>
              <a:rPr lang="ru-RU" sz="2500" dirty="0" err="1"/>
              <a:t>Java</a:t>
            </a:r>
            <a:r>
              <a:rPr lang="ru-RU" sz="2500" dirty="0"/>
              <a:t> — POJO, разработчикам не нужен корпоративный контейнер, такой как сервер приложений</a:t>
            </a:r>
          </a:p>
          <a:p>
            <a:r>
              <a:rPr lang="ru-RU" sz="2500" dirty="0"/>
              <a:t>Обеспечивает разработчикам </a:t>
            </a:r>
            <a:r>
              <a:rPr lang="ru-RU" sz="2500" dirty="0" err="1"/>
              <a:t>Java</a:t>
            </a:r>
            <a:r>
              <a:rPr lang="ru-RU" sz="2500" dirty="0"/>
              <a:t> высокий уровень модульности</a:t>
            </a:r>
          </a:p>
          <a:p>
            <a:r>
              <a:rPr lang="ru-RU" sz="2500" dirty="0" err="1" smtClean="0"/>
              <a:t>Spring</a:t>
            </a:r>
            <a:r>
              <a:rPr lang="ru-RU" sz="2500" dirty="0" smtClean="0"/>
              <a:t> </a:t>
            </a:r>
            <a:r>
              <a:rPr lang="ru-RU" sz="2500" dirty="0" err="1"/>
              <a:t>Boot</a:t>
            </a:r>
            <a:r>
              <a:rPr lang="ru-RU" sz="2500" dirty="0"/>
              <a:t> сильно упрощает первичную настройку приложения</a:t>
            </a:r>
          </a:p>
          <a:p>
            <a:r>
              <a:rPr lang="ru-RU" sz="2500" dirty="0"/>
              <a:t>Код приложения </a:t>
            </a:r>
            <a:r>
              <a:rPr lang="ru-RU" sz="2500" dirty="0" err="1"/>
              <a:t>Spring</a:t>
            </a:r>
            <a:r>
              <a:rPr lang="ru-RU" sz="2500" dirty="0"/>
              <a:t>, как правило, прост для </a:t>
            </a:r>
            <a:r>
              <a:rPr lang="ru-RU" sz="2500" dirty="0" smtClean="0"/>
              <a:t>тестирования</a:t>
            </a:r>
          </a:p>
          <a:p>
            <a:r>
              <a:rPr lang="ru-RU" sz="2500" dirty="0" err="1"/>
              <a:t>Spring</a:t>
            </a:r>
            <a:r>
              <a:rPr lang="ru-RU" sz="2500" dirty="0"/>
              <a:t> медленнее, чем </a:t>
            </a:r>
            <a:r>
              <a:rPr lang="ru-RU" sz="2500" dirty="0" err="1"/>
              <a:t>Java</a:t>
            </a:r>
            <a:r>
              <a:rPr lang="ru-RU" sz="2500" dirty="0"/>
              <a:t> </a:t>
            </a:r>
            <a:r>
              <a:rPr lang="ru-RU" sz="2500" dirty="0" smtClean="0"/>
              <a:t>EE</a:t>
            </a:r>
            <a:endParaRPr lang="en-US" sz="2500" dirty="0" smtClean="0"/>
          </a:p>
          <a:p>
            <a:r>
              <a:rPr lang="ru-RU" sz="2500" dirty="0"/>
              <a:t>Для начинающего разработчика </a:t>
            </a:r>
            <a:r>
              <a:rPr lang="ru-RU" sz="2500" dirty="0" err="1"/>
              <a:t>Java</a:t>
            </a:r>
            <a:r>
              <a:rPr lang="ru-RU" sz="2500" dirty="0"/>
              <a:t> изучение среды </a:t>
            </a:r>
            <a:r>
              <a:rPr lang="ru-RU" sz="2500" dirty="0" err="1"/>
              <a:t>Spring</a:t>
            </a:r>
            <a:r>
              <a:rPr lang="ru-RU" sz="2500" dirty="0"/>
              <a:t> может быть сложной задачей (но все равно проще, чем </a:t>
            </a:r>
            <a:r>
              <a:rPr lang="ru-RU" sz="2500" dirty="0" err="1"/>
              <a:t>Java</a:t>
            </a:r>
            <a:r>
              <a:rPr lang="ru-RU" sz="2500" dirty="0"/>
              <a:t> EE)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37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Сравнение </a:t>
            </a:r>
            <a:r>
              <a:rPr lang="en-US" sz="3600" dirty="0" smtClean="0"/>
              <a:t>Spring </a:t>
            </a:r>
            <a:r>
              <a:rPr lang="ru-RU" sz="3600" dirty="0" smtClean="0"/>
              <a:t>с </a:t>
            </a:r>
            <a:r>
              <a:rPr lang="en-US" sz="3600" dirty="0" smtClean="0"/>
              <a:t>Java Enterprise</a:t>
            </a:r>
            <a:endParaRPr lang="ru-RU" sz="3600" dirty="0"/>
          </a:p>
        </p:txBody>
      </p:sp>
      <p:pic>
        <p:nvPicPr>
          <p:cNvPr id="6146" name="Picture 2" descr="https://s3.amazonaws.com/media-p.slid.es/uploads/312724/images/2961584/pasted-from-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3" y="1196752"/>
            <a:ext cx="835497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79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err="1"/>
              <a:t>Spring</a:t>
            </a:r>
            <a:r>
              <a:rPr lang="ru-RU" sz="2200" dirty="0"/>
              <a:t> состоит из большого числа модулей. </a:t>
            </a:r>
            <a:endParaRPr lang="ru-RU" sz="2200" dirty="0" smtClean="0"/>
          </a:p>
          <a:p>
            <a:r>
              <a:rPr lang="en-US" b="1" dirty="0" smtClean="0"/>
              <a:t>Spring Framework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2832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Основные возможности </a:t>
            </a:r>
            <a:r>
              <a:rPr lang="en-US" sz="3600" dirty="0" smtClean="0"/>
              <a:t>Spring</a:t>
            </a:r>
            <a:endParaRPr lang="ru-RU" sz="3600" dirty="0"/>
          </a:p>
        </p:txBody>
      </p:sp>
      <p:pic>
        <p:nvPicPr>
          <p:cNvPr id="2050" name="Picture 2" descr="https://s.dou.ua/storage-files/image6_UO1dp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25" y="1988840"/>
            <a:ext cx="685800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Spring</a:t>
            </a:r>
            <a:r>
              <a:rPr lang="en-US" b="1" dirty="0" smtClean="0"/>
              <a:t> Boot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sz="2000" dirty="0"/>
              <a:t>Упрощает создание приложений на основе </a:t>
            </a:r>
            <a:r>
              <a:rPr lang="ru-RU" sz="2000" b="1" dirty="0" err="1" smtClean="0"/>
              <a:t>Spring</a:t>
            </a:r>
            <a:r>
              <a:rPr lang="ru-RU" sz="2000" dirty="0"/>
              <a:t>, </a:t>
            </a:r>
            <a:r>
              <a:rPr lang="en-US" sz="2000" dirty="0" smtClean="0"/>
              <a:t>	</a:t>
            </a:r>
            <a:r>
              <a:rPr lang="ru-RU" sz="2000" dirty="0" smtClean="0"/>
              <a:t>сокращая </a:t>
            </a:r>
            <a:r>
              <a:rPr lang="ru-RU" sz="2000" dirty="0"/>
              <a:t>до минимума первичную </a:t>
            </a:r>
            <a:r>
              <a:rPr lang="ru-RU" sz="2000" dirty="0" smtClean="0"/>
              <a:t>настройку </a:t>
            </a:r>
            <a:r>
              <a:rPr lang="ru-RU" sz="2000" dirty="0"/>
              <a:t>приложения </a:t>
            </a:r>
            <a:r>
              <a:rPr lang="en-US" sz="2000" dirty="0" smtClean="0"/>
              <a:t>	</a:t>
            </a:r>
            <a:r>
              <a:rPr lang="ru-RU" sz="2000" dirty="0" smtClean="0"/>
              <a:t>и </a:t>
            </a:r>
            <a:r>
              <a:rPr lang="ru-RU" sz="2000" dirty="0" err="1"/>
              <a:t>автоконфигурирует</a:t>
            </a:r>
            <a:r>
              <a:rPr lang="ru-RU" sz="2000" dirty="0"/>
              <a:t> </a:t>
            </a:r>
            <a:r>
              <a:rPr lang="ru-RU" sz="2000" dirty="0" smtClean="0"/>
              <a:t>элементы </a:t>
            </a:r>
            <a:r>
              <a:rPr lang="ru-RU" sz="2000" dirty="0"/>
              <a:t>приложения на </a:t>
            </a:r>
            <a:r>
              <a:rPr lang="ru-RU" sz="2000" dirty="0" err="1"/>
              <a:t>Spring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sz="2400" b="1" dirty="0"/>
              <a:t>Spring</a:t>
            </a:r>
            <a:r>
              <a:rPr lang="en-US" b="1" dirty="0"/>
              <a:t>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ru-RU" sz="2000" dirty="0"/>
              <a:t>Значительно упрощает использование </a:t>
            </a:r>
            <a:r>
              <a:rPr lang="en-US" sz="2000" dirty="0" smtClean="0"/>
              <a:t>	</a:t>
            </a:r>
            <a:r>
              <a:rPr lang="ru-RU" sz="2000" dirty="0" smtClean="0"/>
              <a:t>технологий </a:t>
            </a:r>
            <a:r>
              <a:rPr lang="en-US" sz="2000" dirty="0" smtClean="0"/>
              <a:t>	</a:t>
            </a:r>
            <a:r>
              <a:rPr lang="ru-RU" sz="2000" dirty="0" smtClean="0"/>
              <a:t>доступа </a:t>
            </a:r>
            <a:r>
              <a:rPr lang="ru-RU" sz="2000" dirty="0"/>
              <a:t>к данным, реляционных и </a:t>
            </a:r>
            <a:r>
              <a:rPr lang="ru-RU" sz="2000" dirty="0" err="1" smtClean="0"/>
              <a:t>нереляционных</a:t>
            </a:r>
            <a:r>
              <a:rPr lang="ru-RU" sz="2000" dirty="0" smtClean="0"/>
              <a:t> баз </a:t>
            </a:r>
            <a:r>
              <a:rPr lang="en-US" sz="2000" dirty="0" smtClean="0"/>
              <a:t>	</a:t>
            </a:r>
            <a:r>
              <a:rPr lang="ru-RU" sz="2000" dirty="0" smtClean="0"/>
              <a:t>данных</a:t>
            </a:r>
            <a:r>
              <a:rPr lang="en-US" sz="2000" dirty="0"/>
              <a:t>.</a:t>
            </a:r>
            <a:endParaRPr lang="ru-RU" sz="2000" dirty="0" smtClean="0"/>
          </a:p>
          <a:p>
            <a:r>
              <a:rPr lang="en-US" sz="2400" b="1" dirty="0"/>
              <a:t>Spring </a:t>
            </a:r>
            <a:r>
              <a:rPr lang="en-US" sz="2400" b="1" dirty="0" smtClean="0"/>
              <a:t>Security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ru-RU" sz="2000" dirty="0"/>
              <a:t>Предоставляет мощный и настраиваемый </a:t>
            </a:r>
            <a:r>
              <a:rPr lang="ru-RU" sz="2000" dirty="0" smtClean="0"/>
              <a:t>инструмент </a:t>
            </a:r>
            <a:r>
              <a:rPr lang="en-US" sz="2000" dirty="0" smtClean="0"/>
              <a:t>	</a:t>
            </a:r>
            <a:r>
              <a:rPr lang="ru-RU" sz="2000" dirty="0" smtClean="0"/>
              <a:t>проверки </a:t>
            </a:r>
            <a:r>
              <a:rPr lang="ru-RU" sz="2000" dirty="0"/>
              <a:t>подлинности </a:t>
            </a:r>
            <a:r>
              <a:rPr lang="ru-RU" sz="2000" dirty="0" smtClean="0"/>
              <a:t>(аутентификации</a:t>
            </a:r>
            <a:r>
              <a:rPr lang="ru-RU" sz="2000" dirty="0"/>
              <a:t>) и </a:t>
            </a:r>
            <a:r>
              <a:rPr lang="ru-RU" sz="2000" dirty="0" smtClean="0"/>
              <a:t>контроля </a:t>
            </a:r>
            <a:r>
              <a:rPr lang="en-US" sz="2000" dirty="0" smtClean="0"/>
              <a:t>	</a:t>
            </a:r>
            <a:r>
              <a:rPr lang="ru-RU" sz="2000" dirty="0" smtClean="0"/>
              <a:t>доступа (</a:t>
            </a:r>
            <a:r>
              <a:rPr lang="ru-RU" sz="2000" dirty="0"/>
              <a:t>авторизации) в приложение.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ru-RU" sz="2000" dirty="0" smtClean="0"/>
              <a:t> </a:t>
            </a:r>
            <a:r>
              <a:rPr lang="en-US" dirty="0" smtClean="0"/>
              <a:t>	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2832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Основные возможности </a:t>
            </a:r>
            <a:r>
              <a:rPr lang="en-US" sz="3600" dirty="0" smtClean="0"/>
              <a:t>Spring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860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Spring Cloud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sz="2000" dirty="0"/>
              <a:t>Используется в </a:t>
            </a:r>
            <a:r>
              <a:rPr lang="ru-RU" sz="2000" dirty="0" err="1"/>
              <a:t>микросервисной</a:t>
            </a:r>
            <a:r>
              <a:rPr lang="ru-RU" sz="2000" dirty="0"/>
              <a:t> архитектуре, упрощая </a:t>
            </a:r>
            <a:r>
              <a:rPr lang="en-US" sz="2000" dirty="0" smtClean="0"/>
              <a:t>	</a:t>
            </a:r>
            <a:r>
              <a:rPr lang="ru-RU" sz="2000" dirty="0" smtClean="0"/>
              <a:t>взаимодействие </a:t>
            </a:r>
            <a:r>
              <a:rPr lang="ru-RU" sz="2000" dirty="0" err="1"/>
              <a:t>микросервисов</a:t>
            </a:r>
            <a:r>
              <a:rPr lang="ru-RU" sz="2000" dirty="0"/>
              <a:t> между собой и </a:t>
            </a:r>
            <a:r>
              <a:rPr lang="en-US" sz="2000" dirty="0" smtClean="0"/>
              <a:t>	</a:t>
            </a:r>
            <a:r>
              <a:rPr lang="ru-RU" sz="2000" dirty="0" smtClean="0"/>
              <a:t>автоматизируя </a:t>
            </a:r>
            <a:r>
              <a:rPr lang="ru-RU" sz="2000" dirty="0"/>
              <a:t>развертывание приложений на облачных </a:t>
            </a:r>
            <a:r>
              <a:rPr lang="en-US" sz="2000" dirty="0" smtClean="0"/>
              <a:t>	</a:t>
            </a:r>
            <a:r>
              <a:rPr lang="ru-RU" sz="2000" dirty="0" smtClean="0"/>
              <a:t>платформах </a:t>
            </a:r>
            <a:r>
              <a:rPr lang="ru-RU" sz="2000" dirty="0"/>
              <a:t>типа </a:t>
            </a:r>
            <a:r>
              <a:rPr lang="ru-RU" sz="2000" b="1" dirty="0"/>
              <a:t>AWS</a:t>
            </a:r>
            <a:r>
              <a:rPr lang="ru-RU" sz="2000" dirty="0"/>
              <a:t>, </a:t>
            </a:r>
            <a:r>
              <a:rPr lang="ru-RU" sz="2000" b="1" dirty="0" err="1"/>
              <a:t>Azure</a:t>
            </a:r>
            <a:r>
              <a:rPr lang="ru-RU" sz="2000" dirty="0"/>
              <a:t> и т.д. </a:t>
            </a:r>
            <a:endParaRPr lang="en-US" sz="2000" dirty="0" smtClean="0"/>
          </a:p>
          <a:p>
            <a:r>
              <a:rPr lang="en-US" sz="2400" b="1" dirty="0"/>
              <a:t>Spring Batch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sz="2000" dirty="0"/>
              <a:t>Данный модуль предоставляет функционал для пакетных </a:t>
            </a:r>
            <a:r>
              <a:rPr lang="en-US" sz="2000" dirty="0" smtClean="0"/>
              <a:t>	</a:t>
            </a:r>
            <a:r>
              <a:rPr lang="ru-RU" sz="2000" dirty="0" smtClean="0"/>
              <a:t>обработок </a:t>
            </a:r>
            <a:r>
              <a:rPr lang="ru-RU" sz="2000" dirty="0"/>
              <a:t>данных (когда данные обрабатываются большими </a:t>
            </a:r>
            <a:r>
              <a:rPr lang="en-US" sz="2000" dirty="0" smtClean="0"/>
              <a:t>	</a:t>
            </a:r>
            <a:r>
              <a:rPr lang="ru-RU" sz="2000" dirty="0" smtClean="0"/>
              <a:t>кусками </a:t>
            </a:r>
            <a:r>
              <a:rPr lang="ru-RU" sz="2000" dirty="0"/>
              <a:t>— пакетами), жизненно важных для повседневной </a:t>
            </a:r>
            <a:r>
              <a:rPr lang="en-US" sz="2000" dirty="0" smtClean="0"/>
              <a:t>	</a:t>
            </a:r>
            <a:r>
              <a:rPr lang="ru-RU" sz="2000" dirty="0" smtClean="0"/>
              <a:t>работы </a:t>
            </a:r>
            <a:r>
              <a:rPr lang="ru-RU" sz="2000" dirty="0"/>
              <a:t>корпоративных систем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en-US" sz="2400" b="1" dirty="0"/>
              <a:t>Spring Integration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ru-RU" sz="2000" dirty="0"/>
              <a:t>Данный модуль предназначен для упрощенного обмена </a:t>
            </a:r>
            <a:r>
              <a:rPr lang="en-US" sz="2000" dirty="0" smtClean="0"/>
              <a:t>	</a:t>
            </a:r>
            <a:r>
              <a:rPr lang="ru-RU" sz="2000" dirty="0" smtClean="0"/>
              <a:t>сообщениями </a:t>
            </a:r>
            <a:r>
              <a:rPr lang="ru-RU" sz="2000" dirty="0"/>
              <a:t>в приложениях на основе </a:t>
            </a:r>
            <a:r>
              <a:rPr lang="ru-RU" sz="2000" dirty="0" err="1"/>
              <a:t>Spring</a:t>
            </a:r>
            <a:r>
              <a:rPr lang="ru-RU" sz="2000" dirty="0"/>
              <a:t> и поддержки </a:t>
            </a:r>
            <a:r>
              <a:rPr lang="en-US" sz="2000" dirty="0" smtClean="0"/>
              <a:t>	</a:t>
            </a:r>
            <a:r>
              <a:rPr lang="ru-RU" sz="2000" dirty="0" smtClean="0"/>
              <a:t>интеграции </a:t>
            </a:r>
            <a:r>
              <a:rPr lang="ru-RU" sz="2000" dirty="0"/>
              <a:t>с внешними системами через декларативные </a:t>
            </a:r>
            <a:r>
              <a:rPr lang="en-US" sz="2000" dirty="0" smtClean="0"/>
              <a:t>	</a:t>
            </a:r>
            <a:r>
              <a:rPr lang="ru-RU" sz="2000" dirty="0" smtClean="0"/>
              <a:t>адаптеры</a:t>
            </a:r>
            <a:r>
              <a:rPr lang="ru-RU" sz="2000" dirty="0"/>
              <a:t>. </a:t>
            </a:r>
            <a:br>
              <a:rPr lang="ru-RU" sz="2000" dirty="0"/>
            </a:br>
            <a:endParaRPr lang="en-US" sz="2000" dirty="0" smtClean="0"/>
          </a:p>
        </p:txBody>
      </p:sp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2832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Основные возможности </a:t>
            </a:r>
            <a:r>
              <a:rPr lang="en-US" sz="3600" dirty="0" smtClean="0"/>
              <a:t>Spring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370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Цель </a:t>
            </a:r>
            <a:r>
              <a:rPr lang="ru-RU" sz="2400" dirty="0" err="1"/>
              <a:t>Spring</a:t>
            </a:r>
            <a:r>
              <a:rPr lang="ru-RU" sz="2400" dirty="0"/>
              <a:t> </a:t>
            </a:r>
            <a:r>
              <a:rPr lang="ru-RU" sz="2400" dirty="0" err="1"/>
              <a:t>Boot</a:t>
            </a:r>
            <a:r>
              <a:rPr lang="ru-RU" sz="2400" dirty="0"/>
              <a:t> состоит в том, чтобы упростить процесс разработки приложений на основе </a:t>
            </a:r>
            <a:r>
              <a:rPr lang="ru-RU" sz="2400" dirty="0" err="1"/>
              <a:t>Spring</a:t>
            </a:r>
            <a:r>
              <a:rPr lang="ru-RU" sz="2400" dirty="0"/>
              <a:t> при помощи </a:t>
            </a:r>
            <a:r>
              <a:rPr lang="ru-RU" sz="2400" dirty="0" smtClean="0"/>
              <a:t>«</a:t>
            </a:r>
            <a:r>
              <a:rPr lang="ru-RU" sz="2400" dirty="0" err="1"/>
              <a:t>starter</a:t>
            </a:r>
            <a:r>
              <a:rPr lang="ru-RU" sz="2400" dirty="0"/>
              <a:t>» </a:t>
            </a:r>
            <a:r>
              <a:rPr lang="ru-RU" sz="2400" dirty="0" smtClean="0"/>
              <a:t>пакетов.</a:t>
            </a:r>
          </a:p>
          <a:p>
            <a:pPr marL="0" indent="0">
              <a:buNone/>
            </a:pPr>
            <a:r>
              <a:rPr lang="ru-RU" sz="2400" dirty="0" smtClean="0"/>
              <a:t>Это </a:t>
            </a:r>
            <a:r>
              <a:rPr lang="ru-RU" sz="2400" dirty="0"/>
              <a:t>избавляет программиста не только от написания длинных конфигурационных файлов (особенно в XML), но и от необходимости настраивать различные компоненты для совместной работы.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В настоящее время </a:t>
            </a:r>
            <a:r>
              <a:rPr lang="ru-RU" sz="2400" dirty="0" err="1"/>
              <a:t>Spring</a:t>
            </a:r>
            <a:r>
              <a:rPr lang="ru-RU" sz="2400" dirty="0"/>
              <a:t> </a:t>
            </a:r>
            <a:r>
              <a:rPr lang="ru-RU" sz="2400" dirty="0" err="1"/>
              <a:t>Boot</a:t>
            </a:r>
            <a:r>
              <a:rPr lang="ru-RU" sz="2400" dirty="0"/>
              <a:t> уже почти полностью вытеснил «классические» приложения </a:t>
            </a:r>
            <a:r>
              <a:rPr lang="ru-RU" sz="2400" dirty="0" err="1"/>
              <a:t>Spring</a:t>
            </a:r>
            <a:r>
              <a:rPr lang="ru-RU" sz="2400" dirty="0"/>
              <a:t> в качестве основы для новых проектов.</a:t>
            </a:r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2832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Различие между </a:t>
            </a:r>
            <a:r>
              <a:rPr lang="en-US" sz="3600" dirty="0" smtClean="0"/>
              <a:t>Spring Boot </a:t>
            </a:r>
            <a:r>
              <a:rPr lang="ru-RU" sz="3600" dirty="0" smtClean="0"/>
              <a:t>и </a:t>
            </a:r>
            <a:r>
              <a:rPr lang="en-US" sz="3600" dirty="0" smtClean="0"/>
              <a:t>Spring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977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234</TotalTime>
  <Words>255</Words>
  <Application>Microsoft Office PowerPoint</Application>
  <PresentationFormat>Экран (4:3)</PresentationFormat>
  <Paragraphs>111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Бумажная</vt:lpstr>
      <vt:lpstr>Введение в Spring</vt:lpstr>
      <vt:lpstr>Spring</vt:lpstr>
      <vt:lpstr>Почему Spring стал популярным?</vt:lpstr>
      <vt:lpstr>Сравнение Spring с Java Enterprise</vt:lpstr>
      <vt:lpstr>Сравнение Spring с Java Enterprise</vt:lpstr>
      <vt:lpstr>Основные возможности Spring</vt:lpstr>
      <vt:lpstr>Основные возможности Spring</vt:lpstr>
      <vt:lpstr>Основные возможности Spring</vt:lpstr>
      <vt:lpstr>Различие между Spring Boot и Spring</vt:lpstr>
      <vt:lpstr>«starter» пакеты</vt:lpstr>
      <vt:lpstr>Ключевые понятия Spring</vt:lpstr>
      <vt:lpstr>Ключевые понятия Spring</vt:lpstr>
      <vt:lpstr>Ключевые понятия Spring</vt:lpstr>
      <vt:lpstr>Ключевые понятия Spring</vt:lpstr>
      <vt:lpstr>Ключевые понятия Spring</vt:lpstr>
      <vt:lpstr>Ключевые понятия Spring</vt:lpstr>
      <vt:lpstr>Ключевые понятия Spring</vt:lpstr>
      <vt:lpstr>Ключевые понятия Spring</vt:lpstr>
      <vt:lpstr>Ключевые понятия Spring</vt:lpstr>
      <vt:lpstr>Cпасибо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Spring  и Spring Boot</dc:title>
  <dc:creator>Админ</dc:creator>
  <cp:lastModifiedBy>Админ</cp:lastModifiedBy>
  <cp:revision>23</cp:revision>
  <dcterms:created xsi:type="dcterms:W3CDTF">2021-09-30T15:18:58Z</dcterms:created>
  <dcterms:modified xsi:type="dcterms:W3CDTF">2021-11-05T15:31:08Z</dcterms:modified>
</cp:coreProperties>
</file>