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  <p:sldMasterId id="2147483660" r:id="rId5"/>
    <p:sldMasterId id="214748366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y="6858000" cx="12192000"/>
  <p:notesSz cx="6858000" cy="9144000"/>
  <p:embeddedFontLst>
    <p:embeddedFont>
      <p:font typeface="Corbel"/>
      <p:regular r:id="rId27"/>
      <p:bold r:id="rId28"/>
      <p:italic r:id="rId29"/>
      <p:boldItalic r:id="rId30"/>
    </p:embeddedFont>
    <p:embeddedFont>
      <p:font typeface="Helvetica Neue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5" roundtripDataSignature="AMtx7miqlZR6X2mR95LM8VKGJPz8aCBd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CDC4442-2812-4B88-94FD-45661C6845B9}">
  <a:tblStyle styleId="{8CDC4442-2812-4B88-94FD-45661C6845B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Corbel-bold.fntdata"/><Relationship Id="rId27" Type="http://schemas.openxmlformats.org/officeDocument/2006/relationships/font" Target="fonts/Corbel-regular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Corbel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HelveticaNeue-regular.fntdata"/><Relationship Id="rId30" Type="http://schemas.openxmlformats.org/officeDocument/2006/relationships/font" Target="fonts/Corbel-boldItalic.fntdata"/><Relationship Id="rId11" Type="http://schemas.openxmlformats.org/officeDocument/2006/relationships/slide" Target="slides/slide4.xml"/><Relationship Id="rId33" Type="http://schemas.openxmlformats.org/officeDocument/2006/relationships/font" Target="fonts/HelveticaNeue-italic.fntdata"/><Relationship Id="rId10" Type="http://schemas.openxmlformats.org/officeDocument/2006/relationships/slide" Target="slides/slide3.xml"/><Relationship Id="rId32" Type="http://schemas.openxmlformats.org/officeDocument/2006/relationships/font" Target="fonts/HelveticaNeue-bold.fntdata"/><Relationship Id="rId13" Type="http://schemas.openxmlformats.org/officeDocument/2006/relationships/slide" Target="slides/slide6.xml"/><Relationship Id="rId35" Type="http://customschemas.google.com/relationships/presentationmetadata" Target="metadata"/><Relationship Id="rId12" Type="http://schemas.openxmlformats.org/officeDocument/2006/relationships/slide" Target="slides/slide5.xml"/><Relationship Id="rId34" Type="http://schemas.openxmlformats.org/officeDocument/2006/relationships/font" Target="fonts/HelveticaNeue-boldItalic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6bf38f6e6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6bf38f6e62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6bf38f6e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6bf38f6e6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6bf38f6e6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6bf38f6e62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6c339990a4_0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6c339990a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6c339cd59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6c339cd59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c339990a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6c339990a4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5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15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5"/>
          <p:cNvSpPr txBox="1"/>
          <p:nvPr>
            <p:ph type="ctrTitle"/>
          </p:nvPr>
        </p:nvSpPr>
        <p:spPr>
          <a:xfrm>
            <a:off x="1069848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900"/>
              <a:buFont typeface="Corbel"/>
              <a:buNone/>
              <a:defRPr sz="59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1" type="subTitle"/>
          </p:nvPr>
        </p:nvSpPr>
        <p:spPr>
          <a:xfrm>
            <a:off x="1100015" y="4670246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  <a:defRPr sz="2200" cap="none">
                <a:solidFill>
                  <a:srgbClr val="D7F0F6"/>
                </a:solidFill>
              </a:defRPr>
            </a:lvl1pPr>
            <a:lvl2pPr lvl="1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8" name="Google Shape;18;p15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6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6"/>
          <p:cNvSpPr txBox="1"/>
          <p:nvPr>
            <p:ph idx="1" type="body"/>
          </p:nvPr>
        </p:nvSpPr>
        <p:spPr>
          <a:xfrm rot="5400000">
            <a:off x="4966548" y="-233172"/>
            <a:ext cx="5120640" cy="73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5" name="Google Shape;75;p26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7"/>
          <p:cNvSpPr txBox="1"/>
          <p:nvPr>
            <p:ph type="title"/>
          </p:nvPr>
        </p:nvSpPr>
        <p:spPr>
          <a:xfrm rot="5400000">
            <a:off x="-685800" y="2057400"/>
            <a:ext cx="49530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7"/>
          <p:cNvSpPr txBox="1"/>
          <p:nvPr>
            <p:ph idx="1" type="body"/>
          </p:nvPr>
        </p:nvSpPr>
        <p:spPr>
          <a:xfrm rot="5400000">
            <a:off x="4965192" y="-228600"/>
            <a:ext cx="5120640" cy="73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81" name="Google Shape;81;p27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7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7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8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c339cd59d_0_69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04" name="Google Shape;104;g6c339cd59d_0_69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05" name="Google Shape;105;g6c339cd59d_0_6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c339cd59d_0_73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8" name="Google Shape;108;g6c339cd59d_0_7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c339cd59d_0_7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11" name="Google Shape;111;g6c339cd59d_0_76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12" name="Google Shape;112;g6c339cd59d_0_7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c339cd59d_0_8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15" name="Google Shape;115;g6c339cd59d_0_80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16" name="Google Shape;116;g6c339cd59d_0_80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17" name="Google Shape;117;g6c339cd59d_0_8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c339cd59d_0_8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20" name="Google Shape;120;g6c339cd59d_0_8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c339cd59d_0_88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3" name="Google Shape;123;g6c339cd59d_0_88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24" name="Google Shape;124;g6c339cd59d_0_8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c339cd59d_0_92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27" name="Google Shape;127;g6c339cd59d_0_9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" type="body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c339cd59d_0_95"/>
          <p:cNvSpPr/>
          <p:nvPr/>
        </p:nvSpPr>
        <p:spPr>
          <a:xfrm>
            <a:off x="6096000" y="33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6c339cd59d_0_95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31" name="Google Shape;131;g6c339cd59d_0_95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2" name="Google Shape;132;g6c339cd59d_0_95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" name="Google Shape;133;g6c339cd59d_0_9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c339cd59d_0_101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36" name="Google Shape;136;g6c339cd59d_0_10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c339cd59d_0_104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39" name="Google Shape;139;g6c339cd59d_0_104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40" name="Google Shape;140;g6c339cd59d_0_10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c339cd59d_0_10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/>
          <p:nvPr>
            <p:ph type="title"/>
          </p:nvPr>
        </p:nvSpPr>
        <p:spPr>
          <a:xfrm>
            <a:off x="3867912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5900"/>
              <a:buFont typeface="Corbel"/>
              <a:buNone/>
              <a:defRPr b="0" sz="5900">
                <a:solidFill>
                  <a:srgbClr val="59595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" type="body"/>
          </p:nvPr>
        </p:nvSpPr>
        <p:spPr>
          <a:xfrm>
            <a:off x="3886200" y="4672584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  <a:defRPr sz="2200" cap="none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9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" type="body"/>
          </p:nvPr>
        </p:nvSpPr>
        <p:spPr>
          <a:xfrm>
            <a:off x="3867912" y="868680"/>
            <a:ext cx="347472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36" name="Google Shape;36;p20"/>
          <p:cNvSpPr txBox="1"/>
          <p:nvPr>
            <p:ph idx="2" type="body"/>
          </p:nvPr>
        </p:nvSpPr>
        <p:spPr>
          <a:xfrm>
            <a:off x="7818120" y="868680"/>
            <a:ext cx="347472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37" name="Google Shape;37;p20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" type="body"/>
          </p:nvPr>
        </p:nvSpPr>
        <p:spPr>
          <a:xfrm>
            <a:off x="3867912" y="1023586"/>
            <a:ext cx="3474720" cy="807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1"/>
          <p:cNvSpPr txBox="1"/>
          <p:nvPr>
            <p:ph idx="2" type="body"/>
          </p:nvPr>
        </p:nvSpPr>
        <p:spPr>
          <a:xfrm>
            <a:off x="3867912" y="1930936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44" name="Google Shape;44;p21"/>
          <p:cNvSpPr txBox="1"/>
          <p:nvPr>
            <p:ph idx="3" type="body"/>
          </p:nvPr>
        </p:nvSpPr>
        <p:spPr>
          <a:xfrm>
            <a:off x="7818463" y="1023586"/>
            <a:ext cx="3474720" cy="8131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1"/>
          <p:cNvSpPr txBox="1"/>
          <p:nvPr>
            <p:ph idx="4" type="body"/>
          </p:nvPr>
        </p:nvSpPr>
        <p:spPr>
          <a:xfrm>
            <a:off x="7818463" y="1930936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46" name="Google Shape;46;p21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3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4"/>
          <p:cNvSpPr txBox="1"/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" type="body"/>
          </p:nvPr>
        </p:nvSpPr>
        <p:spPr>
          <a:xfrm>
            <a:off x="3867912" y="868680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61" name="Google Shape;61;p24"/>
          <p:cNvSpPr txBox="1"/>
          <p:nvPr>
            <p:ph idx="2" type="body"/>
          </p:nvPr>
        </p:nvSpPr>
        <p:spPr>
          <a:xfrm>
            <a:off x="256032" y="3494176"/>
            <a:ext cx="2834640" cy="2321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24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4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/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/>
          <p:nvPr>
            <p:ph idx="2" type="pic"/>
          </p:nvPr>
        </p:nvSpPr>
        <p:spPr>
          <a:xfrm>
            <a:off x="3570644" y="767419"/>
            <a:ext cx="8115230" cy="5330952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b="0" i="0" sz="32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8" name="Google Shape;68;p25"/>
          <p:cNvSpPr txBox="1"/>
          <p:nvPr>
            <p:ph idx="1" type="body"/>
          </p:nvPr>
        </p:nvSpPr>
        <p:spPr>
          <a:xfrm>
            <a:off x="256032" y="3493008"/>
            <a:ext cx="2834640" cy="2322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5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1" type="ftr"/>
          </p:nvPr>
        </p:nvSpPr>
        <p:spPr>
          <a:xfrm>
            <a:off x="3499101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4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  <a:defRPr b="0" i="0" sz="36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4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14"/>
          <p:cNvSpPr txBox="1"/>
          <p:nvPr>
            <p:ph idx="1" type="body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14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  <a:defRPr b="0" i="0" sz="36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7" name="Google Shape;87;p1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9" name="Google Shape;89;p17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0" name="Google Shape;90;p17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c339cd59d_0_6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0" name="Google Shape;100;g6c339cd59d_0_65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  <a:defRPr sz="2400">
                <a:solidFill>
                  <a:schemeClr val="lt2"/>
                </a:solidFill>
              </a:defRPr>
            </a:lvl1pPr>
            <a:lvl2pPr indent="-349250" lvl="1" marL="914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 sz="1900">
                <a:solidFill>
                  <a:schemeClr val="lt2"/>
                </a:solidFill>
              </a:defRPr>
            </a:lvl2pPr>
            <a:lvl3pPr indent="-349250" lvl="2" marL="1371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■"/>
              <a:defRPr sz="1900">
                <a:solidFill>
                  <a:schemeClr val="lt2"/>
                </a:solidFill>
              </a:defRPr>
            </a:lvl3pPr>
            <a:lvl4pPr indent="-349250" lvl="3" marL="18288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  <a:defRPr sz="1900">
                <a:solidFill>
                  <a:schemeClr val="lt2"/>
                </a:solidFill>
              </a:defRPr>
            </a:lvl4pPr>
            <a:lvl5pPr indent="-349250" lvl="4" marL="22860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 sz="1900">
                <a:solidFill>
                  <a:schemeClr val="lt2"/>
                </a:solidFill>
              </a:defRPr>
            </a:lvl5pPr>
            <a:lvl6pPr indent="-349250" lvl="5" marL="27432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■"/>
              <a:defRPr sz="1900">
                <a:solidFill>
                  <a:schemeClr val="lt2"/>
                </a:solidFill>
              </a:defRPr>
            </a:lvl6pPr>
            <a:lvl7pPr indent="-349250" lvl="6" marL="3200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  <a:defRPr sz="1900">
                <a:solidFill>
                  <a:schemeClr val="lt2"/>
                </a:solidFill>
              </a:defRPr>
            </a:lvl7pPr>
            <a:lvl8pPr indent="-349250" lvl="7" marL="3657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 sz="1900">
                <a:solidFill>
                  <a:schemeClr val="lt2"/>
                </a:solidFill>
              </a:defRPr>
            </a:lvl8pPr>
            <a:lvl9pPr indent="-349250" lvl="8" marL="4114800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1900"/>
              <a:buChar char="■"/>
              <a:defRPr sz="1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1" name="Google Shape;101;g6c339cd59d_0_6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buNone/>
              <a:defRPr sz="1300">
                <a:solidFill>
                  <a:schemeClr val="lt2"/>
                </a:solidFill>
              </a:defRPr>
            </a:lvl1pPr>
            <a:lvl2pPr lvl="1" rtl="0" algn="r">
              <a:buNone/>
              <a:defRPr sz="1300">
                <a:solidFill>
                  <a:schemeClr val="lt2"/>
                </a:solidFill>
              </a:defRPr>
            </a:lvl2pPr>
            <a:lvl3pPr lvl="2" rtl="0" algn="r">
              <a:buNone/>
              <a:defRPr sz="1300">
                <a:solidFill>
                  <a:schemeClr val="lt2"/>
                </a:solidFill>
              </a:defRPr>
            </a:lvl3pPr>
            <a:lvl4pPr lvl="3" rtl="0" algn="r">
              <a:buNone/>
              <a:defRPr sz="1300">
                <a:solidFill>
                  <a:schemeClr val="lt2"/>
                </a:solidFill>
              </a:defRPr>
            </a:lvl4pPr>
            <a:lvl5pPr lvl="4" rtl="0" algn="r">
              <a:buNone/>
              <a:defRPr sz="1300">
                <a:solidFill>
                  <a:schemeClr val="lt2"/>
                </a:solidFill>
              </a:defRPr>
            </a:lvl5pPr>
            <a:lvl6pPr lvl="5" rtl="0" algn="r">
              <a:buNone/>
              <a:defRPr sz="1300">
                <a:solidFill>
                  <a:schemeClr val="lt2"/>
                </a:solidFill>
              </a:defRPr>
            </a:lvl6pPr>
            <a:lvl7pPr lvl="6" rtl="0" algn="r">
              <a:buNone/>
              <a:defRPr sz="1300">
                <a:solidFill>
                  <a:schemeClr val="lt2"/>
                </a:solidFill>
              </a:defRPr>
            </a:lvl7pPr>
            <a:lvl8pPr lvl="7" rtl="0" algn="r">
              <a:buNone/>
              <a:defRPr sz="1300">
                <a:solidFill>
                  <a:schemeClr val="lt2"/>
                </a:solidFill>
              </a:defRPr>
            </a:lvl8pPr>
            <a:lvl9pPr lvl="8" rtl="0" algn="r">
              <a:buNone/>
              <a:defRPr sz="13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twitch.tv/videos/516722884?t=0h0m23s" TargetMode="External"/><Relationship Id="rId4" Type="http://schemas.openxmlformats.org/officeDocument/2006/relationships/hyperlink" Target="https://www.twitch.tv/videos/516722884?t=0h1m3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jpg"/><Relationship Id="rId4" Type="http://schemas.openxmlformats.org/officeDocument/2006/relationships/image" Target="../media/image14.jpg"/><Relationship Id="rId5" Type="http://schemas.openxmlformats.org/officeDocument/2006/relationships/image" Target="../media/image11.png"/><Relationship Id="rId6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/>
          <p:nvPr>
            <p:ph type="ctrTitle"/>
          </p:nvPr>
        </p:nvSpPr>
        <p:spPr>
          <a:xfrm>
            <a:off x="1069848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900"/>
              <a:buFont typeface="Corbel"/>
              <a:buNone/>
            </a:pPr>
            <a:r>
              <a:rPr lang="en-US"/>
              <a:t>Real-Time Telemedicine in Ophthalmology </a:t>
            </a:r>
            <a:endParaRPr/>
          </a:p>
        </p:txBody>
      </p:sp>
      <p:sp>
        <p:nvSpPr>
          <p:cNvPr id="148" name="Google Shape;148;p1"/>
          <p:cNvSpPr txBox="1"/>
          <p:nvPr>
            <p:ph idx="1" type="subTitle"/>
          </p:nvPr>
        </p:nvSpPr>
        <p:spPr>
          <a:xfrm>
            <a:off x="1100014" y="4670246"/>
            <a:ext cx="7784493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/>
              <a:t>Sam McCauley, Bryce Kushner, Shelby Stocker, and Cole Terrell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27" name="Google Shape;227;p9"/>
          <p:cNvSpPr/>
          <p:nvPr/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28" name="Google Shape;228;p9"/>
          <p:cNvSpPr txBox="1"/>
          <p:nvPr>
            <p:ph type="title"/>
          </p:nvPr>
        </p:nvSpPr>
        <p:spPr>
          <a:xfrm>
            <a:off x="1600754" y="1087374"/>
            <a:ext cx="8983489" cy="10009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n-US"/>
              <a:t>Demo</a:t>
            </a:r>
            <a:endParaRPr/>
          </a:p>
        </p:txBody>
      </p:sp>
      <p:sp>
        <p:nvSpPr>
          <p:cNvPr id="229" name="Google Shape;229;p9"/>
          <p:cNvSpPr/>
          <p:nvPr/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9"/>
          <p:cNvSpPr/>
          <p:nvPr/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9"/>
          <p:cNvSpPr/>
          <p:nvPr/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32" name="Google Shape;232;p9"/>
          <p:cNvSpPr txBox="1"/>
          <p:nvPr>
            <p:ph idx="1" type="body"/>
          </p:nvPr>
        </p:nvSpPr>
        <p:spPr>
          <a:xfrm>
            <a:off x="1600753" y="2535446"/>
            <a:ext cx="8983489" cy="3554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55879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https://www.twitch.tv/videos/516722884?t=0h0m23s</a:t>
            </a:r>
            <a:endParaRPr>
              <a:solidFill>
                <a:schemeClr val="dk1"/>
              </a:solidFill>
            </a:endParaRPr>
          </a:p>
          <a:p>
            <a:pPr indent="-55879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55879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https://www.twitch.tv/videos/516722884?t=0h1m3s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0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n-US"/>
              <a:t>Acceptance Testing</a:t>
            </a:r>
            <a:endParaRPr/>
          </a:p>
        </p:txBody>
      </p:sp>
      <p:graphicFrame>
        <p:nvGraphicFramePr>
          <p:cNvPr id="238" name="Google Shape;238;p10"/>
          <p:cNvGraphicFramePr/>
          <p:nvPr/>
        </p:nvGraphicFramePr>
        <p:xfrm>
          <a:off x="4050250" y="73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{8CDC4442-2812-4B88-94FD-45661C6845B9}</a:tableStyleId>
              </a:tblPr>
              <a:tblGrid>
                <a:gridCol w="5358375"/>
                <a:gridCol w="1830875"/>
              </a:tblGrid>
              <a:tr h="109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 Case</a:t>
                      </a:r>
                      <a:endParaRPr b="1" sz="3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Result</a:t>
                      </a:r>
                      <a:endParaRPr b="1" sz="3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109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Video feed streamed locally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Pass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109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Video feed streamed remotely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Pass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109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Settings page is functional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Pass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109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Video stream can be recorded and downloaded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Pass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bf38f6e62_0_13"/>
          <p:cNvSpPr txBox="1"/>
          <p:nvPr>
            <p:ph type="title"/>
          </p:nvPr>
        </p:nvSpPr>
        <p:spPr>
          <a:xfrm>
            <a:off x="252919" y="1123837"/>
            <a:ext cx="2947500" cy="46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n-US"/>
              <a:t>Unit Testing</a:t>
            </a:r>
            <a:endParaRPr/>
          </a:p>
        </p:txBody>
      </p:sp>
      <p:sp>
        <p:nvSpPr>
          <p:cNvPr id="244" name="Google Shape;244;g6bf38f6e62_0_13"/>
          <p:cNvSpPr txBox="1"/>
          <p:nvPr/>
        </p:nvSpPr>
        <p:spPr>
          <a:xfrm>
            <a:off x="3706800" y="878675"/>
            <a:ext cx="68937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rbel"/>
              <a:buChar char="-"/>
            </a:pPr>
            <a:r>
              <a:rPr lang="en-US" sz="2400">
                <a:latin typeface="Corbel"/>
                <a:ea typeface="Corbel"/>
                <a:cs typeface="Corbel"/>
                <a:sym typeface="Corbel"/>
              </a:rPr>
              <a:t>11 unit tests, all performed manually</a:t>
            </a:r>
            <a:endParaRPr sz="24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graphicFrame>
        <p:nvGraphicFramePr>
          <p:cNvPr id="245" name="Google Shape;245;g6bf38f6e62_0_13"/>
          <p:cNvGraphicFramePr/>
          <p:nvPr/>
        </p:nvGraphicFramePr>
        <p:xfrm>
          <a:off x="3706750" y="138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{8CDC4442-2812-4B88-94FD-45661C6845B9}</a:tableStyleId>
              </a:tblPr>
              <a:tblGrid>
                <a:gridCol w="1150275"/>
                <a:gridCol w="1436775"/>
                <a:gridCol w="2260425"/>
                <a:gridCol w="2242525"/>
                <a:gridCol w="989125"/>
              </a:tblGrid>
              <a:tr h="862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Case Number</a:t>
                      </a:r>
                      <a:endParaRPr b="1"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 Case</a:t>
                      </a:r>
                      <a:endParaRPr b="1"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Pass Conditions</a:t>
                      </a:r>
                      <a:endParaRPr b="1"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Fail Conditions</a:t>
                      </a:r>
                      <a:endParaRPr b="1"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Results</a:t>
                      </a:r>
                      <a:endParaRPr b="1"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1757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app.py func update_values()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Dictionary values of CONFIG_SETTINGS are updated based on the values from the html page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Dictionary values of CONFIG_SETTINGS are not updated based on the values from the html page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Pass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1757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app.py func send_values()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dictionary CONFIG_SETTINGS is properly sent in json formatting via a GET http request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dictionary CONFIG_SETTINGS is not properly sent in json formatting via a GET http request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Pass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1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n-US"/>
              <a:t>Metrics</a:t>
            </a:r>
            <a:endParaRPr/>
          </a:p>
        </p:txBody>
      </p:sp>
      <p:sp>
        <p:nvSpPr>
          <p:cNvPr id="251" name="Google Shape;251;p11"/>
          <p:cNvSpPr txBox="1"/>
          <p:nvPr>
            <p:ph idx="1" type="body"/>
          </p:nvPr>
        </p:nvSpPr>
        <p:spPr>
          <a:xfrm>
            <a:off x="3869276" y="864100"/>
            <a:ext cx="3127200" cy="8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55879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3000"/>
              <a:t>Story Points</a:t>
            </a:r>
            <a:endParaRPr b="1" sz="3000"/>
          </a:p>
        </p:txBody>
      </p:sp>
      <p:sp>
        <p:nvSpPr>
          <p:cNvPr id="252" name="Google Shape;252;p11"/>
          <p:cNvSpPr txBox="1"/>
          <p:nvPr/>
        </p:nvSpPr>
        <p:spPr>
          <a:xfrm>
            <a:off x="3670975" y="1645300"/>
            <a:ext cx="7815600" cy="44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-"/>
            </a:pPr>
            <a:r>
              <a:rPr b="1" lang="en-US" sz="2800">
                <a:solidFill>
                  <a:srgbClr val="1C1E29"/>
                </a:solidFill>
                <a:latin typeface="Calibri"/>
                <a:ea typeface="Calibri"/>
                <a:cs typeface="Calibri"/>
                <a:sym typeface="Calibri"/>
              </a:rPr>
              <a:t>3 points</a:t>
            </a:r>
            <a:r>
              <a:rPr lang="en-US" sz="2800">
                <a:solidFill>
                  <a:srgbClr val="1C1E29"/>
                </a:solidFill>
                <a:latin typeface="Calibri"/>
                <a:ea typeface="Calibri"/>
                <a:cs typeface="Calibri"/>
                <a:sym typeface="Calibri"/>
              </a:rPr>
              <a:t>: local video stream from the two 4k cameras on the slit lamp to a viewing device or VR headset </a:t>
            </a:r>
            <a:endParaRPr sz="2800">
              <a:solidFill>
                <a:srgbClr val="1C1E2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E29"/>
              </a:buClr>
              <a:buSzPts val="2800"/>
              <a:buFont typeface="Calibri"/>
              <a:buChar char="-"/>
            </a:pPr>
            <a:r>
              <a:rPr b="1" lang="en-US" sz="2800">
                <a:solidFill>
                  <a:srgbClr val="1C1E29"/>
                </a:solidFill>
                <a:latin typeface="Calibri"/>
                <a:ea typeface="Calibri"/>
                <a:cs typeface="Calibri"/>
                <a:sym typeface="Calibri"/>
              </a:rPr>
              <a:t>5 points</a:t>
            </a:r>
            <a:r>
              <a:rPr lang="en-US" sz="2800">
                <a:solidFill>
                  <a:srgbClr val="1C1E29"/>
                </a:solidFill>
                <a:latin typeface="Calibri"/>
                <a:ea typeface="Calibri"/>
                <a:cs typeface="Calibri"/>
                <a:sym typeface="Calibri"/>
              </a:rPr>
              <a:t>: remote video stream from the two 4k cameras to a remote viewer</a:t>
            </a:r>
            <a:endParaRPr sz="2800">
              <a:solidFill>
                <a:srgbClr val="1C1E2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E29"/>
              </a:buClr>
              <a:buSzPts val="2800"/>
              <a:buFont typeface="Calibri"/>
              <a:buChar char="-"/>
            </a:pPr>
            <a:r>
              <a:rPr b="1" lang="en-US" sz="2800">
                <a:solidFill>
                  <a:srgbClr val="1C1E29"/>
                </a:solidFill>
                <a:latin typeface="Calibri"/>
                <a:ea typeface="Calibri"/>
                <a:cs typeface="Calibri"/>
                <a:sym typeface="Calibri"/>
              </a:rPr>
              <a:t>3 points</a:t>
            </a:r>
            <a:r>
              <a:rPr lang="en-US" sz="2800">
                <a:solidFill>
                  <a:srgbClr val="1C1E29"/>
                </a:solidFill>
                <a:latin typeface="Calibri"/>
                <a:ea typeface="Calibri"/>
                <a:cs typeface="Calibri"/>
                <a:sym typeface="Calibri"/>
              </a:rPr>
              <a:t>: settings page to adjust camera properties</a:t>
            </a:r>
            <a:endParaRPr sz="2800">
              <a:solidFill>
                <a:srgbClr val="1C1E2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E29"/>
              </a:buClr>
              <a:buSzPts val="2400"/>
              <a:buFont typeface="Calibri"/>
              <a:buChar char="-"/>
            </a:pPr>
            <a:r>
              <a:rPr b="1" lang="en-US" sz="2800">
                <a:solidFill>
                  <a:srgbClr val="1C1E29"/>
                </a:solidFill>
                <a:latin typeface="Calibri"/>
                <a:ea typeface="Calibri"/>
                <a:cs typeface="Calibri"/>
                <a:sym typeface="Calibri"/>
              </a:rPr>
              <a:t>2 points</a:t>
            </a:r>
            <a:r>
              <a:rPr lang="en-US" sz="2800">
                <a:solidFill>
                  <a:srgbClr val="1C1E29"/>
                </a:solidFill>
                <a:latin typeface="Calibri"/>
                <a:ea typeface="Calibri"/>
                <a:cs typeface="Calibri"/>
                <a:sym typeface="Calibri"/>
              </a:rPr>
              <a:t>: ability to record and store the video stream</a:t>
            </a:r>
            <a:r>
              <a:rPr lang="en-US" sz="2400">
                <a:solidFill>
                  <a:srgbClr val="1C1E2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solidFill>
                <a:srgbClr val="1C1E2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6bf38f6e62_0_0"/>
          <p:cNvSpPr txBox="1"/>
          <p:nvPr>
            <p:ph type="title"/>
          </p:nvPr>
        </p:nvSpPr>
        <p:spPr>
          <a:xfrm>
            <a:off x="252919" y="1123837"/>
            <a:ext cx="2947500" cy="46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n-US"/>
              <a:t>Metrics</a:t>
            </a:r>
            <a:endParaRPr/>
          </a:p>
        </p:txBody>
      </p:sp>
      <p:sp>
        <p:nvSpPr>
          <p:cNvPr id="258" name="Google Shape;258;g6bf38f6e62_0_0"/>
          <p:cNvSpPr txBox="1"/>
          <p:nvPr>
            <p:ph idx="1" type="body"/>
          </p:nvPr>
        </p:nvSpPr>
        <p:spPr>
          <a:xfrm>
            <a:off x="3869270" y="864107"/>
            <a:ext cx="2344500" cy="8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55879" lvl="0" marL="18288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3000"/>
              <a:t>User Stories</a:t>
            </a:r>
            <a:endParaRPr/>
          </a:p>
        </p:txBody>
      </p:sp>
      <p:sp>
        <p:nvSpPr>
          <p:cNvPr id="259" name="Google Shape;259;g6bf38f6e62_0_0"/>
          <p:cNvSpPr txBox="1"/>
          <p:nvPr/>
        </p:nvSpPr>
        <p:spPr>
          <a:xfrm>
            <a:off x="3635175" y="1559100"/>
            <a:ext cx="7860600" cy="49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an ophthalmologist, I want to be able to change visual settings of the image, so that I can adjust the way the image looks to better suit my needs.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an ophthalmologist, I want to be able to view on a virtual reality headset a video feed of my patient’s eyes through a slit lamp, so that I have a digitized experience.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secondary ophthalmologist, I want to be able to view remotely a video feed of the primary ophthalmologist’s patient’s eyes through a slit lamp, so that I can assist the primary physician. 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an ophthalmologist, I want to be able to record the video stream of my patient’s eyes, so that I can look at it later.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6bf38f6e62_0_7"/>
          <p:cNvSpPr txBox="1"/>
          <p:nvPr>
            <p:ph type="title"/>
          </p:nvPr>
        </p:nvSpPr>
        <p:spPr>
          <a:xfrm>
            <a:off x="252919" y="1123837"/>
            <a:ext cx="2947500" cy="46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n-US"/>
              <a:t>Metrics</a:t>
            </a:r>
            <a:endParaRPr/>
          </a:p>
        </p:txBody>
      </p:sp>
      <p:sp>
        <p:nvSpPr>
          <p:cNvPr id="265" name="Google Shape;265;g6bf38f6e62_0_7"/>
          <p:cNvSpPr txBox="1"/>
          <p:nvPr>
            <p:ph idx="1" type="body"/>
          </p:nvPr>
        </p:nvSpPr>
        <p:spPr>
          <a:xfrm>
            <a:off x="3869276" y="864100"/>
            <a:ext cx="3060600" cy="8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55879" lvl="0" marL="18288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3000"/>
              <a:t>Product Effort</a:t>
            </a:r>
            <a:endParaRPr/>
          </a:p>
        </p:txBody>
      </p:sp>
      <p:sp>
        <p:nvSpPr>
          <p:cNvPr id="266" name="Google Shape;266;g6bf38f6e62_0_7"/>
          <p:cNvSpPr txBox="1"/>
          <p:nvPr/>
        </p:nvSpPr>
        <p:spPr>
          <a:xfrm>
            <a:off x="3635175" y="1559100"/>
            <a:ext cx="7860600" cy="49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-"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time spent: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approximately 50 hours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-"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difficult aspect: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ensuring we had the proper software installed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-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Issues across various group members devices and implementations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-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Certain versions of openCV required when dealing with camera property controls 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6c339990a4_0_60"/>
          <p:cNvSpPr txBox="1"/>
          <p:nvPr>
            <p:ph type="title"/>
          </p:nvPr>
        </p:nvSpPr>
        <p:spPr>
          <a:xfrm>
            <a:off x="252919" y="1123837"/>
            <a:ext cx="2947500" cy="4601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Lessons Learned</a:t>
            </a:r>
            <a:endParaRPr/>
          </a:p>
        </p:txBody>
      </p:sp>
      <p:sp>
        <p:nvSpPr>
          <p:cNvPr id="272" name="Google Shape;272;g6c339990a4_0_60"/>
          <p:cNvSpPr txBox="1"/>
          <p:nvPr>
            <p:ph idx="1" type="body"/>
          </p:nvPr>
        </p:nvSpPr>
        <p:spPr>
          <a:xfrm>
            <a:off x="3869268" y="864108"/>
            <a:ext cx="7315200" cy="5120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Open communication with clients is critical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Our client had valuable technical knowledge that was instrumental to our success.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Research the tools that already exist and do part of the job well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Don’t reinvent the wheel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2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78" name="Google Shape;278;p12"/>
          <p:cNvSpPr txBox="1"/>
          <p:nvPr>
            <p:ph idx="1" type="body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Digitizing the slit-lamp viewing experience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Leveraged OpenCV, Flask, Twitch, and OBS to produce local and remote streams from 4K cameras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Three module structure allows for maintenance and additional features with minimal impact on other modules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Demo shows that our product is functional and scalable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Product passed all acceptance and unit tests</a:t>
            </a:r>
            <a:endParaRPr/>
          </a:p>
          <a:p>
            <a:pPr indent="-5587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3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3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86" name="Google Shape;286;p13"/>
          <p:cNvPicPr preferRelativeResize="0"/>
          <p:nvPr/>
        </p:nvPicPr>
        <p:blipFill rotWithShape="1">
          <a:blip r:embed="rId3">
            <a:alphaModFix/>
          </a:blip>
          <a:srcRect b="20407" l="0" r="-1" t="4572"/>
          <a:stretch/>
        </p:blipFill>
        <p:spPr>
          <a:xfrm>
            <a:off x="20" y="-1"/>
            <a:ext cx="1218893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13"/>
          <p:cNvSpPr/>
          <p:nvPr/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3"/>
          <p:cNvSpPr txBox="1"/>
          <p:nvPr>
            <p:ph idx="4294967295" type="title"/>
          </p:nvPr>
        </p:nvSpPr>
        <p:spPr>
          <a:xfrm>
            <a:off x="643467" y="1298448"/>
            <a:ext cx="3685070" cy="32552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orbel"/>
              <a:buNone/>
            </a:pPr>
            <a:r>
              <a:rPr lang="en-US" sz="4400"/>
              <a:t>Questions?</a:t>
            </a:r>
            <a:endParaRPr/>
          </a:p>
        </p:txBody>
      </p:sp>
      <p:sp>
        <p:nvSpPr>
          <p:cNvPr id="289" name="Google Shape;289;p13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8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6c339cd59d_0_55"/>
          <p:cNvSpPr txBox="1"/>
          <p:nvPr/>
        </p:nvSpPr>
        <p:spPr>
          <a:xfrm>
            <a:off x="1384867" y="368500"/>
            <a:ext cx="9779700" cy="10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Real Time Telemedicine in Ophthalmology</a:t>
            </a:r>
            <a:endParaRPr sz="4000" u="sng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5" name="Google Shape;295;g6c339cd59d_0_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1218" y="1437299"/>
            <a:ext cx="5761500" cy="432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g6c339cd59d_0_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2700" y="3671100"/>
            <a:ext cx="2216940" cy="1477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g6c339cd59d_0_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60304" y="3480250"/>
            <a:ext cx="1822029" cy="1822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g6c339cd59d_0_55"/>
          <p:cNvPicPr preferRelativeResize="0"/>
          <p:nvPr/>
        </p:nvPicPr>
        <p:blipFill rotWithShape="1">
          <a:blip r:embed="rId6">
            <a:alphaModFix/>
          </a:blip>
          <a:srcRect b="0" l="22319" r="27421" t="0"/>
          <a:stretch/>
        </p:blipFill>
        <p:spPr>
          <a:xfrm>
            <a:off x="8142900" y="5434033"/>
            <a:ext cx="2002800" cy="130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g6c339cd59d_0_55"/>
          <p:cNvSpPr txBox="1"/>
          <p:nvPr/>
        </p:nvSpPr>
        <p:spPr>
          <a:xfrm>
            <a:off x="441233" y="6142667"/>
            <a:ext cx="92229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;</a:t>
            </a:r>
            <a:r>
              <a:rPr lang="en-US" sz="1900">
                <a:solidFill>
                  <a:srgbClr val="FFFFFF"/>
                </a:solidFill>
              </a:rPr>
              <a:t>Bryce Kushner, Sam McCauley, Shelby Stocker, Cole Terrell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300" name="Google Shape;300;g6c339cd59d_0_55"/>
          <p:cNvSpPr txBox="1"/>
          <p:nvPr/>
        </p:nvSpPr>
        <p:spPr>
          <a:xfrm>
            <a:off x="6469867" y="1722300"/>
            <a:ext cx="5882700" cy="21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241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Objective:</a:t>
            </a:r>
            <a:r>
              <a:rPr lang="en-U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Digitize slit-lamp microscope viewing such that multiple users in different locations can see a patient’s eye simultaneously.</a:t>
            </a:r>
            <a:endParaRPr sz="1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54" name="Google Shape;154;p2"/>
          <p:cNvSpPr txBox="1"/>
          <p:nvPr>
            <p:ph idx="1" type="body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Project Scope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High-Level Discussion of Architecture and Implementation</a:t>
            </a:r>
            <a:endParaRPr/>
          </a:p>
          <a:p>
            <a:pPr indent="-1701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Maintenance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Description of Hardware and Software Requirements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Use Case Overview and Demo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Testing</a:t>
            </a:r>
            <a:endParaRPr/>
          </a:p>
          <a:p>
            <a:pPr indent="-182880" lvl="1" marL="68580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Acceptance Testing</a:t>
            </a:r>
            <a:endParaRPr/>
          </a:p>
          <a:p>
            <a:pPr indent="-18288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Unit Testing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45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Metrics</a:t>
            </a:r>
            <a:endParaRPr/>
          </a:p>
          <a:p>
            <a:pPr indent="-170180" lvl="0" marL="182880" rtl="0" algn="l">
              <a:lnSpc>
                <a:spcPct val="90000"/>
              </a:lnSpc>
              <a:spcBef>
                <a:spcPts val="145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Lessons Learned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Conclusion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Q&amp;A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0" name="Google Shape;160;p3"/>
          <p:cNvSpPr/>
          <p:nvPr/>
        </p:nvSpPr>
        <p:spPr>
          <a:xfrm>
            <a:off x="0" y="3647203"/>
            <a:ext cx="11707367" cy="25726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3"/>
          <p:cNvSpPr txBox="1"/>
          <p:nvPr>
            <p:ph type="title"/>
          </p:nvPr>
        </p:nvSpPr>
        <p:spPr>
          <a:xfrm>
            <a:off x="1063691" y="4049486"/>
            <a:ext cx="4825480" cy="1883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orbel"/>
              <a:buNone/>
            </a:pPr>
            <a:r>
              <a:rPr lang="en-US" sz="4400"/>
              <a:t>Project Scope</a:t>
            </a:r>
            <a:endParaRPr/>
          </a:p>
        </p:txBody>
      </p:sp>
      <p:pic>
        <p:nvPicPr>
          <p:cNvPr id="162" name="Google Shape;16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3691" y="757598"/>
            <a:ext cx="4789994" cy="2478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"/>
          <p:cNvPicPr preferRelativeResize="0"/>
          <p:nvPr/>
        </p:nvPicPr>
        <p:blipFill rotWithShape="1">
          <a:blip r:embed="rId4">
            <a:alphaModFix/>
          </a:blip>
          <a:srcRect b="15094" l="0" r="0" t="0"/>
          <a:stretch/>
        </p:blipFill>
        <p:spPr>
          <a:xfrm>
            <a:off x="6338316" y="649820"/>
            <a:ext cx="4789992" cy="2694378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"/>
          <p:cNvSpPr txBox="1"/>
          <p:nvPr>
            <p:ph idx="1" type="body"/>
          </p:nvPr>
        </p:nvSpPr>
        <p:spPr>
          <a:xfrm>
            <a:off x="6338316" y="4049485"/>
            <a:ext cx="4846151" cy="18832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solidFill>
                  <a:srgbClr val="FFFFFF"/>
                </a:solidFill>
              </a:rPr>
              <a:t>Primary Objective: Digitize slit-lamp microscope viewing such that multiple users in different locations can see a patient’s eye simultaneously.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4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4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2" name="Google Shape;172;p4"/>
          <p:cNvSpPr/>
          <p:nvPr/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4"/>
          <p:cNvSpPr txBox="1"/>
          <p:nvPr>
            <p:ph type="title"/>
          </p:nvPr>
        </p:nvSpPr>
        <p:spPr>
          <a:xfrm>
            <a:off x="691775" y="1334275"/>
            <a:ext cx="3462600" cy="325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Corbel"/>
              <a:buNone/>
            </a:pPr>
            <a:r>
              <a:rPr lang="en-US" sz="3700"/>
              <a:t>Architecture and </a:t>
            </a:r>
            <a:r>
              <a:rPr lang="en-US" sz="3700"/>
              <a:t>Implementation</a:t>
            </a:r>
            <a:endParaRPr/>
          </a:p>
        </p:txBody>
      </p:sp>
      <p:pic>
        <p:nvPicPr>
          <p:cNvPr id="174" name="Google Shape;174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20640" y="1037197"/>
            <a:ext cx="6367271" cy="4775453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4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1" name="Google Shape;181;p5"/>
          <p:cNvSpPr/>
          <p:nvPr/>
        </p:nvSpPr>
        <p:spPr>
          <a:xfrm>
            <a:off x="477012" y="458470"/>
            <a:ext cx="11237976" cy="5897880"/>
          </a:xfrm>
          <a:prstGeom prst="rect">
            <a:avLst/>
          </a:prstGeom>
          <a:solidFill>
            <a:srgbClr val="FFFFFF"/>
          </a:solidFill>
          <a:ln cap="flat" cmpd="sng" w="107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descr="A close up of text on a white background&#10;&#10;Description automatically generated" id="182" name="Google Shape;182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1365" y="771434"/>
            <a:ext cx="7029270" cy="5271953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5"/>
          <p:cNvSpPr/>
          <p:nvPr/>
        </p:nvSpPr>
        <p:spPr>
          <a:xfrm>
            <a:off x="1571349" y="1455938"/>
            <a:ext cx="5974670" cy="2130641"/>
          </a:xfrm>
          <a:prstGeom prst="ellipse">
            <a:avLst/>
          </a:prstGeom>
          <a:noFill/>
          <a:ln cap="flat" cmpd="sng" w="10775">
            <a:solidFill>
              <a:srgbClr val="2E87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4" name="Google Shape;184;p5"/>
          <p:cNvSpPr/>
          <p:nvPr/>
        </p:nvSpPr>
        <p:spPr>
          <a:xfrm>
            <a:off x="5035696" y="1455938"/>
            <a:ext cx="5974670" cy="2130641"/>
          </a:xfrm>
          <a:prstGeom prst="ellipse">
            <a:avLst/>
          </a:prstGeom>
          <a:noFill/>
          <a:ln cap="flat" cmpd="sng" w="10775">
            <a:solidFill>
              <a:srgbClr val="AD510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5" name="Google Shape;185;p5"/>
          <p:cNvSpPr/>
          <p:nvPr/>
        </p:nvSpPr>
        <p:spPr>
          <a:xfrm>
            <a:off x="4331074" y="3261372"/>
            <a:ext cx="4052821" cy="2130641"/>
          </a:xfrm>
          <a:prstGeom prst="ellipse">
            <a:avLst/>
          </a:prstGeom>
          <a:noFill/>
          <a:ln cap="flat" cmpd="sng" w="10775">
            <a:solidFill>
              <a:srgbClr val="AD510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6" name="Google Shape;186;p5"/>
          <p:cNvSpPr txBox="1"/>
          <p:nvPr/>
        </p:nvSpPr>
        <p:spPr>
          <a:xfrm>
            <a:off x="1571349" y="896645"/>
            <a:ext cx="207737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dual_camera.py (OpenCV)</a:t>
            </a:r>
            <a:endParaRPr/>
          </a:p>
        </p:txBody>
      </p:sp>
      <p:sp>
        <p:nvSpPr>
          <p:cNvPr id="187" name="Google Shape;187;p5"/>
          <p:cNvSpPr txBox="1"/>
          <p:nvPr/>
        </p:nvSpPr>
        <p:spPr>
          <a:xfrm>
            <a:off x="8657209" y="896645"/>
            <a:ext cx="20773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Twitch/OBS</a:t>
            </a:r>
            <a:endParaRPr/>
          </a:p>
        </p:txBody>
      </p:sp>
      <p:sp>
        <p:nvSpPr>
          <p:cNvPr id="188" name="Google Shape;188;p5"/>
          <p:cNvSpPr txBox="1"/>
          <p:nvPr/>
        </p:nvSpPr>
        <p:spPr>
          <a:xfrm>
            <a:off x="8657208" y="4639195"/>
            <a:ext cx="207737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App.py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(Flask)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c339990a4_0_35"/>
          <p:cNvSpPr txBox="1"/>
          <p:nvPr>
            <p:ph type="title"/>
          </p:nvPr>
        </p:nvSpPr>
        <p:spPr>
          <a:xfrm>
            <a:off x="252919" y="1123837"/>
            <a:ext cx="2947500" cy="46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n-US"/>
              <a:t>Maintenance</a:t>
            </a:r>
            <a:endParaRPr/>
          </a:p>
        </p:txBody>
      </p:sp>
      <p:pic>
        <p:nvPicPr>
          <p:cNvPr id="194" name="Google Shape;194;g6c339990a4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3350" y="549125"/>
            <a:ext cx="5988422" cy="449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6c339990a4_0_35"/>
          <p:cNvSpPr txBox="1"/>
          <p:nvPr/>
        </p:nvSpPr>
        <p:spPr>
          <a:xfrm>
            <a:off x="3930925" y="5040475"/>
            <a:ext cx="73863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coupling (</a:t>
            </a:r>
            <a:r>
              <a:rPr b="1" lang="en-US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LOWEST</a:t>
            </a:r>
            <a:r>
              <a:rPr lang="en-US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level of coupling)</a:t>
            </a:r>
            <a:endParaRPr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Modular nature of our product allows for integration of new features with little to no impact on functionality of unrelated modules</a:t>
            </a:r>
            <a:endParaRPr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6" name="Google Shape;196;g6c339990a4_0_35"/>
          <p:cNvSpPr txBox="1"/>
          <p:nvPr/>
        </p:nvSpPr>
        <p:spPr>
          <a:xfrm>
            <a:off x="6332726" y="136925"/>
            <a:ext cx="25827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rbel"/>
                <a:ea typeface="Corbel"/>
                <a:cs typeface="Corbel"/>
                <a:sym typeface="Corbel"/>
              </a:rPr>
              <a:t>source: wikipedia -- coupling</a:t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n-US"/>
              <a:t>Hardware Requirements</a:t>
            </a:r>
            <a:endParaRPr/>
          </a:p>
        </p:txBody>
      </p:sp>
      <p:pic>
        <p:nvPicPr>
          <p:cNvPr descr="A close up of electronics&#10;&#10;Description automatically generated" id="202" name="Google Shape;202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94944" y="704320"/>
            <a:ext cx="5956300" cy="415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6"/>
          <p:cNvSpPr txBox="1"/>
          <p:nvPr/>
        </p:nvSpPr>
        <p:spPr>
          <a:xfrm>
            <a:off x="5012266" y="5355688"/>
            <a:ext cx="60508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2x E-con Systems See3CAM_CU130 4K USB cameras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7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n-US"/>
              <a:t>Software Requirements</a:t>
            </a:r>
            <a:endParaRPr/>
          </a:p>
        </p:txBody>
      </p:sp>
      <p:pic>
        <p:nvPicPr>
          <p:cNvPr id="209" name="Google Shape;209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22318" r="27423" t="0"/>
          <a:stretch/>
        </p:blipFill>
        <p:spPr>
          <a:xfrm>
            <a:off x="4026782" y="429295"/>
            <a:ext cx="3635023" cy="2377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41818" y="3767338"/>
            <a:ext cx="3231973" cy="1807839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7"/>
          <p:cNvSpPr txBox="1"/>
          <p:nvPr/>
        </p:nvSpPr>
        <p:spPr>
          <a:xfrm>
            <a:off x="7848236" y="1017850"/>
            <a:ext cx="389692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OpenCV v3.4.1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&amp;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Custom videoio module provided by E-con Systems</a:t>
            </a:r>
            <a:endParaRPr/>
          </a:p>
        </p:txBody>
      </p:sp>
      <p:sp>
        <p:nvSpPr>
          <p:cNvPr id="212" name="Google Shape;212;p7"/>
          <p:cNvSpPr txBox="1"/>
          <p:nvPr/>
        </p:nvSpPr>
        <p:spPr>
          <a:xfrm>
            <a:off x="3509343" y="5725020"/>
            <a:ext cx="38969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Python Web Microframework</a:t>
            </a:r>
            <a:endParaRPr/>
          </a:p>
        </p:txBody>
      </p:sp>
      <p:pic>
        <p:nvPicPr>
          <p:cNvPr id="213" name="Google Shape;213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61805" y="3652444"/>
            <a:ext cx="2037625" cy="203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699430" y="3551328"/>
            <a:ext cx="2288822" cy="2288822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7"/>
          <p:cNvSpPr txBox="1"/>
          <p:nvPr/>
        </p:nvSpPr>
        <p:spPr>
          <a:xfrm>
            <a:off x="7928943" y="5840150"/>
            <a:ext cx="38969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Video Encoding and Live Streaming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8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n-US"/>
              <a:t>Use Case Overview</a:t>
            </a:r>
            <a:endParaRPr/>
          </a:p>
        </p:txBody>
      </p:sp>
      <p:sp>
        <p:nvSpPr>
          <p:cNvPr id="221" name="Google Shape;221;p8"/>
          <p:cNvSpPr txBox="1"/>
          <p:nvPr>
            <p:ph idx="1" type="body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Module 1 (Local Stream)</a:t>
            </a:r>
            <a:endParaRPr/>
          </a:p>
          <a:p>
            <a:pPr indent="-182880" lvl="1" marL="68580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dual_camera.py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8288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Camera sources (typically 0 and 2)</a:t>
            </a:r>
            <a:endParaRPr/>
          </a:p>
          <a:p>
            <a:pPr indent="-18288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OpenCV imshow()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450"/>
              </a:spcBef>
              <a:spcAft>
                <a:spcPts val="0"/>
              </a:spcAft>
              <a:buSzPts val="2000"/>
              <a:buChar char="●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Module 2 (Settings UI)</a:t>
            </a:r>
            <a:endParaRPr/>
          </a:p>
          <a:p>
            <a:pPr indent="-182880" lvl="1" marL="68580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app.py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8288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Settings web page with sliders and buttons</a:t>
            </a:r>
            <a:endParaRPr/>
          </a:p>
          <a:p>
            <a:pPr indent="-18288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config.json read by dual_camera.py to update settings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450"/>
              </a:spcBef>
              <a:spcAft>
                <a:spcPts val="0"/>
              </a:spcAft>
              <a:buSzPts val="2000"/>
              <a:buChar char="●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Module 3 (Remote Stream)</a:t>
            </a:r>
            <a:endParaRPr/>
          </a:p>
          <a:p>
            <a:pPr indent="-182880" lvl="1" marL="68580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OBS Display Capture mirrors what is on the desktop</a:t>
            </a:r>
            <a:endParaRPr/>
          </a:p>
          <a:p>
            <a:pPr indent="-18288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Streamed publicly via Twitch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2019-12-03T03:57:08Z</dcterms:created>
  <dc:creator>Terrell, Cole C.</dc:creator>
</cp:coreProperties>
</file>