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222222"/>
                </a:solidFill>
                <a:highlight>
                  <a:srgbClr val="FFFFFF"/>
                </a:highlight>
              </a:rPr>
              <a:t>Netflix is an American entertainment company founded on August 29, 1997, in Scotts Valley, California. </a:t>
            </a:r>
            <a:endParaRPr sz="1050">
              <a:solidFill>
                <a:srgbClr val="222222"/>
              </a:solidFill>
              <a:highlight>
                <a:srgbClr val="FFFFFF"/>
              </a:highlight>
            </a:endParaRPr>
          </a:p>
          <a:p>
            <a:pPr indent="0" lvl="0" marL="0">
              <a:spcBef>
                <a:spcPts val="0"/>
              </a:spcBef>
              <a:spcAft>
                <a:spcPts val="0"/>
              </a:spcAft>
              <a:buNone/>
            </a:pPr>
            <a:r>
              <a:rPr lang="en" sz="1050">
                <a:solidFill>
                  <a:srgbClr val="222222"/>
                </a:solidFill>
                <a:highlight>
                  <a:srgbClr val="FFFFFF"/>
                </a:highlight>
              </a:rPr>
              <a:t>It specializes in providing  streaming media and video-on-demand services online and DVD by mail. </a:t>
            </a:r>
            <a:endParaRPr sz="1050">
              <a:solidFill>
                <a:srgbClr val="222222"/>
              </a:solidFill>
              <a:highlight>
                <a:srgbClr val="FFFFFF"/>
              </a:highlight>
            </a:endParaRPr>
          </a:p>
          <a:p>
            <a:pPr indent="0" lvl="0" marL="0">
              <a:spcBef>
                <a:spcPts val="0"/>
              </a:spcBef>
              <a:spcAft>
                <a:spcPts val="0"/>
              </a:spcAft>
              <a:buNone/>
            </a:pPr>
            <a:r>
              <a:rPr lang="en" sz="1050">
                <a:solidFill>
                  <a:srgbClr val="222222"/>
                </a:solidFill>
                <a:highlight>
                  <a:srgbClr val="FFFFFF"/>
                </a:highlight>
              </a:rPr>
              <a:t>In 2013, Netflix expanded into film and television production, as well as online distribution.</a:t>
            </a:r>
            <a:endParaRPr/>
          </a:p>
          <a:p>
            <a:pPr indent="0" lvl="0" marL="0">
              <a:spcBef>
                <a:spcPts val="0"/>
              </a:spcBef>
              <a:spcAft>
                <a:spcPts val="0"/>
              </a:spcAft>
              <a:buNone/>
            </a:pPr>
            <a:r>
              <a:rPr lang="en" sz="1050">
                <a:solidFill>
                  <a:srgbClr val="222222"/>
                </a:solidFill>
                <a:highlight>
                  <a:srgbClr val="FFFFFF"/>
                </a:highlight>
              </a:rPr>
              <a:t>Netflix released an estimated 126 original series or films in 2016, more than any other network or cable channel.</a:t>
            </a:r>
            <a:endParaRPr/>
          </a:p>
          <a:p>
            <a:pPr indent="0" lvl="0" marL="0" rtl="0">
              <a:spcBef>
                <a:spcPts val="0"/>
              </a:spcBef>
              <a:spcAft>
                <a:spcPts val="0"/>
              </a:spcAft>
              <a:buNone/>
            </a:pPr>
            <a:r>
              <a:rPr lang="en"/>
              <a:t>Revenue: US$8.83 billion (2016)</a:t>
            </a:r>
            <a:endParaRPr/>
          </a:p>
          <a:p>
            <a:pPr indent="0" lvl="0" marL="0" rtl="0">
              <a:spcBef>
                <a:spcPts val="0"/>
              </a:spcBef>
              <a:spcAft>
                <a:spcPts val="0"/>
              </a:spcAft>
              <a:buNone/>
            </a:pPr>
            <a:r>
              <a:rPr lang="en" sz="1050">
                <a:solidFill>
                  <a:srgbClr val="222222"/>
                </a:solidFill>
                <a:highlight>
                  <a:srgbClr val="FFFFFF"/>
                </a:highlight>
              </a:rPr>
              <a:t>In April 2017, Netflix reported having over 98 million subscribers worldwide, including more than 50 million in the United States.</a:t>
            </a:r>
            <a:endParaRPr/>
          </a:p>
          <a:p>
            <a:pPr indent="0" lvl="0" marL="0" rtl="0">
              <a:spcBef>
                <a:spcPts val="0"/>
              </a:spcBef>
              <a:spcAft>
                <a:spcPts val="0"/>
              </a:spcAft>
              <a:buNone/>
            </a:pPr>
            <a:r>
              <a:rPr lang="en"/>
              <a:t>Seen major growth with an added 7.05 million subscribers during the fiscal fourth quarter (2016)</a:t>
            </a:r>
            <a:endParaRPr/>
          </a:p>
          <a:p>
            <a:pPr indent="0" lvl="0" marL="0" rtl="0">
              <a:spcBef>
                <a:spcPts val="0"/>
              </a:spcBef>
              <a:spcAft>
                <a:spcPts val="0"/>
              </a:spcAft>
              <a:buNone/>
            </a:pPr>
            <a:r>
              <a:t/>
            </a:r>
            <a:endParaRPr/>
          </a:p>
          <a:p>
            <a:pPr indent="0" lvl="0" marL="0" rtl="0">
              <a:spcBef>
                <a:spcPts val="0"/>
              </a:spcBef>
              <a:spcAft>
                <a:spcPts val="0"/>
              </a:spcAft>
              <a:buNone/>
            </a:pPr>
            <a:r>
              <a:rPr lang="en"/>
              <a:t>With this growth in subscribers and content  our goal was too design a IT architecture  and a machine learning algorithm which could classify content for easier library searches </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order to efficiently offer their services to members , Netflix needed a tiered  client server architecture for their software and hardware . This is critical as it allows Netflix’s application on the client end to communicate with the Netflix  web server to watch content online or allow for other certain functionality. We identified that a 4 tiered architecture would meet the requirements of the application.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if we virtualize our Network and Processing on a type 1 virtualization method we can maximize the use value of each machine requiring less resources from AWS, increasing scalability and reducing costs. </a:t>
            </a:r>
            <a:endParaRPr>
              <a:solidFill>
                <a:schemeClr val="dk1"/>
              </a:solidFill>
              <a:latin typeface="Times New Roman"/>
              <a:ea typeface="Times New Roman"/>
              <a:cs typeface="Times New Roman"/>
              <a:sym typeface="Times New Roman"/>
            </a:endParaRPr>
          </a:p>
          <a:p>
            <a:pPr indent="-298450" lvl="0" marL="457200"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Network: Network Virtualization creates the software equivalent of a switch allowing for switching to occur within a system and for it be programmed and adjusted to tailor the firm's needs. </a:t>
            </a:r>
            <a:endParaRPr>
              <a:solidFill>
                <a:schemeClr val="dk1"/>
              </a:solidFill>
              <a:latin typeface="Times New Roman"/>
              <a:ea typeface="Times New Roman"/>
              <a:cs typeface="Times New Roman"/>
              <a:sym typeface="Times New Roman"/>
            </a:endParaRPr>
          </a:p>
          <a:p>
            <a:pPr indent="-298450" lvl="0" marL="457200" rtl="0">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Processing: Process Virtualization utilizes VRAM (virtual ram) and virtual processors to increase the usability of a server. </a:t>
            </a:r>
            <a:endParaRPr>
              <a:solidFill>
                <a:schemeClr val="dk1"/>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50">
                <a:solidFill>
                  <a:srgbClr val="221F1F"/>
                </a:solidFill>
                <a:highlight>
                  <a:srgbClr val="FFFFFF"/>
                </a:highlight>
              </a:rPr>
              <a:t>we realized that Netflix had to move away from vertically scaled single points of failure, like relational databases in our datacenter, and instead went  towards highly reliable, horizontally scalable, distributed systems in the cloud. We chose Amazon Web Services (AWS) as our cloud provider because it provided us with the greatest scale and the broadest set of services and features.</a:t>
            </a:r>
            <a:endParaRPr sz="1150">
              <a:solidFill>
                <a:srgbClr val="221F1F"/>
              </a:solidFill>
              <a:highlight>
                <a:srgbClr val="FFFFFF"/>
              </a:highlight>
            </a:endParaRPr>
          </a:p>
          <a:p>
            <a:pPr indent="0" lvl="0" marL="0">
              <a:spcBef>
                <a:spcPts val="0"/>
              </a:spcBef>
              <a:spcAft>
                <a:spcPts val="0"/>
              </a:spcAft>
              <a:buNone/>
            </a:pPr>
            <a:r>
              <a:t/>
            </a:r>
            <a:endParaRPr sz="1150">
              <a:solidFill>
                <a:srgbClr val="221F1F"/>
              </a:solidFill>
              <a:highlight>
                <a:srgbClr val="FFFFFF"/>
              </a:highlight>
            </a:endParaRPr>
          </a:p>
          <a:p>
            <a:pPr indent="0" lvl="0" marL="0">
              <a:spcBef>
                <a:spcPts val="0"/>
              </a:spcBef>
              <a:spcAft>
                <a:spcPts val="0"/>
              </a:spcAft>
              <a:buNone/>
            </a:pPr>
            <a:r>
              <a:rPr lang="en" sz="1150">
                <a:solidFill>
                  <a:srgbClr val="221F1F"/>
                </a:solidFill>
                <a:highlight>
                  <a:srgbClr val="FFFFFF"/>
                </a:highlight>
              </a:rPr>
              <a:t> Elasticity of the cloud allows Netflix to add thousands of virtual servers and petabytes of storage within minutes, making such an expansion possible with out wasting time and money on new server racks. On January 6, 2016, Netflix expanded its service to over 130 new countries, becoming a truly global Internet TV network. Leveraging multiple AWS cloud regions, spread all over the world, enables us to dynamically shift around and expand our global infrastructure capacity, creating a better and more enjoyable streaming experience for Netflix members wherever they are.</a:t>
            </a:r>
            <a:endParaRPr sz="1150">
              <a:solidFill>
                <a:srgbClr val="221F1F"/>
              </a:solidFill>
              <a:highlight>
                <a:srgbClr val="FFFFFF"/>
              </a:highlight>
            </a:endParaRPr>
          </a:p>
          <a:p>
            <a:pPr indent="0" lvl="0" marL="0">
              <a:spcBef>
                <a:spcPts val="0"/>
              </a:spcBef>
              <a:spcAft>
                <a:spcPts val="0"/>
              </a:spcAft>
              <a:buNone/>
            </a:pPr>
            <a:r>
              <a:t/>
            </a:r>
            <a:endParaRPr sz="1150">
              <a:solidFill>
                <a:srgbClr val="221F1F"/>
              </a:solidFill>
              <a:highlight>
                <a:srgbClr val="FFFFFF"/>
              </a:highlight>
            </a:endParaRPr>
          </a:p>
          <a:p>
            <a:pPr indent="0" lvl="0" marL="0">
              <a:spcBef>
                <a:spcPts val="0"/>
              </a:spcBef>
              <a:spcAft>
                <a:spcPts val="0"/>
              </a:spcAft>
              <a:buNone/>
            </a:pPr>
            <a:r>
              <a:rPr lang="en" sz="1150">
                <a:solidFill>
                  <a:srgbClr val="221F1F"/>
                </a:solidFill>
                <a:highlight>
                  <a:srgbClr val="FFFFFF"/>
                </a:highlight>
              </a:rPr>
              <a:t> the cloud allows one to build highly reliable services out of fundamentally unreliable but redundant components. By incorporating the principles of redundancy and graceful degradation in our architecture, and being disciplined about regular production drills using Simian Army software like chaos monkey, it is possible to survive failures in the cloud infrastructure and within our own systems without impacting the member experience.</a:t>
            </a:r>
            <a:endParaRPr sz="1150">
              <a:solidFill>
                <a:srgbClr val="221F1F"/>
              </a:solidFill>
              <a:highlight>
                <a:srgbClr val="FFFFFF"/>
              </a:highlight>
            </a:endParaRPr>
          </a:p>
          <a:p>
            <a:pPr indent="0" lvl="0" marL="0">
              <a:spcBef>
                <a:spcPts val="0"/>
              </a:spcBef>
              <a:spcAft>
                <a:spcPts val="0"/>
              </a:spcAft>
              <a:buNone/>
            </a:pPr>
            <a:r>
              <a:t/>
            </a:r>
            <a:endParaRPr sz="1150">
              <a:solidFill>
                <a:srgbClr val="221F1F"/>
              </a:solidFill>
              <a:highlight>
                <a:srgbClr val="FFFFFF"/>
              </a:highlight>
            </a:endParaRPr>
          </a:p>
          <a:p>
            <a:pPr indent="0" lvl="0" marL="0">
              <a:spcBef>
                <a:spcPts val="0"/>
              </a:spcBef>
              <a:spcAft>
                <a:spcPts val="0"/>
              </a:spcAft>
              <a:buNone/>
            </a:pPr>
            <a:r>
              <a:t/>
            </a:r>
            <a:endParaRPr sz="1150">
              <a:solidFill>
                <a:srgbClr val="221F1F"/>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A lot of netflix’s competitive edge over other competitors (e.g. Hulu Plus, Amazon Video, HBO) is due to its Cine-Match Algorithm.</a:t>
            </a:r>
            <a:endParaRPr>
              <a:latin typeface="Times New Roman"/>
              <a:ea typeface="Times New Roman"/>
              <a:cs typeface="Times New Roman"/>
              <a:sym typeface="Times New Roman"/>
            </a:endParaRPr>
          </a:p>
          <a:p>
            <a:pPr indent="0" lvl="0" marL="0">
              <a:spcBef>
                <a:spcPts val="0"/>
              </a:spcBef>
              <a:spcAft>
                <a:spcPts val="0"/>
              </a:spcAft>
              <a:buNone/>
            </a:pPr>
            <a:r>
              <a:rPr lang="en">
                <a:latin typeface="Times New Roman"/>
                <a:ea typeface="Times New Roman"/>
                <a:cs typeface="Times New Roman"/>
                <a:sym typeface="Times New Roman"/>
              </a:rPr>
              <a:t> Recommendations is a powerful tool for data mining which helps Netflix determine Film Quality, Genres &amp; Movie Elements, Anchoring, Movie Fads, and Rating. By using the information gathered above Netflix can more accurately recommend shows and movies to consumers which helps keep consumer retention and subscription  rates up.</a:t>
            </a:r>
            <a:endParaRPr>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259775" y="2641275"/>
            <a:ext cx="8629800" cy="24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u="sng"/>
          </a:p>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algn="ctr">
              <a:spcBef>
                <a:spcPts val="0"/>
              </a:spcBef>
              <a:spcAft>
                <a:spcPts val="0"/>
              </a:spcAft>
              <a:buNone/>
            </a:pPr>
            <a:r>
              <a:rPr lang="en" u="sng"/>
              <a:t>Group 13</a:t>
            </a:r>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rPr>
              <a:t>Craig Standley</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rPr>
              <a:t>Cole Teza </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rPr>
              <a:t>Jerzy Barbato</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rPr>
              <a:t>Miguel Calleja</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rPr>
              <a:t>Robert Fazio</a:t>
            </a:r>
            <a:endParaRPr>
              <a:solidFill>
                <a:schemeClr val="dk1"/>
              </a:solidFill>
              <a:highlight>
                <a:srgbClr val="FFFFFF"/>
              </a:highlight>
            </a:endParaRPr>
          </a:p>
          <a:p>
            <a:pPr indent="0" lvl="0" marL="0" algn="ctr">
              <a:spcBef>
                <a:spcPts val="0"/>
              </a:spcBef>
              <a:spcAft>
                <a:spcPts val="0"/>
              </a:spcAft>
              <a:buNone/>
            </a:pPr>
            <a:r>
              <a:t/>
            </a:r>
            <a:endParaRPr/>
          </a:p>
        </p:txBody>
      </p:sp>
      <p:pic>
        <p:nvPicPr>
          <p:cNvPr id="55" name="Shape 55"/>
          <p:cNvPicPr preferRelativeResize="0"/>
          <p:nvPr/>
        </p:nvPicPr>
        <p:blipFill>
          <a:blip r:embed="rId3">
            <a:alphaModFix/>
          </a:blip>
          <a:stretch>
            <a:fillRect/>
          </a:stretch>
        </p:blipFill>
        <p:spPr>
          <a:xfrm>
            <a:off x="76825" y="-76200"/>
            <a:ext cx="9144000" cy="2862047"/>
          </a:xfrm>
          <a:prstGeom prst="rect">
            <a:avLst/>
          </a:prstGeom>
          <a:noFill/>
          <a:ln>
            <a:noFill/>
          </a:ln>
        </p:spPr>
      </p:pic>
      <p:sp>
        <p:nvSpPr>
          <p:cNvPr id="56" name="Shape 56"/>
          <p:cNvSpPr txBox="1"/>
          <p:nvPr/>
        </p:nvSpPr>
        <p:spPr>
          <a:xfrm>
            <a:off x="0" y="2430150"/>
            <a:ext cx="9144000" cy="834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latin typeface="Roboto"/>
                <a:ea typeface="Roboto"/>
                <a:cs typeface="Roboto"/>
                <a:sym typeface="Roboto"/>
              </a:rPr>
              <a:t>IT Infrastructure &amp; Machine Learning Application </a:t>
            </a:r>
            <a:endParaRPr b="1" sz="24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latin typeface="Roboto"/>
                <a:ea typeface="Roboto"/>
                <a:cs typeface="Roboto"/>
                <a:sym typeface="Roboto"/>
              </a:rPr>
              <a:t>NETFLIX</a:t>
            </a:r>
            <a:r>
              <a:rPr lang="en">
                <a:latin typeface="Roboto"/>
                <a:ea typeface="Roboto"/>
                <a:cs typeface="Roboto"/>
                <a:sym typeface="Roboto"/>
              </a:rPr>
              <a:t> : </a:t>
            </a:r>
            <a:r>
              <a:rPr lang="en"/>
              <a:t>Traditional Data Center A</a:t>
            </a:r>
            <a:r>
              <a:rPr lang="en"/>
              <a:t>rchitecture</a:t>
            </a:r>
            <a:endParaRPr/>
          </a:p>
        </p:txBody>
      </p:sp>
      <p:pic>
        <p:nvPicPr>
          <p:cNvPr id="62" name="Shape 62"/>
          <p:cNvPicPr preferRelativeResize="0"/>
          <p:nvPr/>
        </p:nvPicPr>
        <p:blipFill>
          <a:blip r:embed="rId3">
            <a:alphaModFix/>
          </a:blip>
          <a:stretch>
            <a:fillRect/>
          </a:stretch>
        </p:blipFill>
        <p:spPr>
          <a:xfrm>
            <a:off x="162525" y="572700"/>
            <a:ext cx="5965700" cy="4334125"/>
          </a:xfrm>
          <a:prstGeom prst="rect">
            <a:avLst/>
          </a:prstGeom>
          <a:noFill/>
          <a:ln>
            <a:noFill/>
          </a:ln>
        </p:spPr>
      </p:pic>
      <p:sp>
        <p:nvSpPr>
          <p:cNvPr id="63" name="Shape 63"/>
          <p:cNvSpPr txBox="1"/>
          <p:nvPr/>
        </p:nvSpPr>
        <p:spPr>
          <a:xfrm>
            <a:off x="6494325" y="911700"/>
            <a:ext cx="2463900" cy="406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t>Figure 1</a:t>
            </a:r>
            <a:r>
              <a:rPr lang="en"/>
              <a:t> : Fully integrated Netflix database a</a:t>
            </a:r>
            <a:r>
              <a:rPr lang="en"/>
              <a:t>rchitecture</a:t>
            </a:r>
            <a:r>
              <a:rPr lang="en"/>
              <a:t> diagram.</a:t>
            </a:r>
            <a:endParaRPr/>
          </a:p>
          <a:p>
            <a:pPr indent="0" lvl="0" marL="0">
              <a:spcBef>
                <a:spcPts val="0"/>
              </a:spcBef>
              <a:spcAft>
                <a:spcPts val="0"/>
              </a:spcAft>
              <a:buNone/>
            </a:pPr>
            <a:r>
              <a:t/>
            </a:r>
            <a:endParaRPr/>
          </a:p>
          <a:p>
            <a:pPr indent="0" lvl="0" marL="0">
              <a:spcBef>
                <a:spcPts val="0"/>
              </a:spcBef>
              <a:spcAft>
                <a:spcPts val="0"/>
              </a:spcAft>
              <a:buNone/>
            </a:pPr>
            <a:r>
              <a:rPr lang="en"/>
              <a:t>1. </a:t>
            </a:r>
            <a:r>
              <a:rPr lang="en"/>
              <a:t>Log on to Netflix from device.</a:t>
            </a:r>
            <a:endParaRPr/>
          </a:p>
          <a:p>
            <a:pPr indent="0" lvl="0" marL="0" rtl="0">
              <a:spcBef>
                <a:spcPts val="0"/>
              </a:spcBef>
              <a:spcAft>
                <a:spcPts val="0"/>
              </a:spcAft>
              <a:buNone/>
            </a:pPr>
            <a:r>
              <a:t/>
            </a:r>
            <a:endParaRPr/>
          </a:p>
          <a:p>
            <a:pPr indent="0" lvl="0" marL="0">
              <a:spcBef>
                <a:spcPts val="0"/>
              </a:spcBef>
              <a:spcAft>
                <a:spcPts val="0"/>
              </a:spcAft>
              <a:buNone/>
            </a:pPr>
            <a:r>
              <a:rPr lang="en"/>
              <a:t>2. Connect from IP network to AWS routers.</a:t>
            </a:r>
            <a:endParaRPr/>
          </a:p>
          <a:p>
            <a:pPr indent="0" lvl="0" marL="0" rtl="0">
              <a:spcBef>
                <a:spcPts val="0"/>
              </a:spcBef>
              <a:spcAft>
                <a:spcPts val="0"/>
              </a:spcAft>
              <a:buNone/>
            </a:pPr>
            <a:r>
              <a:t/>
            </a:r>
            <a:endParaRPr/>
          </a:p>
          <a:p>
            <a:pPr indent="0" lvl="0" marL="0">
              <a:spcBef>
                <a:spcPts val="0"/>
              </a:spcBef>
              <a:spcAft>
                <a:spcPts val="0"/>
              </a:spcAft>
              <a:buNone/>
            </a:pPr>
            <a:r>
              <a:rPr lang="en"/>
              <a:t>3. AWS routing through each layer’s switches and servers (</a:t>
            </a:r>
            <a:r>
              <a:rPr lang="en"/>
              <a:t>Load Balancers</a:t>
            </a:r>
            <a:r>
              <a:rPr lang="en"/>
              <a:t> and firewalls).</a:t>
            </a:r>
            <a:endParaRPr/>
          </a:p>
          <a:p>
            <a:pPr indent="0" lvl="0" marL="0" rtl="0">
              <a:spcBef>
                <a:spcPts val="0"/>
              </a:spcBef>
              <a:spcAft>
                <a:spcPts val="0"/>
              </a:spcAft>
              <a:buNone/>
            </a:pPr>
            <a:r>
              <a:t/>
            </a:r>
            <a:endParaRPr/>
          </a:p>
          <a:p>
            <a:pPr indent="0" lvl="0" marL="0">
              <a:spcBef>
                <a:spcPts val="0"/>
              </a:spcBef>
              <a:spcAft>
                <a:spcPts val="0"/>
              </a:spcAft>
              <a:buNone/>
            </a:pPr>
            <a:r>
              <a:rPr lang="en"/>
              <a:t>4. Access </a:t>
            </a:r>
            <a:r>
              <a:rPr lang="en"/>
              <a:t>necessary</a:t>
            </a:r>
            <a:r>
              <a:rPr lang="en"/>
              <a:t> databases and repeats per request.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latin typeface="Roboto"/>
                <a:ea typeface="Roboto"/>
                <a:cs typeface="Roboto"/>
                <a:sym typeface="Roboto"/>
              </a:rPr>
              <a:t>NETFLIX</a:t>
            </a:r>
            <a:r>
              <a:rPr lang="en">
                <a:latin typeface="Roboto"/>
                <a:ea typeface="Roboto"/>
                <a:cs typeface="Roboto"/>
                <a:sym typeface="Roboto"/>
              </a:rPr>
              <a:t> :</a:t>
            </a:r>
            <a:r>
              <a:rPr lang="en"/>
              <a:t>Virtualization</a:t>
            </a:r>
            <a:endParaRPr/>
          </a:p>
        </p:txBody>
      </p:sp>
      <p:pic>
        <p:nvPicPr>
          <p:cNvPr id="69" name="Shape 69"/>
          <p:cNvPicPr preferRelativeResize="0"/>
          <p:nvPr/>
        </p:nvPicPr>
        <p:blipFill>
          <a:blip r:embed="rId3">
            <a:alphaModFix/>
          </a:blip>
          <a:stretch>
            <a:fillRect/>
          </a:stretch>
        </p:blipFill>
        <p:spPr>
          <a:xfrm>
            <a:off x="244525" y="706675"/>
            <a:ext cx="5859650" cy="3967100"/>
          </a:xfrm>
          <a:prstGeom prst="rect">
            <a:avLst/>
          </a:prstGeom>
          <a:noFill/>
          <a:ln>
            <a:noFill/>
          </a:ln>
        </p:spPr>
      </p:pic>
      <p:pic>
        <p:nvPicPr>
          <p:cNvPr id="70" name="Shape 70"/>
          <p:cNvPicPr preferRelativeResize="0"/>
          <p:nvPr/>
        </p:nvPicPr>
        <p:blipFill rotWithShape="1">
          <a:blip r:embed="rId4">
            <a:alphaModFix/>
          </a:blip>
          <a:srcRect b="4434" l="-792" r="49013" t="0"/>
          <a:stretch/>
        </p:blipFill>
        <p:spPr>
          <a:xfrm>
            <a:off x="6022550" y="498875"/>
            <a:ext cx="2944400" cy="3197325"/>
          </a:xfrm>
          <a:prstGeom prst="rect">
            <a:avLst/>
          </a:prstGeom>
          <a:noFill/>
          <a:ln>
            <a:noFill/>
          </a:ln>
        </p:spPr>
      </p:pic>
      <p:sp>
        <p:nvSpPr>
          <p:cNvPr id="71" name="Shape 71"/>
          <p:cNvSpPr txBox="1"/>
          <p:nvPr>
            <p:ph idx="1" type="body"/>
          </p:nvPr>
        </p:nvSpPr>
        <p:spPr>
          <a:xfrm>
            <a:off x="6176900" y="3616900"/>
            <a:ext cx="2790000" cy="1420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i="1" lang="en" sz="1400">
                <a:solidFill>
                  <a:srgbClr val="000000"/>
                </a:solidFill>
              </a:rPr>
              <a:t>Figure 2 </a:t>
            </a:r>
            <a:r>
              <a:rPr lang="en" sz="1400">
                <a:solidFill>
                  <a:srgbClr val="000000"/>
                </a:solidFill>
              </a:rPr>
              <a:t>:  “Bare-metal” virtualization  works strongly with Netflix in order to increase the ability to handle traffic</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61300" y="290365"/>
            <a:ext cx="5527100" cy="4145325"/>
          </a:xfrm>
          <a:prstGeom prst="rect">
            <a:avLst/>
          </a:prstGeom>
          <a:noFill/>
          <a:ln>
            <a:noFill/>
          </a:ln>
        </p:spPr>
      </p:pic>
      <p:sp>
        <p:nvSpPr>
          <p:cNvPr id="77" name="Shape 7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latin typeface="Roboto"/>
                <a:ea typeface="Roboto"/>
                <a:cs typeface="Roboto"/>
                <a:sym typeface="Roboto"/>
              </a:rPr>
              <a:t>NETFLIX</a:t>
            </a:r>
            <a:r>
              <a:rPr lang="en">
                <a:latin typeface="Roboto"/>
                <a:ea typeface="Roboto"/>
                <a:cs typeface="Roboto"/>
                <a:sym typeface="Roboto"/>
              </a:rPr>
              <a:t> : </a:t>
            </a:r>
            <a:r>
              <a:rPr lang="en"/>
              <a:t>Cloud Computing</a:t>
            </a:r>
            <a:endParaRPr/>
          </a:p>
        </p:txBody>
      </p:sp>
      <p:sp>
        <p:nvSpPr>
          <p:cNvPr id="78" name="Shape 78"/>
          <p:cNvSpPr txBox="1"/>
          <p:nvPr>
            <p:ph idx="1" type="body"/>
          </p:nvPr>
        </p:nvSpPr>
        <p:spPr>
          <a:xfrm>
            <a:off x="5820925" y="2889500"/>
            <a:ext cx="3186300" cy="1790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i="1" lang="en" sz="1200">
                <a:solidFill>
                  <a:srgbClr val="000000"/>
                </a:solidFill>
              </a:rPr>
              <a:t> </a:t>
            </a:r>
            <a:r>
              <a:rPr i="1" lang="en" sz="1400">
                <a:solidFill>
                  <a:srgbClr val="000000"/>
                </a:solidFill>
              </a:rPr>
              <a:t>Figure 4</a:t>
            </a:r>
            <a:r>
              <a:rPr lang="en" sz="1400">
                <a:solidFill>
                  <a:srgbClr val="000000"/>
                </a:solidFill>
              </a:rPr>
              <a:t> </a:t>
            </a:r>
            <a:r>
              <a:rPr lang="en" sz="1200"/>
              <a:t>: </a:t>
            </a:r>
            <a:r>
              <a:rPr lang="en" sz="1400">
                <a:solidFill>
                  <a:schemeClr val="dk1"/>
                </a:solidFill>
              </a:rPr>
              <a:t>Cloud Computing can providing IT to users the same way conventional companies  provide utilities. The figure above illustrates how cloud computing can provide extra elasticity to Netflix’s IT system</a:t>
            </a:r>
            <a:endParaRPr sz="1400"/>
          </a:p>
        </p:txBody>
      </p:sp>
      <p:pic>
        <p:nvPicPr>
          <p:cNvPr id="79" name="Shape 79"/>
          <p:cNvPicPr preferRelativeResize="0"/>
          <p:nvPr/>
        </p:nvPicPr>
        <p:blipFill>
          <a:blip r:embed="rId4">
            <a:alphaModFix/>
          </a:blip>
          <a:stretch>
            <a:fillRect/>
          </a:stretch>
        </p:blipFill>
        <p:spPr>
          <a:xfrm>
            <a:off x="5572725" y="628075"/>
            <a:ext cx="3489825" cy="2261425"/>
          </a:xfrm>
          <a:prstGeom prst="rect">
            <a:avLst/>
          </a:prstGeom>
          <a:noFill/>
          <a:ln>
            <a:noFill/>
          </a:ln>
        </p:spPr>
      </p:pic>
      <p:sp>
        <p:nvSpPr>
          <p:cNvPr id="80" name="Shape 80"/>
          <p:cNvSpPr txBox="1"/>
          <p:nvPr>
            <p:ph idx="1" type="body"/>
          </p:nvPr>
        </p:nvSpPr>
        <p:spPr>
          <a:xfrm>
            <a:off x="394400" y="4174375"/>
            <a:ext cx="4860900" cy="880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i="1" lang="en" sz="1400">
                <a:solidFill>
                  <a:srgbClr val="000000"/>
                </a:solidFill>
              </a:rPr>
              <a:t>Figure 3:</a:t>
            </a:r>
            <a:r>
              <a:rPr lang="en" sz="1400">
                <a:solidFill>
                  <a:srgbClr val="000000"/>
                </a:solidFill>
              </a:rPr>
              <a:t> above is a diagram of Netflix’s data center represented with a cloud computing service</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latin typeface="Roboto"/>
                <a:ea typeface="Roboto"/>
                <a:cs typeface="Roboto"/>
                <a:sym typeface="Roboto"/>
              </a:rPr>
              <a:t>NETFLIX</a:t>
            </a:r>
            <a:r>
              <a:rPr lang="en">
                <a:latin typeface="Roboto"/>
                <a:ea typeface="Roboto"/>
                <a:cs typeface="Roboto"/>
                <a:sym typeface="Roboto"/>
              </a:rPr>
              <a:t> : </a:t>
            </a:r>
            <a:r>
              <a:rPr lang="en"/>
              <a:t>Our Problem</a:t>
            </a:r>
            <a:endParaRPr/>
          </a:p>
        </p:txBody>
      </p:sp>
      <p:sp>
        <p:nvSpPr>
          <p:cNvPr id="86" name="Shape 86"/>
          <p:cNvSpPr txBox="1"/>
          <p:nvPr>
            <p:ph idx="1" type="body"/>
          </p:nvPr>
        </p:nvSpPr>
        <p:spPr>
          <a:xfrm>
            <a:off x="311700" y="9421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Problem: Help create a classifier for netflix to determine whether a movie will get a high rating or not. </a:t>
            </a:r>
            <a:endParaRPr sz="1600"/>
          </a:p>
          <a:p>
            <a:pPr indent="-330200" lvl="0" marL="457200" rtl="0">
              <a:spcBef>
                <a:spcPts val="1600"/>
              </a:spcBef>
              <a:spcAft>
                <a:spcPts val="0"/>
              </a:spcAft>
              <a:buSzPts val="1600"/>
              <a:buChar char="●"/>
            </a:pPr>
            <a:r>
              <a:rPr lang="en" sz="1600"/>
              <a:t>We </a:t>
            </a:r>
            <a:r>
              <a:rPr lang="en" sz="1600"/>
              <a:t>accessed the IMDb (Internet Movie Database) 5000 database from Kaggle, Which contains 5,000 popular films.</a:t>
            </a:r>
            <a:br>
              <a:rPr lang="en" sz="1600"/>
            </a:br>
            <a:endParaRPr sz="1600"/>
          </a:p>
          <a:p>
            <a:pPr indent="-330200" lvl="0" marL="457200" rtl="0">
              <a:spcBef>
                <a:spcPts val="0"/>
              </a:spcBef>
              <a:spcAft>
                <a:spcPts val="0"/>
              </a:spcAft>
              <a:buSzPts val="1600"/>
              <a:buChar char="●"/>
            </a:pPr>
            <a:r>
              <a:rPr lang="en" sz="1600"/>
              <a:t>Our Database has the following attributes</a:t>
            </a:r>
            <a:endParaRPr sz="1600"/>
          </a:p>
          <a:p>
            <a:pPr indent="-304800" lvl="1" marL="914400" rtl="0">
              <a:spcBef>
                <a:spcPts val="0"/>
              </a:spcBef>
              <a:spcAft>
                <a:spcPts val="0"/>
              </a:spcAft>
              <a:buSzPts val="1200"/>
              <a:buChar char="○"/>
            </a:pPr>
            <a:r>
              <a:rPr lang="en" sz="1200"/>
              <a:t>Movie Title</a:t>
            </a:r>
            <a:endParaRPr sz="1200"/>
          </a:p>
          <a:p>
            <a:pPr indent="-304800" lvl="1" marL="914400" rtl="0">
              <a:spcBef>
                <a:spcPts val="0"/>
              </a:spcBef>
              <a:spcAft>
                <a:spcPts val="0"/>
              </a:spcAft>
              <a:buSzPts val="1200"/>
              <a:buChar char="○"/>
            </a:pPr>
            <a:r>
              <a:rPr lang="en" sz="1200"/>
              <a:t>Content Ratings</a:t>
            </a:r>
            <a:endParaRPr sz="1200"/>
          </a:p>
          <a:p>
            <a:pPr indent="-304800" lvl="1" marL="914400" rtl="0">
              <a:spcBef>
                <a:spcPts val="0"/>
              </a:spcBef>
              <a:spcAft>
                <a:spcPts val="0"/>
              </a:spcAft>
              <a:buSzPts val="1200"/>
              <a:buChar char="○"/>
            </a:pPr>
            <a:r>
              <a:rPr lang="en" sz="1200"/>
              <a:t>Director's Name</a:t>
            </a:r>
            <a:endParaRPr sz="1200"/>
          </a:p>
          <a:p>
            <a:pPr indent="-304800" lvl="1" marL="914400" rtl="0">
              <a:spcBef>
                <a:spcPts val="0"/>
              </a:spcBef>
              <a:spcAft>
                <a:spcPts val="0"/>
              </a:spcAft>
              <a:buSzPts val="1200"/>
              <a:buChar char="○"/>
            </a:pPr>
            <a:r>
              <a:rPr lang="en" sz="1200"/>
              <a:t>Actor’s Name</a:t>
            </a:r>
            <a:endParaRPr sz="1200"/>
          </a:p>
          <a:p>
            <a:pPr indent="-304800" lvl="1" marL="914400" rtl="0">
              <a:spcBef>
                <a:spcPts val="0"/>
              </a:spcBef>
              <a:spcAft>
                <a:spcPts val="0"/>
              </a:spcAft>
              <a:buSzPts val="1200"/>
              <a:buChar char="○"/>
            </a:pPr>
            <a:r>
              <a:rPr lang="en" sz="1200"/>
              <a:t>Genre</a:t>
            </a:r>
            <a:endParaRPr sz="1200"/>
          </a:p>
          <a:p>
            <a:pPr indent="-304800" lvl="1" marL="914400" rtl="0">
              <a:spcBef>
                <a:spcPts val="0"/>
              </a:spcBef>
              <a:spcAft>
                <a:spcPts val="0"/>
              </a:spcAft>
              <a:buSzPts val="1200"/>
              <a:buChar char="○"/>
            </a:pPr>
            <a:r>
              <a:rPr lang="en" sz="1200"/>
              <a:t>Plot Words</a:t>
            </a:r>
            <a:endParaRPr sz="1200"/>
          </a:p>
          <a:p>
            <a:pPr indent="-330200" lvl="0" marL="457200" rtl="0">
              <a:spcBef>
                <a:spcPts val="0"/>
              </a:spcBef>
              <a:spcAft>
                <a:spcPts val="0"/>
              </a:spcAft>
              <a:buSzPts val="1600"/>
              <a:buChar char="●"/>
            </a:pPr>
            <a:r>
              <a:rPr lang="en" sz="1600"/>
              <a:t>Given this data we implemented the Naive Bayes classifier to categorize the films by rating, GOOD or BAD (GOOD if IMBD rating ≥ 7.5 and BAD if IMBD rating &lt; 7.5) based on Director, Actors, and movie plot keywords.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latin typeface="Roboto"/>
                <a:ea typeface="Roboto"/>
                <a:cs typeface="Roboto"/>
                <a:sym typeface="Roboto"/>
              </a:rPr>
              <a:t>NETFLIX</a:t>
            </a:r>
            <a:r>
              <a:rPr lang="en">
                <a:latin typeface="Roboto"/>
                <a:ea typeface="Roboto"/>
                <a:cs typeface="Roboto"/>
                <a:sym typeface="Roboto"/>
              </a:rPr>
              <a:t> : </a:t>
            </a:r>
            <a:r>
              <a:rPr lang="en"/>
              <a:t>Machine Learning- Results</a:t>
            </a:r>
            <a:endParaRPr/>
          </a:p>
        </p:txBody>
      </p:sp>
      <p:sp>
        <p:nvSpPr>
          <p:cNvPr id="92" name="Shape 92"/>
          <p:cNvSpPr txBox="1"/>
          <p:nvPr/>
        </p:nvSpPr>
        <p:spPr>
          <a:xfrm>
            <a:off x="325050" y="3881525"/>
            <a:ext cx="8355900" cy="12054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solidFill>
                  <a:schemeClr val="dk1"/>
                </a:solidFill>
              </a:rPr>
              <a:t>We can see that after trained, our machine learning program was able to learn what movies would recieve an IMDb rating less than 7.5 or more than 7.5. </a:t>
            </a:r>
            <a:r>
              <a:rPr lang="en"/>
              <a:t>With over 100 samples we got a total of 79% correctness from our Navie Bayes machine. With this data Netflix can see the trend that comes out of combination of actors, directors, and plot type to assist them with picking movies to broadcast on their servers or with creating original content.</a:t>
            </a:r>
            <a:endParaRPr/>
          </a:p>
        </p:txBody>
      </p:sp>
      <p:pic>
        <p:nvPicPr>
          <p:cNvPr id="93" name="Shape 93"/>
          <p:cNvPicPr preferRelativeResize="0"/>
          <p:nvPr/>
        </p:nvPicPr>
        <p:blipFill>
          <a:blip r:embed="rId3">
            <a:alphaModFix/>
          </a:blip>
          <a:stretch>
            <a:fillRect/>
          </a:stretch>
        </p:blipFill>
        <p:spPr>
          <a:xfrm>
            <a:off x="1286488" y="732549"/>
            <a:ext cx="6433023" cy="3148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