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2" r:id="rId8"/>
    <p:sldId id="274" r:id="rId9"/>
    <p:sldId id="268" r:id="rId10"/>
    <p:sldId id="269" r:id="rId11"/>
    <p:sldId id="272" r:id="rId12"/>
    <p:sldId id="27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BBAC-4B41-4968-A769-45E97C1693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0F50-CA5B-4804-BB97-A5414C177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A59-2F54-4602-8795-82F0E6A61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8757"/>
            <a:ext cx="9144000" cy="99120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947E-BB96-48B0-B691-6BAD1D49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7397"/>
            <a:ext cx="7528560" cy="1194406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Raheel Ahmad</a:t>
            </a:r>
          </a:p>
          <a:p>
            <a:pPr algn="r"/>
            <a:r>
              <a:rPr lang="en-US" sz="2000" dirty="0"/>
              <a:t>June 26</a:t>
            </a:r>
            <a:r>
              <a:rPr lang="en-US" sz="2000" baseline="30000" dirty="0"/>
              <a:t>th</a:t>
            </a:r>
            <a:r>
              <a:rPr lang="en-US" sz="2000" dirty="0"/>
              <a:t>, 2019</a:t>
            </a:r>
          </a:p>
          <a:p>
            <a:pPr algn="r"/>
            <a:r>
              <a:rPr lang="en-US" sz="2000" dirty="0"/>
              <a:t>"Revue" of Models for Statistical Inference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6489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F116-8274-48DC-814D-DAC887F8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E276-380D-403D-9B49-2FBD6F32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9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to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adapt to new problems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Less feature engineering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Outperforms many other algorithms in domain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Learning can be easily transferred to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4201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F116-8274-48DC-814D-DAC887F8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Common Deep Learning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E276-380D-403D-9B49-2FBD6F32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4020"/>
            <a:ext cx="7886700" cy="449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Multilayer Perceptron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MNIST Example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Convolutional NN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Classification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Recurrent NN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Data</a:t>
            </a:r>
          </a:p>
        </p:txBody>
      </p:sp>
    </p:spTree>
    <p:extLst>
      <p:ext uri="{BB962C8B-B14F-4D97-AF65-F5344CB8AC3E}">
        <p14:creationId xmlns:p14="http://schemas.microsoft.com/office/powerpoint/2010/main" val="32199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B65D2-3263-4B75-93AD-B1E812A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699618-B297-44F7-83C1-D1A8BD7E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901A-948A-4EB4-A2EF-E3ADE0AA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Optimizer</a:t>
            </a:r>
          </a:p>
        </p:txBody>
      </p:sp>
      <p:pic>
        <p:nvPicPr>
          <p:cNvPr id="12290" name="Picture 2" descr="Image result for optimizer deep learning">
            <a:extLst>
              <a:ext uri="{FF2B5EF4-FFF2-40B4-BE49-F238E27FC236}">
                <a16:creationId xmlns:a16="http://schemas.microsoft.com/office/drawing/2014/main" id="{4519661D-8577-4EB5-A9A6-7657EC987D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97" y="1575262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F22B08-B4C7-4CDB-B660-B110A2FE734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7F150-874D-4DEC-B1DF-64168C01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825500" dist="1244600" dir="10800000">
              <a:prstClr val="black">
                <a:alpha val="95000"/>
              </a:prstClr>
            </a:innerShdw>
            <a:softEdge rad="25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4B08D-6416-4F89-8851-AF41AEEC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5" y="124057"/>
            <a:ext cx="4031672" cy="1325563"/>
          </a:xfrm>
        </p:spPr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Neural Networks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8245C-C60D-4C68-B2B2-033B683687BF}"/>
              </a:ext>
            </a:extLst>
          </p:cNvPr>
          <p:cNvSpPr/>
          <p:nvPr/>
        </p:nvSpPr>
        <p:spPr>
          <a:xfrm>
            <a:off x="4235334" y="0"/>
            <a:ext cx="67333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3B62-5D02-48B3-B68D-B1B5F46C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1978141"/>
            <a:ext cx="47798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non-linear patterns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data that can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predict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outcome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Model complex problems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such as image processing and speech recognition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Adoption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has been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slow in genomics</a:t>
            </a:r>
          </a:p>
        </p:txBody>
      </p:sp>
    </p:spTree>
    <p:extLst>
      <p:ext uri="{BB962C8B-B14F-4D97-AF65-F5344CB8AC3E}">
        <p14:creationId xmlns:p14="http://schemas.microsoft.com/office/powerpoint/2010/main" val="1846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8E6-F55E-4DEF-81BF-E0B5849A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6" y="107431"/>
            <a:ext cx="7886700" cy="132556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Deep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BED5D-A248-4E62-96A9-6E8FA5CB2560}"/>
              </a:ext>
            </a:extLst>
          </p:cNvPr>
          <p:cNvSpPr txBox="1"/>
          <p:nvPr/>
        </p:nvSpPr>
        <p:spPr>
          <a:xfrm>
            <a:off x="826274" y="1040579"/>
            <a:ext cx="482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Neuron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 Network  Learning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E3CF0B-850B-4601-9FE9-D799485401EA}"/>
              </a:ext>
            </a:extLst>
          </p:cNvPr>
          <p:cNvGrpSpPr/>
          <p:nvPr/>
        </p:nvGrpSpPr>
        <p:grpSpPr>
          <a:xfrm>
            <a:off x="3828638" y="2671571"/>
            <a:ext cx="4725447" cy="2659810"/>
            <a:chOff x="300846" y="2198399"/>
            <a:chExt cx="6533322" cy="3677408"/>
          </a:xfrm>
        </p:grpSpPr>
        <p:pic>
          <p:nvPicPr>
            <p:cNvPr id="4" name="Picture 2" descr="Image result for simple neural network">
              <a:extLst>
                <a:ext uri="{FF2B5EF4-FFF2-40B4-BE49-F238E27FC236}">
                  <a16:creationId xmlns:a16="http://schemas.microsoft.com/office/drawing/2014/main" id="{C20DC330-3231-49C3-A318-85D9E5F38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513" y="2198399"/>
              <a:ext cx="4787655" cy="27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00124E-B786-4826-828C-949948B77A96}"/>
                </a:ext>
              </a:extLst>
            </p:cNvPr>
            <p:cNvSpPr txBox="1"/>
            <p:nvPr/>
          </p:nvSpPr>
          <p:spPr>
            <a:xfrm>
              <a:off x="300846" y="5352586"/>
              <a:ext cx="1281761" cy="52322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Neuron</a:t>
              </a:r>
            </a:p>
          </p:txBody>
        </p:sp>
      </p:grpSp>
      <p:pic>
        <p:nvPicPr>
          <p:cNvPr id="3074" name="Picture 2" descr="Image result for neuron cartoon">
            <a:extLst>
              <a:ext uri="{FF2B5EF4-FFF2-40B4-BE49-F238E27FC236}">
                <a16:creationId xmlns:a16="http://schemas.microsoft.com/office/drawing/2014/main" id="{8254A1ED-F059-45BC-9A13-C501F3A4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6032">
            <a:off x="877493" y="2025820"/>
            <a:ext cx="2542601" cy="33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A7DEC3A-9BE9-4771-88B0-0733FBD9D7C3}"/>
              </a:ext>
            </a:extLst>
          </p:cNvPr>
          <p:cNvGrpSpPr/>
          <p:nvPr/>
        </p:nvGrpSpPr>
        <p:grpSpPr>
          <a:xfrm>
            <a:off x="3828638" y="2635995"/>
            <a:ext cx="5165691" cy="2695386"/>
            <a:chOff x="952278" y="1563799"/>
            <a:chExt cx="6553674" cy="39038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95D1E7-2677-4231-B3D5-26E8BC3D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073" y="1563799"/>
              <a:ext cx="6062879" cy="29739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E73E8-2ECD-4244-A9EE-52B9680918E2}"/>
                </a:ext>
              </a:extLst>
            </p:cNvPr>
            <p:cNvSpPr txBox="1"/>
            <p:nvPr/>
          </p:nvSpPr>
          <p:spPr>
            <a:xfrm>
              <a:off x="952278" y="4944474"/>
              <a:ext cx="1444178" cy="52321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Network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1F3FF46-E647-4EC5-9214-3AF2821FE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5" y="2516410"/>
            <a:ext cx="2842320" cy="24537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F902CA0-008B-4B49-A1CF-CA27D25B2DC5}"/>
              </a:ext>
            </a:extLst>
          </p:cNvPr>
          <p:cNvGrpSpPr/>
          <p:nvPr/>
        </p:nvGrpSpPr>
        <p:grpSpPr>
          <a:xfrm>
            <a:off x="3828638" y="2605690"/>
            <a:ext cx="5291747" cy="2827694"/>
            <a:chOff x="-51224" y="2897999"/>
            <a:chExt cx="8797860" cy="30953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8D4FDE-6379-4F1A-829F-0510E302B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0093"/>
            <a:stretch/>
          </p:blipFill>
          <p:spPr>
            <a:xfrm>
              <a:off x="563615" y="2897999"/>
              <a:ext cx="8183021" cy="21965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188B0-D13D-4FBF-A52E-809949A5756B}"/>
                </a:ext>
              </a:extLst>
            </p:cNvPr>
            <p:cNvSpPr txBox="1"/>
            <p:nvPr/>
          </p:nvSpPr>
          <p:spPr>
            <a:xfrm>
              <a:off x="-51224" y="5470172"/>
              <a:ext cx="1438215" cy="52322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Learning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401696-58A7-4DD9-9776-9260EE34808F}"/>
              </a:ext>
            </a:extLst>
          </p:cNvPr>
          <p:cNvGrpSpPr/>
          <p:nvPr/>
        </p:nvGrpSpPr>
        <p:grpSpPr>
          <a:xfrm>
            <a:off x="355526" y="2605690"/>
            <a:ext cx="3328164" cy="2421702"/>
            <a:chOff x="5525103" y="3988309"/>
            <a:chExt cx="3328164" cy="2421702"/>
          </a:xfrm>
        </p:grpSpPr>
        <p:pic>
          <p:nvPicPr>
            <p:cNvPr id="19" name="Graphic 18" descr="Child with balloon">
              <a:extLst>
                <a:ext uri="{FF2B5EF4-FFF2-40B4-BE49-F238E27FC236}">
                  <a16:creationId xmlns:a16="http://schemas.microsoft.com/office/drawing/2014/main" id="{9CEEF146-3D71-482B-BCF1-99FEAD4C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9111" y="5495611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oman">
              <a:extLst>
                <a:ext uri="{FF2B5EF4-FFF2-40B4-BE49-F238E27FC236}">
                  <a16:creationId xmlns:a16="http://schemas.microsoft.com/office/drawing/2014/main" id="{D7F014D5-16F5-4B6C-856C-F9E869CD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50223" y="5251949"/>
              <a:ext cx="914400" cy="9144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A7CE8A-6CB5-4C45-87B5-B5D0E54589B3}"/>
                </a:ext>
              </a:extLst>
            </p:cNvPr>
            <p:cNvSpPr/>
            <p:nvPr/>
          </p:nvSpPr>
          <p:spPr>
            <a:xfrm>
              <a:off x="7049452" y="5350702"/>
              <a:ext cx="375290" cy="548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8" name="Picture 6" descr="Image result for speech cloud">
              <a:extLst>
                <a:ext uri="{FF2B5EF4-FFF2-40B4-BE49-F238E27FC236}">
                  <a16:creationId xmlns:a16="http://schemas.microsoft.com/office/drawing/2014/main" id="{23D0C9BB-45D6-4903-A4C0-CC7609902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37072" y="5314458"/>
              <a:ext cx="1326991" cy="570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D1ABB6-5692-4BB5-8626-B357EEA4E7AF}"/>
                </a:ext>
              </a:extLst>
            </p:cNvPr>
            <p:cNvSpPr txBox="1"/>
            <p:nvPr/>
          </p:nvSpPr>
          <p:spPr>
            <a:xfrm>
              <a:off x="6383581" y="5378648"/>
              <a:ext cx="1433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Mom, is that a dog?</a:t>
              </a:r>
            </a:p>
          </p:txBody>
        </p:sp>
        <p:pic>
          <p:nvPicPr>
            <p:cNvPr id="28" name="Picture 6" descr="Image result for speech cloud">
              <a:extLst>
                <a:ext uri="{FF2B5EF4-FFF2-40B4-BE49-F238E27FC236}">
                  <a16:creationId xmlns:a16="http://schemas.microsoft.com/office/drawing/2014/main" id="{C96DC6BF-FCD4-453E-84F1-5DD480FCD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25103" y="4937699"/>
              <a:ext cx="1027298" cy="441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3FA3C-5AC0-43D9-AB39-0D68144D44EF}"/>
                </a:ext>
              </a:extLst>
            </p:cNvPr>
            <p:cNvSpPr txBox="1"/>
            <p:nvPr/>
          </p:nvSpPr>
          <p:spPr>
            <a:xfrm>
              <a:off x="5650223" y="4949455"/>
              <a:ext cx="73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Nope…</a:t>
              </a:r>
            </a:p>
          </p:txBody>
        </p:sp>
        <p:pic>
          <p:nvPicPr>
            <p:cNvPr id="26" name="Graphic 25" descr="Giraffe">
              <a:extLst>
                <a:ext uri="{FF2B5EF4-FFF2-40B4-BE49-F238E27FC236}">
                  <a16:creationId xmlns:a16="http://schemas.microsoft.com/office/drawing/2014/main" id="{5F42D7C7-9E76-4C73-80B7-BA785640D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6277" y="3988309"/>
              <a:ext cx="1326990" cy="1326990"/>
            </a:xfrm>
            <a:prstGeom prst="rect">
              <a:avLst/>
            </a:prstGeom>
          </p:spPr>
        </p:pic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3C92218D-8365-4F03-9DC2-01034B20B12D}"/>
              </a:ext>
            </a:extLst>
          </p:cNvPr>
          <p:cNvGrpSpPr/>
          <p:nvPr/>
        </p:nvGrpSpPr>
        <p:grpSpPr>
          <a:xfrm>
            <a:off x="4352925" y="3073763"/>
            <a:ext cx="4704262" cy="1253831"/>
            <a:chOff x="4352925" y="3073763"/>
            <a:chExt cx="4704262" cy="1253831"/>
          </a:xfrm>
        </p:grpSpPr>
        <p:sp>
          <p:nvSpPr>
            <p:cNvPr id="3072" name="TextBox 3071">
              <a:extLst>
                <a:ext uri="{FF2B5EF4-FFF2-40B4-BE49-F238E27FC236}">
                  <a16:creationId xmlns:a16="http://schemas.microsoft.com/office/drawing/2014/main" id="{582D63A1-0C43-459B-B8B0-2AF25461D531}"/>
                </a:ext>
              </a:extLst>
            </p:cNvPr>
            <p:cNvSpPr txBox="1"/>
            <p:nvPr/>
          </p:nvSpPr>
          <p:spPr>
            <a:xfrm>
              <a:off x="4352925" y="3073763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CD11b+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F0CBFD-66A2-430F-84F3-5322ABEF199B}"/>
                </a:ext>
              </a:extLst>
            </p:cNvPr>
            <p:cNvSpPr txBox="1"/>
            <p:nvPr/>
          </p:nvSpPr>
          <p:spPr>
            <a:xfrm>
              <a:off x="4364299" y="344721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CD14+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537345-C34F-43B4-AB28-71060D86736E}"/>
                </a:ext>
              </a:extLst>
            </p:cNvPr>
            <p:cNvSpPr txBox="1"/>
            <p:nvPr/>
          </p:nvSpPr>
          <p:spPr>
            <a:xfrm>
              <a:off x="4375367" y="3843280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CD16+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061B1-4F8A-4FC8-8090-2DC1D664EC47}"/>
                </a:ext>
              </a:extLst>
            </p:cNvPr>
            <p:cNvSpPr txBox="1"/>
            <p:nvPr/>
          </p:nvSpPr>
          <p:spPr>
            <a:xfrm>
              <a:off x="7904307" y="4081373"/>
              <a:ext cx="1152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Mature Monocyte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0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2DF-485E-4B35-A34D-933A3178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NN’s Nonlinear?</a:t>
            </a:r>
          </a:p>
        </p:txBody>
      </p:sp>
      <p:pic>
        <p:nvPicPr>
          <p:cNvPr id="5" name="Picture 2" descr="Image result for simple neural network">
            <a:extLst>
              <a:ext uri="{FF2B5EF4-FFF2-40B4-BE49-F238E27FC236}">
                <a16:creationId xmlns:a16="http://schemas.microsoft.com/office/drawing/2014/main" id="{D6AADEA8-543C-477B-BFAB-D7A47CE5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8" y="2099522"/>
            <a:ext cx="3462834" cy="200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4A62C-E57D-4F1E-8C1A-4ECC312AF9D3}"/>
              </a:ext>
            </a:extLst>
          </p:cNvPr>
          <p:cNvSpPr txBox="1"/>
          <p:nvPr/>
        </p:nvSpPr>
        <p:spPr>
          <a:xfrm>
            <a:off x="182880" y="5150066"/>
            <a:ext cx="243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Activation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99FF6-B0A4-4E1B-B416-E8ED01B4D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6"/>
          <a:stretch/>
        </p:blipFill>
        <p:spPr>
          <a:xfrm>
            <a:off x="3088179" y="4515717"/>
            <a:ext cx="5108171" cy="2007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7C882-3688-4A8F-ABA0-D862F886581E}"/>
              </a:ext>
            </a:extLst>
          </p:cNvPr>
          <p:cNvSpPr txBox="1"/>
          <p:nvPr/>
        </p:nvSpPr>
        <p:spPr>
          <a:xfrm>
            <a:off x="182880" y="5693164"/>
            <a:ext cx="243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Multiple layers of nonlinear activation</a:t>
            </a:r>
          </a:p>
        </p:txBody>
      </p:sp>
    </p:spTree>
    <p:extLst>
      <p:ext uri="{BB962C8B-B14F-4D97-AF65-F5344CB8AC3E}">
        <p14:creationId xmlns:p14="http://schemas.microsoft.com/office/powerpoint/2010/main" val="13595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678D-57D0-4293-94B2-4D7F418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0" y="140682"/>
            <a:ext cx="7886700" cy="132556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2949-4694-40DF-9D89-7F98D32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0" y="1149378"/>
            <a:ext cx="2673483" cy="633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Large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C0298-3C43-44FC-8364-9FC6DD22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83"/>
          <a:stretch/>
        </p:blipFill>
        <p:spPr>
          <a:xfrm>
            <a:off x="1583874" y="1695306"/>
            <a:ext cx="6166358" cy="476368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0FCA5B-E076-425C-9BA3-FA7E0EC25BFC}"/>
              </a:ext>
            </a:extLst>
          </p:cNvPr>
          <p:cNvSpPr txBox="1">
            <a:spLocks/>
          </p:cNvSpPr>
          <p:nvPr/>
        </p:nvSpPr>
        <p:spPr>
          <a:xfrm>
            <a:off x="4056610" y="3837541"/>
            <a:ext cx="33854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74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678D-57D0-4293-94B2-4D7F418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0" y="140682"/>
            <a:ext cx="7886700" cy="1325563"/>
          </a:xfrm>
        </p:spPr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Use Cases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2949-4694-40DF-9D89-7F98D32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0" y="1212963"/>
            <a:ext cx="4206192" cy="6337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Feature Identification Difficult</a:t>
            </a:r>
          </a:p>
        </p:txBody>
      </p:sp>
      <p:pic>
        <p:nvPicPr>
          <p:cNvPr id="6" name="Picture 2" descr="https://cdn-images-1.medium.com/max/800/1*ZX05x1xYgaVoa4Vn2kKS9g.png">
            <a:extLst>
              <a:ext uri="{FF2B5EF4-FFF2-40B4-BE49-F238E27FC236}">
                <a16:creationId xmlns:a16="http://schemas.microsoft.com/office/drawing/2014/main" id="{6A9BAF2D-EFCF-4136-B64B-AC60FE52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33" y="2637221"/>
            <a:ext cx="7261734" cy="354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080F4F-9FF5-4644-B127-6A9CE2CE0CB8}"/>
              </a:ext>
            </a:extLst>
          </p:cNvPr>
          <p:cNvSpPr/>
          <p:nvPr/>
        </p:nvSpPr>
        <p:spPr>
          <a:xfrm>
            <a:off x="731520" y="4405745"/>
            <a:ext cx="7680960" cy="211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956DD-3C01-49F7-ABA0-21808A00F8BB}"/>
              </a:ext>
            </a:extLst>
          </p:cNvPr>
          <p:cNvSpPr txBox="1"/>
          <p:nvPr/>
        </p:nvSpPr>
        <p:spPr>
          <a:xfrm>
            <a:off x="2352502" y="29955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Expert</a:t>
            </a:r>
          </a:p>
        </p:txBody>
      </p:sp>
    </p:spTree>
    <p:extLst>
      <p:ext uri="{BB962C8B-B14F-4D97-AF65-F5344CB8AC3E}">
        <p14:creationId xmlns:p14="http://schemas.microsoft.com/office/powerpoint/2010/main" val="24656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901A-948A-4EB4-A2EF-E3ADE0AA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MNIST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9E26D-204E-4F11-A349-40074DA7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88" y="1545924"/>
            <a:ext cx="7886700" cy="168234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of Handwritten Digits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60,000 examples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10,000 example test set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146" name="Picture 2" descr="Image result for mnist">
            <a:extLst>
              <a:ext uri="{FF2B5EF4-FFF2-40B4-BE49-F238E27FC236}">
                <a16:creationId xmlns:a16="http://schemas.microsoft.com/office/drawing/2014/main" id="{CEEAD66E-2E5C-4E46-8217-AED07EF9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28" y="3358430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2841-005F-4222-9C4F-FB04EFE978FB}"/>
              </a:ext>
            </a:extLst>
          </p:cNvPr>
          <p:cNvSpPr txBox="1"/>
          <p:nvPr/>
        </p:nvSpPr>
        <p:spPr>
          <a:xfrm>
            <a:off x="628650" y="368831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389DA-D9E8-4847-BC57-0B3A368510E9}"/>
              </a:ext>
            </a:extLst>
          </p:cNvPr>
          <p:cNvCxnSpPr/>
          <p:nvPr/>
        </p:nvCxnSpPr>
        <p:spPr>
          <a:xfrm>
            <a:off x="1192591" y="3897915"/>
            <a:ext cx="4430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901A-948A-4EB4-A2EF-E3ADE0AA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MNIST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8305D-5599-45E5-AE65-463CE99C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" r="89965" b="88736"/>
          <a:stretch/>
        </p:blipFill>
        <p:spPr>
          <a:xfrm>
            <a:off x="714895" y="1973321"/>
            <a:ext cx="3325091" cy="3602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1BFD7-9C9D-4078-8FB7-B55AD95AA382}"/>
              </a:ext>
            </a:extLst>
          </p:cNvPr>
          <p:cNvSpPr txBox="1"/>
          <p:nvPr/>
        </p:nvSpPr>
        <p:spPr>
          <a:xfrm>
            <a:off x="1961803" y="2439201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28 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6E2E5-A49F-4CBB-8175-65E75FEC8C1B}"/>
              </a:ext>
            </a:extLst>
          </p:cNvPr>
          <p:cNvSpPr txBox="1"/>
          <p:nvPr/>
        </p:nvSpPr>
        <p:spPr>
          <a:xfrm>
            <a:off x="370794" y="392637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28 px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9B14D-193D-4E15-A48E-3EEF019E847E}"/>
              </a:ext>
            </a:extLst>
          </p:cNvPr>
          <p:cNvSpPr txBox="1"/>
          <p:nvPr/>
        </p:nvSpPr>
        <p:spPr>
          <a:xfrm>
            <a:off x="6403569" y="3095381"/>
            <a:ext cx="623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Zero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Two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683BE-2C1F-4394-A0F9-1B7ADE6078B2}"/>
              </a:ext>
            </a:extLst>
          </p:cNvPr>
          <p:cNvSpPr txBox="1"/>
          <p:nvPr/>
        </p:nvSpPr>
        <p:spPr>
          <a:xfrm>
            <a:off x="1597088" y="1690689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Observations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28B06-FC5E-4AAA-942B-8D4413A0B8B2}"/>
              </a:ext>
            </a:extLst>
          </p:cNvPr>
          <p:cNvSpPr txBox="1"/>
          <p:nvPr/>
        </p:nvSpPr>
        <p:spPr>
          <a:xfrm>
            <a:off x="6129282" y="1737749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15731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F116-8274-48DC-814D-DAC887F8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E276-380D-403D-9B49-2FBD6F32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9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large amounts of data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Computationally expensive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Difficult to comprehend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learned patterns/features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Hyperparameter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Tuning is an Art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5834</TotalTime>
  <Words>189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Deep Learning</vt:lpstr>
      <vt:lpstr>Neural Networks</vt:lpstr>
      <vt:lpstr>Deep Learning</vt:lpstr>
      <vt:lpstr>Why are NN’s Nonlinear?</vt:lpstr>
      <vt:lpstr>Use Cases</vt:lpstr>
      <vt:lpstr>Use Cases</vt:lpstr>
      <vt:lpstr>MNIST Dataset</vt:lpstr>
      <vt:lpstr>MNIST Data</vt:lpstr>
      <vt:lpstr>Limitations</vt:lpstr>
      <vt:lpstr>Advantages</vt:lpstr>
      <vt:lpstr>Common Deep Learning Architectures</vt:lpstr>
      <vt:lpstr>PowerPoint Presentation</vt:lpstr>
      <vt:lpstr>Optimizer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Ahmad, Raheel (NIH/NIA/IRP) [F]</dc:creator>
  <cp:lastModifiedBy>Ahmad, Raheel (NIH/NIA/IRP) [F]</cp:lastModifiedBy>
  <cp:revision>31</cp:revision>
  <dcterms:created xsi:type="dcterms:W3CDTF">2019-06-23T14:46:33Z</dcterms:created>
  <dcterms:modified xsi:type="dcterms:W3CDTF">2019-06-27T16:17:23Z</dcterms:modified>
</cp:coreProperties>
</file>