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4" r:id="rId5"/>
    <p:sldId id="257" r:id="rId6"/>
    <p:sldId id="258" r:id="rId7"/>
    <p:sldId id="261" r:id="rId8"/>
    <p:sldId id="266" r:id="rId9"/>
    <p:sldId id="265" r:id="rId10"/>
    <p:sldId id="259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C387-CFE5-4689-BFFE-6883D0426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20152"/>
          </a:xfrm>
        </p:spPr>
        <p:txBody>
          <a:bodyPr/>
          <a:lstStyle/>
          <a:p>
            <a:pPr algn="ctr"/>
            <a:r>
              <a:rPr lang="en-US" sz="4500" u="sng" dirty="0"/>
              <a:t>Taxonomic Matching Between Two Systems with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A7AD5-5463-4EC8-A932-DBD1DC0CF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2071" y="5673851"/>
            <a:ext cx="4350776" cy="861420"/>
          </a:xfrm>
        </p:spPr>
        <p:txBody>
          <a:bodyPr/>
          <a:lstStyle/>
          <a:p>
            <a:r>
              <a:rPr lang="en-US" dirty="0"/>
              <a:t>Final Data Science Capstone</a:t>
            </a:r>
          </a:p>
          <a:p>
            <a:r>
              <a:rPr lang="en-US" dirty="0"/>
              <a:t>-Colette Gabriel</a:t>
            </a:r>
          </a:p>
        </p:txBody>
      </p:sp>
    </p:spTree>
    <p:extLst>
      <p:ext uri="{BB962C8B-B14F-4D97-AF65-F5344CB8AC3E}">
        <p14:creationId xmlns:p14="http://schemas.microsoft.com/office/powerpoint/2010/main" val="172474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A291-D4D5-4465-B790-DBBB0193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E7C0-11E9-4FE9-87E6-605A52EA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12657"/>
            <a:ext cx="6745479" cy="4195481"/>
          </a:xfrm>
        </p:spPr>
        <p:txBody>
          <a:bodyPr/>
          <a:lstStyle/>
          <a:p>
            <a:r>
              <a:rPr lang="en-US" dirty="0"/>
              <a:t>Supervised learning algorithm that can be used with the documents that are already classified</a:t>
            </a:r>
          </a:p>
          <a:p>
            <a:r>
              <a:rPr lang="en-US" dirty="0"/>
              <a:t>“Lazy” Algorithm – does not need training in advance</a:t>
            </a:r>
          </a:p>
          <a:p>
            <a:r>
              <a:rPr lang="en-US" dirty="0"/>
              <a:t>Model structure is determined from the dataset</a:t>
            </a:r>
          </a:p>
          <a:p>
            <a:r>
              <a:rPr lang="en-US" dirty="0"/>
              <a:t>Con is that the testing phase is slowed down</a:t>
            </a:r>
          </a:p>
          <a:p>
            <a:r>
              <a:rPr lang="en-US" dirty="0"/>
              <a:t>Works well here because number of features is typically 15-20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0376C-7776-4F3D-B1A0-214333850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988" y="3738615"/>
            <a:ext cx="3523809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05A3-7871-42C9-B887-F5D78686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Batch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93E8-5987-4FE1-98DA-578DE401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3" y="1530403"/>
            <a:ext cx="9206772" cy="4195481"/>
          </a:xfrm>
        </p:spPr>
        <p:txBody>
          <a:bodyPr/>
          <a:lstStyle/>
          <a:p>
            <a:r>
              <a:rPr lang="en-US" dirty="0"/>
              <a:t>K-Means  is a popular clustering algorithm because it works quickly</a:t>
            </a:r>
          </a:p>
          <a:p>
            <a:r>
              <a:rPr lang="en-US" dirty="0"/>
              <a:t>Disadvantage is that the entire dataset has to remain in memory</a:t>
            </a:r>
          </a:p>
          <a:p>
            <a:r>
              <a:rPr lang="en-US" dirty="0"/>
              <a:t>Not feasible with the size of the two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358A9-0B9C-422E-AC9B-26AD92904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93" y="3324260"/>
            <a:ext cx="5800000" cy="3123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B6607A-A0F8-42DB-AF3B-BCCC6FB4B768}"/>
              </a:ext>
            </a:extLst>
          </p:cNvPr>
          <p:cNvSpPr txBox="1"/>
          <p:nvPr/>
        </p:nvSpPr>
        <p:spPr>
          <a:xfrm>
            <a:off x="844063" y="2927416"/>
            <a:ext cx="4726744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Mini Batch K-Means uses small, fixed-size random batches of the data (more easily stored in memory)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Each mini batch updates the clusters and learning rate decreases as iterations continue</a:t>
            </a:r>
          </a:p>
        </p:txBody>
      </p:sp>
    </p:spTree>
    <p:extLst>
      <p:ext uri="{BB962C8B-B14F-4D97-AF65-F5344CB8AC3E}">
        <p14:creationId xmlns:p14="http://schemas.microsoft.com/office/powerpoint/2010/main" val="316440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05A3-7871-42C9-B887-F5D78686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Batch K-Means, </a:t>
            </a:r>
            <a:r>
              <a:rPr lang="en-US" sz="2000" i="1" dirty="0"/>
              <a:t>cont.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93E8-5987-4FE1-98DA-578DE401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3" y="1530403"/>
            <a:ext cx="9206772" cy="4195481"/>
          </a:xfrm>
        </p:spPr>
        <p:txBody>
          <a:bodyPr/>
          <a:lstStyle/>
          <a:p>
            <a:r>
              <a:rPr lang="en-US" dirty="0"/>
              <a:t>Each category can be clustered using the K-means algorithm</a:t>
            </a:r>
          </a:p>
          <a:p>
            <a:r>
              <a:rPr lang="en-US" dirty="0"/>
              <a:t>Number of clusters is the number of attributes to be mapped to in System 1 (based on TF-IDF matrix generated for System 2), or maximum number of attributes when the number is smaller</a:t>
            </a:r>
          </a:p>
          <a:p>
            <a:r>
              <a:rPr lang="en-US" dirty="0"/>
              <a:t>Randomly generate centroid</a:t>
            </a:r>
          </a:p>
          <a:p>
            <a:r>
              <a:rPr lang="en-US" dirty="0"/>
              <a:t>Assign each doc to the closest centroid and update based on average value (using cosine similarity) of the existing cluster data</a:t>
            </a:r>
          </a:p>
          <a:p>
            <a:r>
              <a:rPr lang="en-US" dirty="0"/>
              <a:t>Iterate until centroid data converges</a:t>
            </a:r>
          </a:p>
        </p:txBody>
      </p:sp>
    </p:spTree>
    <p:extLst>
      <p:ext uri="{BB962C8B-B14F-4D97-AF65-F5344CB8AC3E}">
        <p14:creationId xmlns:p14="http://schemas.microsoft.com/office/powerpoint/2010/main" val="116159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6480-EBD7-451C-9A44-F6D584F4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23F0-EB32-4149-B665-B8EB29B7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processed so far on small test batches, but results look promising</a:t>
            </a:r>
          </a:p>
          <a:p>
            <a:r>
              <a:rPr lang="en-US" dirty="0"/>
              <a:t>Using confusion matrix, we get total accuracy of about 92.3%</a:t>
            </a:r>
          </a:p>
          <a:p>
            <a:r>
              <a:rPr lang="en-US" dirty="0"/>
              <a:t>Class accuracy (system 1) around 91%</a:t>
            </a:r>
          </a:p>
          <a:p>
            <a:r>
              <a:rPr lang="en-US" dirty="0"/>
              <a:t>Class accuracy (system 2) around 93.4%</a:t>
            </a:r>
          </a:p>
        </p:txBody>
      </p:sp>
    </p:spTree>
    <p:extLst>
      <p:ext uri="{BB962C8B-B14F-4D97-AF65-F5344CB8AC3E}">
        <p14:creationId xmlns:p14="http://schemas.microsoft.com/office/powerpoint/2010/main" val="41009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C665-4126-4A78-BAC8-5A3540DB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Problem Definition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9C6FC05-5058-4691-8FD1-15C036AB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5" y="2465155"/>
            <a:ext cx="6085631" cy="33166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4D8D-4473-4BF4-B80C-24791511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1364566"/>
            <a:ext cx="4415293" cy="48838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to combine product metadata from two different companies that have merged</a:t>
            </a:r>
          </a:p>
          <a:p>
            <a:pPr lvl="1"/>
            <a:r>
              <a:rPr lang="en-US" dirty="0"/>
              <a:t>Different taxonomic node structure</a:t>
            </a:r>
          </a:p>
          <a:p>
            <a:pPr lvl="1"/>
            <a:r>
              <a:rPr lang="en-US" dirty="0"/>
              <a:t>Different attributes</a:t>
            </a:r>
          </a:p>
          <a:p>
            <a:pPr lvl="2"/>
            <a:r>
              <a:rPr lang="en-US" dirty="0"/>
              <a:t>Ex. System 1: Adhesive Removers has 20  attributes, System 2: Degreasers &amp; Cleansers has 39 unique attributes</a:t>
            </a:r>
          </a:p>
          <a:p>
            <a:pPr marL="342900" lvl="2" indent="-342900"/>
            <a:r>
              <a:rPr lang="en-US" sz="2000" dirty="0"/>
              <a:t>Data pipeline between the two systems did not exist</a:t>
            </a:r>
          </a:p>
          <a:p>
            <a:pPr marL="342900" lvl="2" indent="-342900"/>
            <a:r>
              <a:rPr lang="en-US" sz="2000" dirty="0"/>
              <a:t>Ultimate goal is to move both datasets into one combined new software environment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C665-4126-4A78-BAC8-5A3540DB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 dirty="0"/>
              <a:t>Problem Definition, </a:t>
            </a:r>
            <a:r>
              <a:rPr lang="en-US" sz="2400" i="1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4D8D-4473-4BF4-B80C-24791511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2447778"/>
            <a:ext cx="10217299" cy="3800621"/>
          </a:xfrm>
        </p:spPr>
        <p:txBody>
          <a:bodyPr>
            <a:norm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Text categorization – Given an unknown attribute in System 1, can we map it to the similar concept in System 2?</a:t>
            </a:r>
          </a:p>
          <a:p>
            <a:pPr>
              <a:spcAft>
                <a:spcPts val="500"/>
              </a:spcAft>
            </a:pPr>
            <a:endParaRPr lang="en-US" sz="2400" dirty="0"/>
          </a:p>
          <a:p>
            <a:pPr>
              <a:spcAft>
                <a:spcPts val="500"/>
              </a:spcAft>
            </a:pPr>
            <a:r>
              <a:rPr lang="en-US" sz="2400" dirty="0"/>
              <a:t>About 20% of the data is “labeled” and can be used for supervised learning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Attributes where attribute names match exactly in the two systems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Nodes where the taxonomy has done the mapping manually (10 categories)</a:t>
            </a:r>
          </a:p>
          <a:p>
            <a:pPr>
              <a:spcAft>
                <a:spcPts val="500"/>
              </a:spcAft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9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C665-4126-4A78-BAC8-5A3540DB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 dirty="0"/>
              <a:t>Problem Definition, </a:t>
            </a:r>
            <a:r>
              <a:rPr lang="en-US" sz="2400" i="1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4D8D-4473-4BF4-B80C-24791511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1730326"/>
            <a:ext cx="10217299" cy="4518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Features used were existing attribute names, attribute definitions, and attribute values in each node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279BF-69B1-458D-BBCA-9F00C413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73" y="3429000"/>
            <a:ext cx="10207712" cy="28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D17A3-58E5-4E82-A91A-0FE17BA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EBEBEB"/>
                </a:solidFill>
              </a:rPr>
              <a:t>Getting the Data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BE4C31F-9A28-4739-8338-0E0507E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41462"/>
            <a:ext cx="5449889" cy="2575072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8FC15A6-75FF-4DD4-9214-8078BB65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744394"/>
            <a:ext cx="4166509" cy="4479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Build pipeline to extract data from separate platforms: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System1 from Teradata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System2 from Postgres</a:t>
            </a:r>
          </a:p>
          <a:p>
            <a:pPr marL="342900" lvl="1" indent="-342900"/>
            <a:r>
              <a:rPr lang="en-US" sz="2000" dirty="0">
                <a:solidFill>
                  <a:srgbClr val="EBEBEB"/>
                </a:solidFill>
              </a:rPr>
              <a:t>Combine data into single taxonomy file based on where similar products are stored in each system</a:t>
            </a:r>
          </a:p>
          <a:p>
            <a:pPr marL="342900" lvl="1" indent="-342900"/>
            <a:r>
              <a:rPr lang="en-US" sz="2000" dirty="0">
                <a:solidFill>
                  <a:srgbClr val="EBEBEB"/>
                </a:solidFill>
              </a:rPr>
              <a:t>Clean data</a:t>
            </a:r>
          </a:p>
          <a:p>
            <a:pPr marL="342900" lvl="1" indent="-342900"/>
            <a:r>
              <a:rPr lang="en-US" sz="2000" dirty="0">
                <a:solidFill>
                  <a:srgbClr val="EBEBEB"/>
                </a:solidFill>
              </a:rPr>
              <a:t>Determine relevant features for each corpus</a:t>
            </a:r>
          </a:p>
        </p:txBody>
      </p:sp>
    </p:spTree>
    <p:extLst>
      <p:ext uri="{BB962C8B-B14F-4D97-AF65-F5344CB8AC3E}">
        <p14:creationId xmlns:p14="http://schemas.microsoft.com/office/powerpoint/2010/main" val="285768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D17A3-58E5-4E82-A91A-0FE17BA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EBEBEB"/>
                </a:solidFill>
              </a:rPr>
              <a:t>Building the Corpora</a:t>
            </a: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4992F-DD1F-424E-8DE2-B63E0F10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68712"/>
            <a:ext cx="5449889" cy="2520573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8FC15A6-75FF-4DD4-9214-8078BB65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9" y="1816931"/>
            <a:ext cx="4345481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Parallel paths but handled separately because of differing features in the two systems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Text preprocessing using Spacy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System 2 chosen as basis for TF-IDF index because it contains greater number of attributes per node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System 1 matrix fit to TF-IDF transform object from System 2</a:t>
            </a:r>
          </a:p>
        </p:txBody>
      </p:sp>
    </p:spTree>
    <p:extLst>
      <p:ext uri="{BB962C8B-B14F-4D97-AF65-F5344CB8AC3E}">
        <p14:creationId xmlns:p14="http://schemas.microsoft.com/office/powerpoint/2010/main" val="4101194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36BD-6712-43B8-B9FC-109B5182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23A23E-E83F-43BA-B49E-12EF04F0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355" y="1375568"/>
            <a:ext cx="6091988" cy="5029714"/>
          </a:xfrm>
        </p:spPr>
      </p:pic>
    </p:spTree>
    <p:extLst>
      <p:ext uri="{BB962C8B-B14F-4D97-AF65-F5344CB8AC3E}">
        <p14:creationId xmlns:p14="http://schemas.microsoft.com/office/powerpoint/2010/main" val="175608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36BD-6712-43B8-B9FC-109B5182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BB24-6053-4A35-80C5-E626CA01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25759" cy="4195481"/>
          </a:xfrm>
        </p:spPr>
        <p:txBody>
          <a:bodyPr/>
          <a:lstStyle/>
          <a:p>
            <a:r>
              <a:rPr lang="en-US" sz="2800" dirty="0"/>
              <a:t>Pre-processing</a:t>
            </a:r>
          </a:p>
          <a:p>
            <a:pPr lvl="1"/>
            <a:r>
              <a:rPr lang="en-US" sz="2400" dirty="0"/>
              <a:t>Created new feature that combined</a:t>
            </a:r>
          </a:p>
          <a:p>
            <a:pPr lvl="2"/>
            <a:r>
              <a:rPr lang="en-US" sz="1800" dirty="0"/>
              <a:t>Attribute name</a:t>
            </a:r>
          </a:p>
          <a:p>
            <a:pPr lvl="2"/>
            <a:r>
              <a:rPr lang="en-US" sz="1800" dirty="0"/>
              <a:t>Attribute definitions (System 1 has two definition fields, System 2 has one)</a:t>
            </a:r>
          </a:p>
          <a:p>
            <a:pPr lvl="2"/>
            <a:r>
              <a:rPr lang="en-US" sz="1800" dirty="0"/>
              <a:t>All attribute values</a:t>
            </a:r>
          </a:p>
          <a:p>
            <a:pPr lvl="1"/>
            <a:r>
              <a:rPr lang="en-US" sz="2400" dirty="0"/>
              <a:t>Tokenized this new field and removed stop words and punctuation</a:t>
            </a:r>
          </a:p>
          <a:p>
            <a:pPr lvl="1"/>
            <a:r>
              <a:rPr lang="en-US" sz="2400" dirty="0"/>
              <a:t>Lemmatization – reduce word to its word root</a:t>
            </a:r>
          </a:p>
        </p:txBody>
      </p:sp>
    </p:spTree>
    <p:extLst>
      <p:ext uri="{BB962C8B-B14F-4D97-AF65-F5344CB8AC3E}">
        <p14:creationId xmlns:p14="http://schemas.microsoft.com/office/powerpoint/2010/main" val="125340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36BD-6712-43B8-B9FC-109B5182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Categorization, </a:t>
            </a:r>
            <a:r>
              <a:rPr lang="en-US" sz="2000" i="1" dirty="0"/>
              <a:t>cont.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BB24-6053-4A35-80C5-E626CA01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25759" cy="4195481"/>
          </a:xfrm>
        </p:spPr>
        <p:txBody>
          <a:bodyPr/>
          <a:lstStyle/>
          <a:p>
            <a:r>
              <a:rPr lang="en-US" sz="2800" dirty="0"/>
              <a:t>Weight Terms:</a:t>
            </a:r>
          </a:p>
          <a:p>
            <a:pPr lvl="1"/>
            <a:r>
              <a:rPr lang="en-US" sz="2400" dirty="0"/>
              <a:t>Term Frequency</a:t>
            </a:r>
          </a:p>
          <a:p>
            <a:pPr lvl="2"/>
            <a:r>
              <a:rPr lang="en-US" sz="2000" dirty="0"/>
              <a:t>Search for the highest value words in each document based on how often they occur</a:t>
            </a:r>
          </a:p>
          <a:p>
            <a:pPr lvl="1"/>
            <a:r>
              <a:rPr lang="en-US" sz="2400" dirty="0"/>
              <a:t>Inverse Document Frequency</a:t>
            </a:r>
          </a:p>
          <a:p>
            <a:pPr lvl="2"/>
            <a:r>
              <a:rPr lang="en-US" sz="2200" dirty="0"/>
              <a:t>Term weights in the document are measured against how often the term appears in the entire corpus</a:t>
            </a:r>
          </a:p>
          <a:p>
            <a:pPr lvl="2"/>
            <a:r>
              <a:rPr lang="en-US" sz="2200" dirty="0"/>
              <a:t>Ex. “Attribute” wouldn’t be very important to categorization because it appears in nearly all of the attribute definitions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3285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613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Taxonomic Matching Between Two Systems with NLP</vt:lpstr>
      <vt:lpstr>Problem Definition</vt:lpstr>
      <vt:lpstr>Problem Definition, cont.</vt:lpstr>
      <vt:lpstr>Problem Definition, cont.</vt:lpstr>
      <vt:lpstr>Getting the Data</vt:lpstr>
      <vt:lpstr>Building the Corpora</vt:lpstr>
      <vt:lpstr>Text Categorization</vt:lpstr>
      <vt:lpstr>Text Categorization</vt:lpstr>
      <vt:lpstr>Text Categorization, cont.</vt:lpstr>
      <vt:lpstr>K-Nearest Neighbors</vt:lpstr>
      <vt:lpstr>Mini Batch K-Means</vt:lpstr>
      <vt:lpstr>Mini Batch K-Means, cont.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Taxonomic Matching Between Two Systems with NLP</dc:title>
  <dc:creator>Gabriel, Colette</dc:creator>
  <cp:lastModifiedBy>Gabriel, Colette</cp:lastModifiedBy>
  <cp:revision>12</cp:revision>
  <dcterms:created xsi:type="dcterms:W3CDTF">2019-10-26T18:02:30Z</dcterms:created>
  <dcterms:modified xsi:type="dcterms:W3CDTF">2019-10-26T19:43:00Z</dcterms:modified>
</cp:coreProperties>
</file>