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9" r:id="rId7"/>
    <p:sldId id="260" r:id="rId8"/>
    <p:sldId id="262" r:id="rId9"/>
    <p:sldId id="265" r:id="rId10"/>
    <p:sldId id="273" r:id="rId11"/>
    <p:sldId id="268" r:id="rId12"/>
    <p:sldId id="266" r:id="rId13"/>
    <p:sldId id="267" r:id="rId14"/>
    <p:sldId id="272" r:id="rId15"/>
    <p:sldId id="269" r:id="rId16"/>
    <p:sldId id="270" r:id="rId17"/>
    <p:sldId id="274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A47E2-1874-4490-949F-C810904F4F1D}" v="954" dt="2021-06-03T22:57:13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23B30-F5C9-4416-BC3B-6FACE25D267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4AFF-9228-4D14-B1BA-5E38891A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7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4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6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Jacob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Some clustering is visible in a 2-D space, but we hope to find more when using the full features in the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3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7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C4AFF-9228-4D14-B1BA-5E38891A6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8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3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C5060A-052B-4F2E-AD9B-ABDCBB916EB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57F360-EB8C-45CA-913E-843E983D9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5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0DE-0E10-4C75-883A-F1DA1C702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Clustering Analysis of Policing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77641-D85C-40E9-8F1B-2DD61AD61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Chandler and Jacob Lehr</a:t>
            </a:r>
          </a:p>
        </p:txBody>
      </p:sp>
    </p:spTree>
    <p:extLst>
      <p:ext uri="{BB962C8B-B14F-4D97-AF65-F5344CB8AC3E}">
        <p14:creationId xmlns:p14="http://schemas.microsoft.com/office/powerpoint/2010/main" val="238478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3"/>
    </mc:Choice>
    <mc:Fallback>
      <p:transition spd="slow" advTm="25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F711-74A6-48AF-A5AA-67FA4581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9A02B-F5C3-47BE-ABFD-28D9845F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274" y="1845735"/>
            <a:ext cx="493776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How persistent are these clusters over time?</a:t>
            </a:r>
          </a:p>
        </p:txBody>
      </p:sp>
      <p:pic>
        <p:nvPicPr>
          <p:cNvPr id="10" name="Content Placeholder 9" descr="Shape, square&#10;&#10;Description automatically generated">
            <a:extLst>
              <a:ext uri="{FF2B5EF4-FFF2-40B4-BE49-F238E27FC236}">
                <a16:creationId xmlns:a16="http://schemas.microsoft.com/office/drawing/2014/main" id="{880DF4E6-279D-47B9-BFD6-45E470A8B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6" y="1737360"/>
            <a:ext cx="6197604" cy="4131735"/>
          </a:xfrm>
        </p:spPr>
      </p:pic>
    </p:spTree>
    <p:extLst>
      <p:ext uri="{BB962C8B-B14F-4D97-AF65-F5344CB8AC3E}">
        <p14:creationId xmlns:p14="http://schemas.microsoft.com/office/powerpoint/2010/main" val="112747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F711-74A6-48AF-A5AA-67FA4581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9A02B-F5C3-47BE-ABFD-28D9845F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274" y="1845735"/>
            <a:ext cx="493776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How persistent are these clusters over different demographic groups?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7872-6B89-47B0-810A-4E6561998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4" y="1737360"/>
            <a:ext cx="603504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165E-F4A2-483A-BBEB-4DE821F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F48D-5D4A-4D69-92F7-7D5701B8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Limited added value from clustering over linear observations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outliers – which beats are exposed to disproportionate levels of police activity?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Further work: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200" dirty="0">
                <a:highlight>
                  <a:srgbClr val="FFFF00"/>
                </a:highlight>
              </a:rPr>
              <a:t>[SOMETHING HERE]</a:t>
            </a:r>
          </a:p>
        </p:txBody>
      </p:sp>
    </p:spTree>
    <p:extLst>
      <p:ext uri="{BB962C8B-B14F-4D97-AF65-F5344CB8AC3E}">
        <p14:creationId xmlns:p14="http://schemas.microsoft.com/office/powerpoint/2010/main" val="370882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4372-915D-4F94-80D9-B819ABEE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D3FB-B985-4000-A025-A3C0C7A4B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Clustering is subjective – we have no labels!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resident-initiated data from the same time period (e.g., 911 calls)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Aggregation level and feature selection may obscure relevant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Clustering on (socially) biased data may yield biased results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Ethical concerns with labeling certain areas as “high-police-activity”</a:t>
            </a:r>
          </a:p>
          <a:p>
            <a:pPr marL="384048" lvl="2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5605-09F6-4AFE-8757-41AD55702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345-E90E-4C52-9DF1-A5A492C59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1EC2-2D56-428D-A8EE-8AE9A514C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56" y="1573221"/>
            <a:ext cx="8626247" cy="47076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E28899-DECC-41D2-A7C9-FD883482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have clustered data?</a:t>
            </a:r>
          </a:p>
        </p:txBody>
      </p:sp>
    </p:spTree>
    <p:extLst>
      <p:ext uri="{BB962C8B-B14F-4D97-AF65-F5344CB8AC3E}">
        <p14:creationId xmlns:p14="http://schemas.microsoft.com/office/powerpoint/2010/main" val="206512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BB2C0-A73E-4FF4-96D1-50CFB6911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18" y="1622965"/>
            <a:ext cx="8788363" cy="47952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FA9F8C-AEC9-4F31-87EA-18107357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have clustered data?</a:t>
            </a:r>
          </a:p>
        </p:txBody>
      </p:sp>
    </p:spTree>
    <p:extLst>
      <p:ext uri="{BB962C8B-B14F-4D97-AF65-F5344CB8AC3E}">
        <p14:creationId xmlns:p14="http://schemas.microsoft.com/office/powerpoint/2010/main" val="33460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B5D9-DA33-4D38-BBD9-8A41A118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C4B8-A8B5-4365-9979-B50C7F99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800" dirty="0"/>
              <a:t>Background and Overview of Solution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Machine Learning and Details of Solution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46025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7"/>
    </mc:Choice>
    <mc:Fallback>
      <p:transition spd="slow" advTm="41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9476-2397-4984-81D8-964DC155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Background and Overview of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5D5-3706-4909-9B5C-FA98F51E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Problem: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Reported and actual discrimination in policing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Are there distinct clusters of police activity?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How can we quantify this?</a:t>
            </a:r>
          </a:p>
          <a:p>
            <a:endParaRPr lang="en-US" dirty="0"/>
          </a:p>
          <a:p>
            <a:r>
              <a:rPr lang="en-US" sz="2400" b="1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ML-based clustering can distinguish between distinct neighborhoods in Chicago that experience different types of policing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can provide the police, local activists, and reporters with more targeted reforms</a:t>
            </a:r>
          </a:p>
        </p:txBody>
      </p:sp>
    </p:spTree>
    <p:extLst>
      <p:ext uri="{BB962C8B-B14F-4D97-AF65-F5344CB8AC3E}">
        <p14:creationId xmlns:p14="http://schemas.microsoft.com/office/powerpoint/2010/main" val="148139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8"/>
    </mc:Choice>
    <mc:Fallback>
      <p:transition spd="slow" advTm="23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F687-7B18-4469-BF01-0887291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E8C5-A310-487A-97E0-15D702F0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separately generated policing-related datasets: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E91C96-A87C-4753-AE44-4D6CA9E45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08353"/>
              </p:ext>
            </p:extLst>
          </p:nvPr>
        </p:nvGraphicFramePr>
        <p:xfrm>
          <a:off x="1286540" y="2269491"/>
          <a:ext cx="9558670" cy="3870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79">
                  <a:extLst>
                    <a:ext uri="{9D8B030D-6E8A-4147-A177-3AD203B41FA5}">
                      <a16:colId xmlns:a16="http://schemas.microsoft.com/office/drawing/2014/main" val="3825604853"/>
                    </a:ext>
                  </a:extLst>
                </a:gridCol>
                <a:gridCol w="1894691">
                  <a:extLst>
                    <a:ext uri="{9D8B030D-6E8A-4147-A177-3AD203B41FA5}">
                      <a16:colId xmlns:a16="http://schemas.microsoft.com/office/drawing/2014/main" val="2891957435"/>
                    </a:ext>
                  </a:extLst>
                </a:gridCol>
                <a:gridCol w="1172905">
                  <a:extLst>
                    <a:ext uri="{9D8B030D-6E8A-4147-A177-3AD203B41FA5}">
                      <a16:colId xmlns:a16="http://schemas.microsoft.com/office/drawing/2014/main" val="1994409566"/>
                    </a:ext>
                  </a:extLst>
                </a:gridCol>
                <a:gridCol w="4601395">
                  <a:extLst>
                    <a:ext uri="{9D8B030D-6E8A-4147-A177-3AD203B41FA5}">
                      <a16:colId xmlns:a16="http://schemas.microsoft.com/office/drawing/2014/main" val="1527486302"/>
                    </a:ext>
                  </a:extLst>
                </a:gridCol>
              </a:tblGrid>
              <a:tr h="323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Source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 period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Features Used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4110349"/>
                  </a:ext>
                </a:extLst>
              </a:tr>
              <a:tr h="703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ISR (Investigatory Stop Report) 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Chicago Police Department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2016-2019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number of stops, total number of searches, total number of arrests, total number of stops by race (Black, White, Hispanic)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93723"/>
                  </a:ext>
                </a:extLst>
              </a:tr>
              <a:tr h="653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of Force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Chicago Police Department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2016-2019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number of incidents, total number of incidents with/without a police weapon, total number of incidents by race (Black, White, Hispanic)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710235"/>
                  </a:ext>
                </a:extLst>
              </a:tr>
              <a:tr h="653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Complaints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 of Chicago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2016-2019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number of complaints, total number of police shooting related complaints, total number of complaints by race (Black, White, Hispanic)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77447"/>
                  </a:ext>
                </a:extLst>
              </a:tr>
              <a:tr h="653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Crimes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City of Chicago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2016-2019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number of crimes, total number of domestic crimes, total number of arrests, total number of crimes by race (Black, White, Hispanic)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926527"/>
                  </a:ext>
                </a:extLst>
              </a:tr>
              <a:tr h="81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Census Demographic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U.S. Census Bureau American Community Survey (ACS)</a:t>
                      </a:r>
                      <a:r>
                        <a:rPr lang="en-US" sz="1400" baseline="30000">
                          <a:effectLst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2018 5-year estimates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population, median household income, percent of the total population by race (Black, White, Hispanic)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274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61C609-F222-4E12-B56C-26C5C479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200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9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7"/>
    </mc:Choice>
    <mc:Fallback>
      <p:transition spd="slow" advTm="44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9A2E8F-6B80-479A-A5F3-CC4A54FE7609}"/>
              </a:ext>
            </a:extLst>
          </p:cNvPr>
          <p:cNvGrpSpPr>
            <a:grpSpLocks noChangeAspect="1"/>
          </p:cNvGrpSpPr>
          <p:nvPr/>
        </p:nvGrpSpPr>
        <p:grpSpPr>
          <a:xfrm>
            <a:off x="1747253" y="-77002"/>
            <a:ext cx="10664144" cy="6655980"/>
            <a:chOff x="0" y="1"/>
            <a:chExt cx="8527415" cy="58908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E62161-7F4C-4DF4-A05C-A007E0C3E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0" y="1"/>
              <a:ext cx="5669915" cy="3090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8450C4-8CC9-4265-A28B-2091CEE9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0" y="2800350"/>
              <a:ext cx="5669280" cy="3090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7623D-B07B-41C5-9662-5CC8397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5664835" cy="3087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B18F7E-933C-42CE-A393-98C42551D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00350"/>
              <a:ext cx="5669280" cy="30905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B2F42F-AA5D-4B7D-81B9-8E49E7BF8B3B}"/>
              </a:ext>
            </a:extLst>
          </p:cNvPr>
          <p:cNvSpPr txBox="1"/>
          <p:nvPr/>
        </p:nvSpPr>
        <p:spPr>
          <a:xfrm>
            <a:off x="346509" y="510139"/>
            <a:ext cx="385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199420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A180-FB66-4755-B9D8-6CD123A0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710C-3359-4894-974C-BC10FE37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11062" cy="4023360"/>
          </a:xfrm>
        </p:spPr>
        <p:txBody>
          <a:bodyPr/>
          <a:lstStyle/>
          <a:p>
            <a:r>
              <a:rPr lang="en-US" dirty="0"/>
              <a:t>Feature engineering</a:t>
            </a:r>
          </a:p>
          <a:p>
            <a:pPr marL="749808" lvl="1" indent="-457200"/>
            <a:r>
              <a:rPr lang="en-US" dirty="0"/>
              <a:t>Use raw counts of each activity (stops/crimes/use of force incidents)</a:t>
            </a:r>
          </a:p>
          <a:p>
            <a:pPr marL="749808" lvl="1" indent="-457200"/>
            <a:r>
              <a:rPr lang="en-US" dirty="0"/>
              <a:t>Aggregate at police beat / year level</a:t>
            </a:r>
          </a:p>
          <a:p>
            <a:r>
              <a:rPr lang="en-US" dirty="0"/>
              <a:t>Dimensionality Reduction</a:t>
            </a:r>
          </a:p>
          <a:p>
            <a:pPr marL="749808" lvl="1" indent="-457200"/>
            <a:r>
              <a:rPr lang="en-US" dirty="0"/>
              <a:t>Use first 6 PCs in model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BF2F667-552C-49B2-B88B-334F25AB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88" y="202884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BBF4-BCE5-4793-8ECF-9795EFBBE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1589"/>
            <a:ext cx="10058400" cy="907592"/>
          </a:xfrm>
        </p:spPr>
        <p:txBody>
          <a:bodyPr/>
          <a:lstStyle/>
          <a:p>
            <a:r>
              <a:rPr lang="en-US" dirty="0"/>
              <a:t>Model Evaluation and Selection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B70366B-0693-4BE7-A28A-B275BFE7D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00" y="3763926"/>
            <a:ext cx="9819254" cy="252495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1E16CB-E864-48A8-A3E2-C8ACD933E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4" y="909181"/>
            <a:ext cx="8068509" cy="2689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9AE8C-DE95-41BB-827B-5C8F54BB36C5}"/>
              </a:ext>
            </a:extLst>
          </p:cNvPr>
          <p:cNvSpPr txBox="1"/>
          <p:nvPr/>
        </p:nvSpPr>
        <p:spPr>
          <a:xfrm>
            <a:off x="200078" y="1339702"/>
            <a:ext cx="35232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Two step process: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Find best model within each type of clustering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Find best model across different “best models”</a:t>
            </a:r>
          </a:p>
        </p:txBody>
      </p:sp>
    </p:spTree>
    <p:extLst>
      <p:ext uri="{BB962C8B-B14F-4D97-AF65-F5344CB8AC3E}">
        <p14:creationId xmlns:p14="http://schemas.microsoft.com/office/powerpoint/2010/main" val="79325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EFA6-0473-4E0E-BC22-C04B211B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</a:p>
        </p:txBody>
      </p:sp>
      <p:pic>
        <p:nvPicPr>
          <p:cNvPr id="10" name="Content Placeholder 9" descr="Chart&#10;&#10;Description automatically generated with low confidence">
            <a:extLst>
              <a:ext uri="{FF2B5EF4-FFF2-40B4-BE49-F238E27FC236}">
                <a16:creationId xmlns:a16="http://schemas.microsoft.com/office/drawing/2014/main" id="{3F1AE7C2-8CE7-41A7-808C-E77414A18E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096" y="1537172"/>
            <a:ext cx="7981244" cy="5320828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4AACDC-4F80-4BD9-B893-88F72D2B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76317"/>
              </p:ext>
            </p:extLst>
          </p:nvPr>
        </p:nvGraphicFramePr>
        <p:xfrm>
          <a:off x="5769237" y="2254672"/>
          <a:ext cx="5865670" cy="3189351"/>
        </p:xfrm>
        <a:graphic>
          <a:graphicData uri="http://schemas.openxmlformats.org/drawingml/2006/table">
            <a:tbl>
              <a:tblPr firstRow="1" firstCol="1" bandRow="1"/>
              <a:tblGrid>
                <a:gridCol w="2394138">
                  <a:extLst>
                    <a:ext uri="{9D8B030D-6E8A-4147-A177-3AD203B41FA5}">
                      <a16:colId xmlns:a16="http://schemas.microsoft.com/office/drawing/2014/main" val="2355764150"/>
                    </a:ext>
                  </a:extLst>
                </a:gridCol>
                <a:gridCol w="693767">
                  <a:extLst>
                    <a:ext uri="{9D8B030D-6E8A-4147-A177-3AD203B41FA5}">
                      <a16:colId xmlns:a16="http://schemas.microsoft.com/office/drawing/2014/main" val="166119852"/>
                    </a:ext>
                  </a:extLst>
                </a:gridCol>
                <a:gridCol w="693767">
                  <a:extLst>
                    <a:ext uri="{9D8B030D-6E8A-4147-A177-3AD203B41FA5}">
                      <a16:colId xmlns:a16="http://schemas.microsoft.com/office/drawing/2014/main" val="2623961410"/>
                    </a:ext>
                  </a:extLst>
                </a:gridCol>
                <a:gridCol w="693767">
                  <a:extLst>
                    <a:ext uri="{9D8B030D-6E8A-4147-A177-3AD203B41FA5}">
                      <a16:colId xmlns:a16="http://schemas.microsoft.com/office/drawing/2014/main" val="3146048799"/>
                    </a:ext>
                  </a:extLst>
                </a:gridCol>
                <a:gridCol w="693767">
                  <a:extLst>
                    <a:ext uri="{9D8B030D-6E8A-4147-A177-3AD203B41FA5}">
                      <a16:colId xmlns:a16="http://schemas.microsoft.com/office/drawing/2014/main" val="99991132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4080272060"/>
                    </a:ext>
                  </a:extLst>
                </a:gridCol>
              </a:tblGrid>
              <a:tr h="296274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 Feature Value (count) per Beat by 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32868"/>
                  </a:ext>
                </a:extLst>
              </a:tr>
              <a:tr h="296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0289"/>
                  </a:ext>
                </a:extLst>
              </a:tr>
              <a:tr h="28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Feature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16935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COMPLAINTS_POLICE_SHOOTING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367195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COMPLAINTS_TOTAL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978788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CRIME_TOTAL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6,147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4,595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3,544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7,074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2,726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879483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CRIME_ARREST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1,929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2,917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441862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CRIME_DOMESTIC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1,307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1,226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5020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ISR_TOTAL_STOPS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4,053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5,441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70963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ISR_SEARCH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1,378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450183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ISR_ARREST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1,208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72301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UOF_TOTAL_COUNT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445294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UOF_POLICE_W_WEAPON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226804"/>
                  </a:ext>
                </a:extLst>
              </a:tr>
              <a:tr h="185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UOF_POLICE_WO_WEAPON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718921"/>
                  </a:ext>
                </a:extLst>
              </a:tr>
              <a:tr h="250287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Note: Shaded columns represent clusters with few beats assigned.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9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5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CC0C-3D1F-4037-8F99-1E4E6CFB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</a:p>
        </p:txBody>
      </p:sp>
      <p:pic>
        <p:nvPicPr>
          <p:cNvPr id="12" name="Content Placeholder 11" descr="Chart&#10;&#10;Description automatically generated with low confidence">
            <a:extLst>
              <a:ext uri="{FF2B5EF4-FFF2-40B4-BE49-F238E27FC236}">
                <a16:creationId xmlns:a16="http://schemas.microsoft.com/office/drawing/2014/main" id="{6D6E6815-E537-4B48-BC18-77AE017B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5" y="1936450"/>
            <a:ext cx="5486411" cy="3657607"/>
          </a:xfr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8924E617-4966-4B3E-86E1-4506CF7FB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6449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8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E531C5E9B9554A95CB1CC5720D64AC" ma:contentTypeVersion="13" ma:contentTypeDescription="Create a new document." ma:contentTypeScope="" ma:versionID="dc3fe69d87150ee35640e73a0693f685">
  <xsd:schema xmlns:xsd="http://www.w3.org/2001/XMLSchema" xmlns:xs="http://www.w3.org/2001/XMLSchema" xmlns:p="http://schemas.microsoft.com/office/2006/metadata/properties" xmlns:ns3="91ab6186-9ce8-4346-a0eb-69b83e603265" xmlns:ns4="b2bc5151-8f66-4e32-8c5a-c81f265ef782" targetNamespace="http://schemas.microsoft.com/office/2006/metadata/properties" ma:root="true" ma:fieldsID="b51f14623f32c72ed1f64a2e317a2ac2" ns3:_="" ns4:_="">
    <xsd:import namespace="91ab6186-9ce8-4346-a0eb-69b83e603265"/>
    <xsd:import namespace="b2bc5151-8f66-4e32-8c5a-c81f265ef7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b6186-9ce8-4346-a0eb-69b83e603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bc5151-8f66-4e32-8c5a-c81f265ef7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513A19-5D24-498D-8BC2-E2F2358ECD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6FB52-6672-4B49-89DD-767385B3508E}">
  <ds:schemaRefs>
    <ds:schemaRef ds:uri="91ab6186-9ce8-4346-a0eb-69b83e603265"/>
    <ds:schemaRef ds:uri="http://purl.org/dc/terms/"/>
    <ds:schemaRef ds:uri="http://schemas.microsoft.com/office/2006/metadata/properties"/>
    <ds:schemaRef ds:uri="http://purl.org/dc/elements/1.1/"/>
    <ds:schemaRef ds:uri="b2bc5151-8f66-4e32-8c5a-c81f265ef782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8DD643-8C75-411A-9116-D1661F3DB3AE}">
  <ds:schemaRefs>
    <ds:schemaRef ds:uri="91ab6186-9ce8-4346-a0eb-69b83e603265"/>
    <ds:schemaRef ds:uri="b2bc5151-8f66-4e32-8c5a-c81f265ef7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1708</TotalTime>
  <Words>659</Words>
  <Application>Microsoft Office PowerPoint</Application>
  <PresentationFormat>Widescreen</PresentationFormat>
  <Paragraphs>180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A Clustering Analysis of Policing in Chicago</vt:lpstr>
      <vt:lpstr>Overview</vt:lpstr>
      <vt:lpstr>Background and Overview of Solution</vt:lpstr>
      <vt:lpstr>Data</vt:lpstr>
      <vt:lpstr>PowerPoint Presentation</vt:lpstr>
      <vt:lpstr>Machine Learning Analysis</vt:lpstr>
      <vt:lpstr>Model Evaluation and Selection</vt:lpstr>
      <vt:lpstr>Evaluation and Results</vt:lpstr>
      <vt:lpstr>Evaluation and Results</vt:lpstr>
      <vt:lpstr>Evaluation and Results</vt:lpstr>
      <vt:lpstr>Evaluation and Results</vt:lpstr>
      <vt:lpstr>Policy Recommendations</vt:lpstr>
      <vt:lpstr>Caveats and Limitations</vt:lpstr>
      <vt:lpstr>Extra</vt:lpstr>
      <vt:lpstr>Do we have clustered data?</vt:lpstr>
      <vt:lpstr>Do we have clustered data?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Clustering Analysis of Policing in Chicago</dc:title>
  <dc:creator>Jacob Lehr</dc:creator>
  <cp:lastModifiedBy>Jacob Lehr</cp:lastModifiedBy>
  <cp:revision>3</cp:revision>
  <dcterms:created xsi:type="dcterms:W3CDTF">2021-06-02T18:20:13Z</dcterms:created>
  <dcterms:modified xsi:type="dcterms:W3CDTF">2021-06-03T23:09:22Z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0x01010089E531C5E9B9554A95CB1CC5720D64AC</vt:lpwstr>
  </property>
</Properties>
</file>