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59" r:id="rId5"/>
    <p:sldId id="260" r:id="rId6"/>
    <p:sldId id="261" r:id="rId7"/>
    <p:sldId id="271" r:id="rId8"/>
    <p:sldId id="272" r:id="rId9"/>
    <p:sldId id="270" r:id="rId10"/>
    <p:sldId id="262" r:id="rId11"/>
    <p:sldId id="275" r:id="rId12"/>
    <p:sldId id="276" r:id="rId13"/>
    <p:sldId id="279" r:id="rId14"/>
    <p:sldId id="277" r:id="rId15"/>
    <p:sldId id="263" r:id="rId16"/>
    <p:sldId id="273" r:id="rId17"/>
    <p:sldId id="278" r:id="rId18"/>
    <p:sldId id="274"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CBF27-A2D6-41F9-B720-464F6945F7D3}" v="5645" dt="2021-04-22T05:16:20.655"/>
    <p1510:client id="{7F41C7E6-66DC-47C8-8968-054EC95951AE}" v="542" dt="2021-04-22T05:17:11.942"/>
    <p1510:client id="{ACA230BB-EB54-4848-A9EE-0EE0329AF72A}" v="1251" dt="2021-04-22T02:45:28.337"/>
    <p1510:client id="{CE3D0B80-6EFA-490A-A8D1-6C1163C6F5F7}" v="1115" dt="2021-04-22T01:03:48.234"/>
    <p1510:client id="{DCC320D8-7ECA-45DE-A4D6-7EECE07793AD}" v="1478" dt="2021-04-22T05:16:01.026"/>
    <p1510:client id="{E04210AE-BB9B-4260-A738-D5FECC0AB8B4}" v="544" dt="2021-04-22T03:20:14.992"/>
    <p1510:client id="{FB9C4606-321D-4FDC-B6DB-5373C19D7017}" v="34" dt="2021-04-21T18:34:5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4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1T20:04:54.526" idx="1">
    <p:pos x="5966" y="293"/>
    <p:text>The Activity Diagram shows the navigation
</p:text>
    <p:extLst>
      <p:ext uri="{C676402C-5697-4E1C-873F-D02D1690AC5C}">
        <p15:threadingInfo xmlns:p15="http://schemas.microsoft.com/office/powerpoint/2012/main" timeZoneBias="420"/>
      </p:ext>
    </p:extLst>
  </p:cm>
  <p:cm authorId="1" dt="2021-04-21T20:10:40.263" idx="2">
    <p:pos x="1070" y="960"/>
    <p:text>This feature was part of the very first prototype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21T20:11:25.799" idx="3">
    <p:pos x="3776" y="2011"/>
    <p:text>We moved the menu from the top to the side so it was easier to reach and folded out
</p:text>
    <p:extLst>
      <p:ext uri="{C676402C-5697-4E1C-873F-D02D1690AC5C}">
        <p15:threadingInfo xmlns:p15="http://schemas.microsoft.com/office/powerpoint/2012/main" timeZoneBias="420"/>
      </p:ext>
    </p:extLst>
  </p:cm>
  <p:cm authorId="1" dt="2021-04-21T20:12:12.330" idx="4">
    <p:pos x="5778" y="2304"/>
    <p:text>Step counter moves with every new page to show the user where they are and to help them understand that this will be quick
</p:text>
    <p:extLst>
      <p:ext uri="{C676402C-5697-4E1C-873F-D02D1690AC5C}">
        <p15:threadingInfo xmlns:p15="http://schemas.microsoft.com/office/powerpoint/2012/main" timeZoneBias="420"/>
      </p:ext>
    </p:extLst>
  </p:cm>
  <p:cm authorId="1" dt="2021-04-21T20:12:40.910" idx="5">
    <p:pos x="6885" y="2752"/>
    <p:text>Icons help the user understand what size parking spot they will need
</p:text>
    <p:extLst>
      <p:ext uri="{C676402C-5697-4E1C-873F-D02D1690AC5C}">
        <p15:threadingInfo xmlns:p15="http://schemas.microsoft.com/office/powerpoint/2012/main" timeZoneBias="420"/>
      </p:ext>
    </p:extLst>
  </p:cm>
  <p:cm authorId="1" dt="2021-04-21T20:13:05.597" idx="6">
    <p:pos x="7214" y="3785"/>
    <p:text>Map can be clicked on to show where the lot is located 
</p:text>
    <p:extLst>
      <p:ext uri="{C676402C-5697-4E1C-873F-D02D1690AC5C}">
        <p15:threadingInfo xmlns:p15="http://schemas.microsoft.com/office/powerpoint/2012/main" timeZoneBias="420"/>
      </p:ext>
    </p:extLst>
  </p:cm>
  <p:cm authorId="1" dt="2021-04-21T20:13:27.535" idx="7">
    <p:pos x="4014" y="3822"/>
    <p:text>Date and location are shown on the event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31627-F183-416E-B833-4A46F3A3ECB2}" type="datetimeFigureOut">
              <a:rPr lang="en-US"/>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AF8CA-B7AB-41C7-B03D-B4D768BCBFCB}" type="slidenum">
              <a:rPr lang="en-US"/>
              <a:t>‹#›</a:t>
            </a:fld>
            <a:endParaRPr lang="en-US"/>
          </a:p>
        </p:txBody>
      </p:sp>
    </p:spTree>
    <p:extLst>
      <p:ext uri="{BB962C8B-B14F-4D97-AF65-F5344CB8AC3E}">
        <p14:creationId xmlns:p14="http://schemas.microsoft.com/office/powerpoint/2010/main" val="244354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moved the menu from the top to the side so it was easier to reach and folded out. </a:t>
            </a:r>
          </a:p>
          <a:p>
            <a:r>
              <a:rPr lang="en-US"/>
              <a:t>Step counter moves with every new page to show the user where they are and to help them understand that this will be quick Icons help the user understand what size parking spot they will need</a:t>
            </a:r>
          </a:p>
          <a:p>
            <a:r>
              <a:rPr lang="en-US"/>
              <a:t>Map can be clicked on to show where the lot is located</a:t>
            </a:r>
          </a:p>
          <a:p>
            <a:r>
              <a:rPr lang="en-US"/>
              <a:t>Date and location are shown on the event</a:t>
            </a:r>
          </a:p>
        </p:txBody>
      </p:sp>
      <p:sp>
        <p:nvSpPr>
          <p:cNvPr id="4" name="Slide Number Placeholder 3"/>
          <p:cNvSpPr>
            <a:spLocks noGrp="1"/>
          </p:cNvSpPr>
          <p:nvPr>
            <p:ph type="sldNum" sz="quarter" idx="5"/>
          </p:nvPr>
        </p:nvSpPr>
        <p:spPr/>
        <p:txBody>
          <a:bodyPr/>
          <a:lstStyle/>
          <a:p>
            <a:fld id="{B8CAF8CA-B7AB-41C7-B03D-B4D768BCBFCB}" type="slidenum">
              <a:rPr lang="en-US"/>
              <a:t>9</a:t>
            </a:fld>
            <a:endParaRPr lang="en-US"/>
          </a:p>
        </p:txBody>
      </p:sp>
    </p:spTree>
    <p:extLst>
      <p:ext uri="{BB962C8B-B14F-4D97-AF65-F5344CB8AC3E}">
        <p14:creationId xmlns:p14="http://schemas.microsoft.com/office/powerpoint/2010/main" val="150938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parts not included in the final product were having an actual account to withdraw money from, and linking that account to our app. We utilized "play money" where the balances were just numbers. However, this could relatively easily be updated to include this feature.</a:t>
            </a:r>
          </a:p>
        </p:txBody>
      </p:sp>
      <p:sp>
        <p:nvSpPr>
          <p:cNvPr id="4" name="Slide Number Placeholder 3"/>
          <p:cNvSpPr>
            <a:spLocks noGrp="1"/>
          </p:cNvSpPr>
          <p:nvPr>
            <p:ph type="sldNum" sz="quarter" idx="5"/>
          </p:nvPr>
        </p:nvSpPr>
        <p:spPr/>
        <p:txBody>
          <a:bodyPr/>
          <a:lstStyle/>
          <a:p>
            <a:fld id="{B8CAF8CA-B7AB-41C7-B03D-B4D768BCBFCB}" type="slidenum">
              <a:rPr lang="en-US"/>
              <a:t>11</a:t>
            </a:fld>
            <a:endParaRPr lang="en-US"/>
          </a:p>
        </p:txBody>
      </p:sp>
    </p:spTree>
    <p:extLst>
      <p:ext uri="{BB962C8B-B14F-4D97-AF65-F5344CB8AC3E}">
        <p14:creationId xmlns:p14="http://schemas.microsoft.com/office/powerpoint/2010/main" val="225847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75250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296397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291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242181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2927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460252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780887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27671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238573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8D7A5-ECBF-4BEB-8909-C052F0DEC97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22687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88D7A5-ECBF-4BEB-8909-C052F0DEC97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236311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88D7A5-ECBF-4BEB-8909-C052F0DEC97B}"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887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388D7A5-ECBF-4BEB-8909-C052F0DEC97B}"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109434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8D7A5-ECBF-4BEB-8909-C052F0DEC97B}"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381240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8D7A5-ECBF-4BEB-8909-C052F0DEC97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33D1B-393B-407E-B500-CADC3B66DA25}" type="slidenum">
              <a:rPr lang="en-US" smtClean="0"/>
              <a:t>‹#›</a:t>
            </a:fld>
            <a:endParaRPr lang="en-US"/>
          </a:p>
        </p:txBody>
      </p:sp>
    </p:spTree>
    <p:extLst>
      <p:ext uri="{BB962C8B-B14F-4D97-AF65-F5344CB8AC3E}">
        <p14:creationId xmlns:p14="http://schemas.microsoft.com/office/powerpoint/2010/main" val="127743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33D1B-393B-407E-B500-CADC3B66DA25}" type="slidenum">
              <a:rPr lang="en-US" smtClean="0"/>
              <a:t>‹#›</a:t>
            </a:fld>
            <a:endParaRPr lang="en-US"/>
          </a:p>
        </p:txBody>
      </p:sp>
      <p:sp>
        <p:nvSpPr>
          <p:cNvPr id="5" name="Date Placeholder 4"/>
          <p:cNvSpPr>
            <a:spLocks noGrp="1"/>
          </p:cNvSpPr>
          <p:nvPr>
            <p:ph type="dt" sz="half" idx="10"/>
          </p:nvPr>
        </p:nvSpPr>
        <p:spPr/>
        <p:txBody>
          <a:bodyPr/>
          <a:lstStyle/>
          <a:p>
            <a:fld id="{E388D7A5-ECBF-4BEB-8909-C052F0DEC97B}" type="datetimeFigureOut">
              <a:rPr lang="en-US" smtClean="0"/>
              <a:t>4/21/2021</a:t>
            </a:fld>
            <a:endParaRPr lang="en-US"/>
          </a:p>
        </p:txBody>
      </p:sp>
    </p:spTree>
    <p:extLst>
      <p:ext uri="{BB962C8B-B14F-4D97-AF65-F5344CB8AC3E}">
        <p14:creationId xmlns:p14="http://schemas.microsoft.com/office/powerpoint/2010/main" val="330811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88D7A5-ECBF-4BEB-8909-C052F0DEC97B}" type="datetimeFigureOut">
              <a:rPr lang="en-US" smtClean="0"/>
              <a:t>4/21/2021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D33D1B-393B-407E-B500-CADC3B66DA25}" type="slidenum">
              <a:rPr lang="en-US" smtClean="0"/>
              <a:t>‹#›</a:t>
            </a:fld>
            <a:endParaRPr lang="en-US"/>
          </a:p>
        </p:txBody>
      </p:sp>
    </p:spTree>
    <p:extLst>
      <p:ext uri="{BB962C8B-B14F-4D97-AF65-F5344CB8AC3E}">
        <p14:creationId xmlns:p14="http://schemas.microsoft.com/office/powerpoint/2010/main" val="3414584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comments" Target="../comments/comment1.xml"/><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EF22-3F4F-4689-93B7-D0C58C28E9F1}"/>
              </a:ext>
            </a:extLst>
          </p:cNvPr>
          <p:cNvSpPr>
            <a:spLocks noGrp="1"/>
          </p:cNvSpPr>
          <p:nvPr>
            <p:ph type="ctrTitle"/>
          </p:nvPr>
        </p:nvSpPr>
        <p:spPr>
          <a:xfrm>
            <a:off x="3045368" y="752227"/>
            <a:ext cx="6105194" cy="2031055"/>
          </a:xfrm>
        </p:spPr>
        <p:txBody>
          <a:bodyPr>
            <a:normAutofit/>
          </a:bodyPr>
          <a:lstStyle/>
          <a:p>
            <a:pPr algn="l"/>
            <a:r>
              <a:rPr lang="en-US">
                <a:solidFill>
                  <a:schemeClr val="tx1"/>
                </a:solidFill>
              </a:rPr>
              <a:t>Big Blue Parking Genie</a:t>
            </a:r>
          </a:p>
        </p:txBody>
      </p:sp>
      <p:sp>
        <p:nvSpPr>
          <p:cNvPr id="3" name="Subtitle 2">
            <a:extLst>
              <a:ext uri="{FF2B5EF4-FFF2-40B4-BE49-F238E27FC236}">
                <a16:creationId xmlns:a16="http://schemas.microsoft.com/office/drawing/2014/main" id="{2476B759-E7DE-4368-82F4-62FDE66213C1}"/>
              </a:ext>
            </a:extLst>
          </p:cNvPr>
          <p:cNvSpPr>
            <a:spLocks noGrp="1"/>
          </p:cNvSpPr>
          <p:nvPr>
            <p:ph type="subTitle" idx="1"/>
          </p:nvPr>
        </p:nvSpPr>
        <p:spPr>
          <a:xfrm>
            <a:off x="3043403" y="2892588"/>
            <a:ext cx="6105194" cy="2470244"/>
          </a:xfrm>
        </p:spPr>
        <p:txBody>
          <a:bodyPr>
            <a:normAutofit lnSpcReduction="10000"/>
          </a:bodyPr>
          <a:lstStyle/>
          <a:p>
            <a:pPr algn="l"/>
            <a:r>
              <a:rPr lang="en-US">
                <a:solidFill>
                  <a:schemeClr val="tx1"/>
                </a:solidFill>
              </a:rPr>
              <a:t>An asynchronous, modern, web-based take on parking asset management</a:t>
            </a:r>
          </a:p>
          <a:p>
            <a:pPr algn="l"/>
            <a:r>
              <a:rPr lang="en-US">
                <a:solidFill>
                  <a:schemeClr val="tx1"/>
                </a:solidFill>
              </a:rPr>
              <a:t>Group 8:</a:t>
            </a:r>
          </a:p>
          <a:p>
            <a:pPr marL="285750" indent="-285750" algn="l">
              <a:buFont typeface="Arial" panose="020B0604020202020204" pitchFamily="34" charset="0"/>
              <a:buChar char="•"/>
            </a:pPr>
            <a:r>
              <a:rPr lang="en-US">
                <a:solidFill>
                  <a:schemeClr val="tx1"/>
                </a:solidFill>
              </a:rPr>
              <a:t>Logan Smith: Developer</a:t>
            </a:r>
          </a:p>
          <a:p>
            <a:pPr marL="285750" indent="-285750" algn="l">
              <a:buFont typeface="Arial" panose="020B0604020202020204" pitchFamily="34" charset="0"/>
              <a:buChar char="•"/>
            </a:pPr>
            <a:r>
              <a:rPr lang="en-US">
                <a:solidFill>
                  <a:schemeClr val="tx1"/>
                </a:solidFill>
              </a:rPr>
              <a:t>Austin Reeve: Senior Front-End Developer</a:t>
            </a:r>
          </a:p>
          <a:p>
            <a:pPr marL="285750" indent="-285750" algn="l">
              <a:buFont typeface="Arial" panose="020B0604020202020204" pitchFamily="34" charset="0"/>
              <a:buChar char="•"/>
            </a:pPr>
            <a:r>
              <a:rPr lang="en-US">
                <a:solidFill>
                  <a:schemeClr val="tx1"/>
                </a:solidFill>
              </a:rPr>
              <a:t>Cole Webb: Designer, Scrum Master</a:t>
            </a:r>
          </a:p>
          <a:p>
            <a:pPr marL="285750" indent="-285750" algn="l">
              <a:buFont typeface="Arial" panose="020B0604020202020204" pitchFamily="34" charset="0"/>
              <a:buChar char="•"/>
            </a:pPr>
            <a:r>
              <a:rPr lang="en-US">
                <a:solidFill>
                  <a:schemeClr val="tx1"/>
                </a:solidFill>
              </a:rPr>
              <a:t>Jeremy Young: API Engineer</a:t>
            </a:r>
          </a:p>
          <a:p>
            <a:pPr algn="l"/>
            <a:endParaRPr lang="en-US">
              <a:solidFill>
                <a:schemeClr val="tx1"/>
              </a:solidFill>
            </a:endParaRPr>
          </a:p>
        </p:txBody>
      </p:sp>
    </p:spTree>
    <p:extLst>
      <p:ext uri="{BB962C8B-B14F-4D97-AF65-F5344CB8AC3E}">
        <p14:creationId xmlns:p14="http://schemas.microsoft.com/office/powerpoint/2010/main" val="302802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normAutofit/>
          </a:bodyPr>
          <a:lstStyle/>
          <a:p>
            <a:r>
              <a:rPr lang="en-US"/>
              <a:t>User Balance / Transfer Balance</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vert="horz" lIns="91440" tIns="45720" rIns="91440" bIns="45720" rtlCol="0" anchor="t">
            <a:normAutofit/>
          </a:bodyPr>
          <a:lstStyle/>
          <a:p>
            <a:r>
              <a:rPr lang="en-US"/>
              <a:t>This feature allows for users to purchase spots with a tracked balance, and for lot owners to be paid for their spots.</a:t>
            </a:r>
          </a:p>
          <a:p>
            <a:r>
              <a:rPr lang="en-US" b="1"/>
              <a:t>F</a:t>
            </a:r>
            <a:r>
              <a:rPr lang="en-US"/>
              <a:t>unctional</a:t>
            </a:r>
            <a:r>
              <a:rPr lang="en-US" b="1"/>
              <a:t> </a:t>
            </a:r>
            <a:r>
              <a:rPr lang="en-US"/>
              <a:t>- Allows for funds to be tracked and used by users.</a:t>
            </a:r>
          </a:p>
          <a:p>
            <a:r>
              <a:rPr lang="en-US" b="1"/>
              <a:t>M</a:t>
            </a:r>
            <a:r>
              <a:rPr lang="en-US"/>
              <a:t>ust - This was essential for lot owners and university admin to be able to receive payment.</a:t>
            </a:r>
          </a:p>
          <a:p>
            <a:pPr marL="0" indent="0" algn="just">
              <a:buNone/>
            </a:pPr>
            <a:r>
              <a:rPr lang="en-US"/>
              <a:t>This was added as a requirement in Milestone 1 and was implemented and finalized during Milestone 4. The user model used in this project was the default user model included with Django, Django REST, and the REST Framework JWT frameworks used. In order to associate a unique balance with each user in the database, a separate Balance model was created with a OneToOneField relationship with a user object, and a value which can be accessed and updated. This allowed each user to have a unique balance that could only be accessed and updated through that user.</a:t>
            </a:r>
          </a:p>
          <a:p>
            <a:endParaRPr lang="en-US"/>
          </a:p>
        </p:txBody>
      </p:sp>
      <p:pic>
        <p:nvPicPr>
          <p:cNvPr id="4" name="Picture 4">
            <a:extLst>
              <a:ext uri="{FF2B5EF4-FFF2-40B4-BE49-F238E27FC236}">
                <a16:creationId xmlns:a16="http://schemas.microsoft.com/office/drawing/2014/main" id="{FE235F9E-41B4-4E99-8035-6F80CDD6EA80}"/>
              </a:ext>
            </a:extLst>
          </p:cNvPr>
          <p:cNvPicPr>
            <a:picLocks noChangeAspect="1"/>
          </p:cNvPicPr>
          <p:nvPr/>
        </p:nvPicPr>
        <p:blipFill>
          <a:blip r:embed="rId2"/>
          <a:stretch>
            <a:fillRect/>
          </a:stretch>
        </p:blipFill>
        <p:spPr>
          <a:xfrm>
            <a:off x="684362" y="5419134"/>
            <a:ext cx="10665124" cy="951165"/>
          </a:xfrm>
          <a:prstGeom prst="rect">
            <a:avLst/>
          </a:prstGeom>
        </p:spPr>
      </p:pic>
    </p:spTree>
    <p:extLst>
      <p:ext uri="{BB962C8B-B14F-4D97-AF65-F5344CB8AC3E}">
        <p14:creationId xmlns:p14="http://schemas.microsoft.com/office/powerpoint/2010/main" val="211275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D87D-7FB4-4DB1-AAE7-A7C2F84D4D78}"/>
              </a:ext>
            </a:extLst>
          </p:cNvPr>
          <p:cNvSpPr>
            <a:spLocks noGrp="1"/>
          </p:cNvSpPr>
          <p:nvPr>
            <p:ph type="title"/>
          </p:nvPr>
        </p:nvSpPr>
        <p:spPr/>
        <p:txBody>
          <a:bodyPr/>
          <a:lstStyle/>
          <a:p>
            <a:r>
              <a:rPr lang="en-US"/>
              <a:t>User Balance / Transfer Balance</a:t>
            </a:r>
          </a:p>
        </p:txBody>
      </p:sp>
      <p:pic>
        <p:nvPicPr>
          <p:cNvPr id="4" name="Picture 4" descr="Diagram&#10;&#10;Description automatically generated">
            <a:extLst>
              <a:ext uri="{FF2B5EF4-FFF2-40B4-BE49-F238E27FC236}">
                <a16:creationId xmlns:a16="http://schemas.microsoft.com/office/drawing/2014/main" id="{F1F0DD06-3F41-4B8F-B556-DD84AD6045C1}"/>
              </a:ext>
            </a:extLst>
          </p:cNvPr>
          <p:cNvPicPr>
            <a:picLocks noGrp="1" noChangeAspect="1"/>
          </p:cNvPicPr>
          <p:nvPr>
            <p:ph idx="1"/>
          </p:nvPr>
        </p:nvPicPr>
        <p:blipFill>
          <a:blip r:embed="rId3"/>
          <a:stretch>
            <a:fillRect/>
          </a:stretch>
        </p:blipFill>
        <p:spPr>
          <a:xfrm>
            <a:off x="8116217" y="90249"/>
            <a:ext cx="3955580" cy="3334434"/>
          </a:xfrm>
        </p:spPr>
      </p:pic>
      <p:pic>
        <p:nvPicPr>
          <p:cNvPr id="5" name="Picture 5" descr="Graphical user interface, text, application, email&#10;&#10;Description automatically generated">
            <a:extLst>
              <a:ext uri="{FF2B5EF4-FFF2-40B4-BE49-F238E27FC236}">
                <a16:creationId xmlns:a16="http://schemas.microsoft.com/office/drawing/2014/main" id="{7344D8D4-492F-4DC6-9A3E-FA2819564C60}"/>
              </a:ext>
            </a:extLst>
          </p:cNvPr>
          <p:cNvPicPr>
            <a:picLocks noChangeAspect="1"/>
          </p:cNvPicPr>
          <p:nvPr/>
        </p:nvPicPr>
        <p:blipFill>
          <a:blip r:embed="rId4"/>
          <a:stretch>
            <a:fillRect/>
          </a:stretch>
        </p:blipFill>
        <p:spPr>
          <a:xfrm>
            <a:off x="8318740" y="3432537"/>
            <a:ext cx="3763992" cy="2508963"/>
          </a:xfrm>
          <a:prstGeom prst="rect">
            <a:avLst/>
          </a:prstGeom>
        </p:spPr>
      </p:pic>
      <p:pic>
        <p:nvPicPr>
          <p:cNvPr id="6" name="Picture 6" descr="Diagram&#10;&#10;Description automatically generated">
            <a:extLst>
              <a:ext uri="{FF2B5EF4-FFF2-40B4-BE49-F238E27FC236}">
                <a16:creationId xmlns:a16="http://schemas.microsoft.com/office/drawing/2014/main" id="{96CDA411-7010-421C-806D-0EFD658322B6}"/>
              </a:ext>
            </a:extLst>
          </p:cNvPr>
          <p:cNvPicPr>
            <a:picLocks noChangeAspect="1"/>
          </p:cNvPicPr>
          <p:nvPr/>
        </p:nvPicPr>
        <p:blipFill>
          <a:blip r:embed="rId5"/>
          <a:stretch>
            <a:fillRect/>
          </a:stretch>
        </p:blipFill>
        <p:spPr>
          <a:xfrm>
            <a:off x="224287" y="3344880"/>
            <a:ext cx="4137803" cy="3388768"/>
          </a:xfrm>
          <a:prstGeom prst="rect">
            <a:avLst/>
          </a:prstGeom>
        </p:spPr>
      </p:pic>
      <p:pic>
        <p:nvPicPr>
          <p:cNvPr id="7" name="Picture 7" descr="Text&#10;&#10;Description automatically generated">
            <a:extLst>
              <a:ext uri="{FF2B5EF4-FFF2-40B4-BE49-F238E27FC236}">
                <a16:creationId xmlns:a16="http://schemas.microsoft.com/office/drawing/2014/main" id="{02D6A01A-AFD3-465A-B86E-954C2AD8885A}"/>
              </a:ext>
            </a:extLst>
          </p:cNvPr>
          <p:cNvPicPr>
            <a:picLocks noChangeAspect="1"/>
          </p:cNvPicPr>
          <p:nvPr/>
        </p:nvPicPr>
        <p:blipFill>
          <a:blip r:embed="rId6"/>
          <a:stretch>
            <a:fillRect/>
          </a:stretch>
        </p:blipFill>
        <p:spPr>
          <a:xfrm>
            <a:off x="4537494" y="3380328"/>
            <a:ext cx="3720860" cy="3476022"/>
          </a:xfrm>
          <a:prstGeom prst="rect">
            <a:avLst/>
          </a:prstGeom>
        </p:spPr>
      </p:pic>
      <p:sp>
        <p:nvSpPr>
          <p:cNvPr id="8" name="TextBox 7">
            <a:extLst>
              <a:ext uri="{FF2B5EF4-FFF2-40B4-BE49-F238E27FC236}">
                <a16:creationId xmlns:a16="http://schemas.microsoft.com/office/drawing/2014/main" id="{F36B06B0-956E-4C62-AD04-7DA244D3A20F}"/>
              </a:ext>
            </a:extLst>
          </p:cNvPr>
          <p:cNvSpPr txBox="1"/>
          <p:nvPr/>
        </p:nvSpPr>
        <p:spPr>
          <a:xfrm>
            <a:off x="684362" y="1575758"/>
            <a:ext cx="70564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These are the use-case and class diagrams relating to user balance. They are mostly accurate with the final product. Some parts of the class diagrams are not reflected in the final product because they were not essential features for the project.</a:t>
            </a:r>
          </a:p>
        </p:txBody>
      </p:sp>
    </p:spTree>
    <p:extLst>
      <p:ext uri="{BB962C8B-B14F-4D97-AF65-F5344CB8AC3E}">
        <p14:creationId xmlns:p14="http://schemas.microsoft.com/office/powerpoint/2010/main" val="126133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098-BD97-4B8E-8439-F84D4E35D508}"/>
              </a:ext>
            </a:extLst>
          </p:cNvPr>
          <p:cNvSpPr>
            <a:spLocks noGrp="1"/>
          </p:cNvSpPr>
          <p:nvPr>
            <p:ph type="title"/>
          </p:nvPr>
        </p:nvSpPr>
        <p:spPr>
          <a:xfrm>
            <a:off x="547938" y="221411"/>
            <a:ext cx="7245196" cy="1220159"/>
          </a:xfrm>
        </p:spPr>
        <p:txBody>
          <a:bodyPr/>
          <a:lstStyle/>
          <a:p>
            <a:r>
              <a:rPr lang="en-US"/>
              <a:t>User Balance / Transfer Balance</a:t>
            </a:r>
          </a:p>
        </p:txBody>
      </p:sp>
      <p:sp>
        <p:nvSpPr>
          <p:cNvPr id="5" name="TextBox 4">
            <a:extLst>
              <a:ext uri="{FF2B5EF4-FFF2-40B4-BE49-F238E27FC236}">
                <a16:creationId xmlns:a16="http://schemas.microsoft.com/office/drawing/2014/main" id="{7ED41950-4F02-4BC4-9EC8-9191CDE75A6E}"/>
              </a:ext>
            </a:extLst>
          </p:cNvPr>
          <p:cNvSpPr txBox="1"/>
          <p:nvPr/>
        </p:nvSpPr>
        <p:spPr>
          <a:xfrm>
            <a:off x="554966" y="971909"/>
            <a:ext cx="639504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use-case diagram and class diagram also outline a use of the balance feature. In the final product, fees aren't actually transferred to a real account, since the project dealt with "play money". However, regular customers do have access to update their balance from their accounts. This was present in prototype 2, though the final product differs from what was seen in the prototype.</a:t>
            </a:r>
          </a:p>
        </p:txBody>
      </p:sp>
      <p:pic>
        <p:nvPicPr>
          <p:cNvPr id="6" name="Picture 6" descr="Diagram&#10;&#10;Description automatically generated">
            <a:extLst>
              <a:ext uri="{FF2B5EF4-FFF2-40B4-BE49-F238E27FC236}">
                <a16:creationId xmlns:a16="http://schemas.microsoft.com/office/drawing/2014/main" id="{C6E29EC3-4202-471E-8D1E-CAC0225F3BE9}"/>
              </a:ext>
            </a:extLst>
          </p:cNvPr>
          <p:cNvPicPr>
            <a:picLocks noChangeAspect="1"/>
          </p:cNvPicPr>
          <p:nvPr/>
        </p:nvPicPr>
        <p:blipFill>
          <a:blip r:embed="rId2"/>
          <a:stretch>
            <a:fillRect/>
          </a:stretch>
        </p:blipFill>
        <p:spPr>
          <a:xfrm>
            <a:off x="7423150" y="79049"/>
            <a:ext cx="4655387" cy="3273203"/>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136590AF-E65E-49D0-8D07-3A62743F710C}"/>
              </a:ext>
            </a:extLst>
          </p:cNvPr>
          <p:cNvPicPr>
            <a:picLocks noChangeAspect="1"/>
          </p:cNvPicPr>
          <p:nvPr/>
        </p:nvPicPr>
        <p:blipFill>
          <a:blip r:embed="rId3"/>
          <a:stretch>
            <a:fillRect/>
          </a:stretch>
        </p:blipFill>
        <p:spPr>
          <a:xfrm>
            <a:off x="7772400" y="3431290"/>
            <a:ext cx="4324709" cy="3359720"/>
          </a:xfrm>
          <a:prstGeom prst="rect">
            <a:avLst/>
          </a:prstGeom>
        </p:spPr>
      </p:pic>
      <p:sp>
        <p:nvSpPr>
          <p:cNvPr id="8" name="TextBox 7">
            <a:extLst>
              <a:ext uri="{FF2B5EF4-FFF2-40B4-BE49-F238E27FC236}">
                <a16:creationId xmlns:a16="http://schemas.microsoft.com/office/drawing/2014/main" id="{A6F78603-3CBC-49B4-AFA2-FD81BED8D9C8}"/>
              </a:ext>
            </a:extLst>
          </p:cNvPr>
          <p:cNvSpPr txBox="1"/>
          <p:nvPr/>
        </p:nvSpPr>
        <p:spPr>
          <a:xfrm>
            <a:off x="554966" y="3516701"/>
            <a:ext cx="61075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features associated with the user balance have been tested multiple times by the developers and have been verified to work as designed. There were no Unit tests associated with this feature, but system tests were done by the developers throughout implementation of this feature.</a:t>
            </a:r>
          </a:p>
        </p:txBody>
      </p:sp>
      <p:sp>
        <p:nvSpPr>
          <p:cNvPr id="11" name="TextBox 10">
            <a:extLst>
              <a:ext uri="{FF2B5EF4-FFF2-40B4-BE49-F238E27FC236}">
                <a16:creationId xmlns:a16="http://schemas.microsoft.com/office/drawing/2014/main" id="{EEA7DC74-5036-4E24-B356-043919531453}"/>
              </a:ext>
            </a:extLst>
          </p:cNvPr>
          <p:cNvSpPr txBox="1"/>
          <p:nvPr/>
        </p:nvSpPr>
        <p:spPr>
          <a:xfrm>
            <a:off x="554067" y="3070105"/>
            <a:ext cx="52592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rgbClr val="00B0F0"/>
                </a:solidFill>
              </a:rPr>
              <a:t>Testing:</a:t>
            </a:r>
          </a:p>
        </p:txBody>
      </p:sp>
    </p:spTree>
    <p:extLst>
      <p:ext uri="{BB962C8B-B14F-4D97-AF65-F5344CB8AC3E}">
        <p14:creationId xmlns:p14="http://schemas.microsoft.com/office/powerpoint/2010/main" val="305558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DF38-CF28-4B1D-A2EB-1408BE53ABF5}"/>
              </a:ext>
            </a:extLst>
          </p:cNvPr>
          <p:cNvSpPr>
            <a:spLocks noGrp="1"/>
          </p:cNvSpPr>
          <p:nvPr>
            <p:ph type="title"/>
          </p:nvPr>
        </p:nvSpPr>
        <p:spPr/>
        <p:txBody>
          <a:bodyPr/>
          <a:lstStyle/>
          <a:p>
            <a:r>
              <a:rPr lang="en-US"/>
              <a:t>User Balance / Transfer Balance</a:t>
            </a:r>
          </a:p>
        </p:txBody>
      </p:sp>
      <p:sp>
        <p:nvSpPr>
          <p:cNvPr id="3" name="Content Placeholder 2">
            <a:extLst>
              <a:ext uri="{FF2B5EF4-FFF2-40B4-BE49-F238E27FC236}">
                <a16:creationId xmlns:a16="http://schemas.microsoft.com/office/drawing/2014/main" id="{07E9AD46-0470-4BAA-8BA6-5866702AF3DC}"/>
              </a:ext>
            </a:extLst>
          </p:cNvPr>
          <p:cNvSpPr>
            <a:spLocks noGrp="1"/>
          </p:cNvSpPr>
          <p:nvPr>
            <p:ph sz="half" idx="1"/>
          </p:nvPr>
        </p:nvSpPr>
        <p:spPr/>
        <p:txBody>
          <a:bodyPr vert="horz" lIns="91440" tIns="45720" rIns="91440" bIns="45720" rtlCol="0" anchor="t">
            <a:normAutofit/>
          </a:bodyPr>
          <a:lstStyle/>
          <a:p>
            <a:pPr marL="0" indent="0">
              <a:buNone/>
            </a:pPr>
            <a:r>
              <a:rPr lang="en-US" sz="2800">
                <a:solidFill>
                  <a:srgbClr val="00B0F0"/>
                </a:solidFill>
                <a:ea typeface="+mn-lt"/>
                <a:cs typeface="+mn-lt"/>
              </a:rPr>
              <a:t>Tasks and Issues</a:t>
            </a:r>
          </a:p>
          <a:p>
            <a:r>
              <a:rPr lang="en-US">
                <a:ea typeface="+mn-lt"/>
                <a:cs typeface="+mn-lt"/>
              </a:rPr>
              <a:t>This feature was part of Issue #10: User Profile Management, as well as specified in the requirements definition in requirements 3.1.1 and 3.4.3.</a:t>
            </a:r>
            <a:endParaRPr lang="en-US"/>
          </a:p>
        </p:txBody>
      </p:sp>
      <p:sp>
        <p:nvSpPr>
          <p:cNvPr id="4" name="Content Placeholder 3">
            <a:extLst>
              <a:ext uri="{FF2B5EF4-FFF2-40B4-BE49-F238E27FC236}">
                <a16:creationId xmlns:a16="http://schemas.microsoft.com/office/drawing/2014/main" id="{CED76971-87A5-4507-856F-014C4FBA87F8}"/>
              </a:ext>
            </a:extLst>
          </p:cNvPr>
          <p:cNvSpPr>
            <a:spLocks noGrp="1"/>
          </p:cNvSpPr>
          <p:nvPr>
            <p:ph sz="half" idx="2"/>
          </p:nvPr>
        </p:nvSpPr>
        <p:spPr/>
        <p:txBody>
          <a:bodyPr vert="horz" lIns="91440" tIns="45720" rIns="91440" bIns="45720" rtlCol="0" anchor="t">
            <a:normAutofit/>
          </a:bodyPr>
          <a:lstStyle/>
          <a:p>
            <a:pPr marL="0" indent="0">
              <a:buNone/>
            </a:pPr>
            <a:r>
              <a:rPr lang="en-US" sz="2800">
                <a:solidFill>
                  <a:srgbClr val="00B0F0"/>
                </a:solidFill>
              </a:rPr>
              <a:t>Dependencies</a:t>
            </a:r>
          </a:p>
          <a:p>
            <a:r>
              <a:rPr lang="en-US"/>
              <a:t>This feature depended on the User model to be integrated.</a:t>
            </a:r>
          </a:p>
          <a:p>
            <a:r>
              <a:rPr lang="en-US"/>
              <a:t>This also depended on the django framework to have been integrated.</a:t>
            </a:r>
          </a:p>
        </p:txBody>
      </p:sp>
    </p:spTree>
    <p:extLst>
      <p:ext uri="{BB962C8B-B14F-4D97-AF65-F5344CB8AC3E}">
        <p14:creationId xmlns:p14="http://schemas.microsoft.com/office/powerpoint/2010/main" val="251977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BA77-F937-42D4-B928-1CA581F98385}"/>
              </a:ext>
            </a:extLst>
          </p:cNvPr>
          <p:cNvSpPr>
            <a:spLocks noGrp="1"/>
          </p:cNvSpPr>
          <p:nvPr>
            <p:ph type="title"/>
          </p:nvPr>
        </p:nvSpPr>
        <p:spPr>
          <a:xfrm>
            <a:off x="677334" y="609600"/>
            <a:ext cx="8596668" cy="645065"/>
          </a:xfrm>
        </p:spPr>
        <p:txBody>
          <a:bodyPr/>
          <a:lstStyle/>
          <a:p>
            <a:r>
              <a:rPr lang="en-US"/>
              <a:t>User Balance Design Choices</a:t>
            </a:r>
          </a:p>
        </p:txBody>
      </p:sp>
      <p:pic>
        <p:nvPicPr>
          <p:cNvPr id="3" name="Picture 3" descr="Graphical user interface, application&#10;&#10;Description automatically generated">
            <a:extLst>
              <a:ext uri="{FF2B5EF4-FFF2-40B4-BE49-F238E27FC236}">
                <a16:creationId xmlns:a16="http://schemas.microsoft.com/office/drawing/2014/main" id="{8353B379-0E78-44E9-8BA5-DF9386E0E994}"/>
              </a:ext>
            </a:extLst>
          </p:cNvPr>
          <p:cNvPicPr>
            <a:picLocks noChangeAspect="1"/>
          </p:cNvPicPr>
          <p:nvPr/>
        </p:nvPicPr>
        <p:blipFill>
          <a:blip r:embed="rId2"/>
          <a:stretch>
            <a:fillRect/>
          </a:stretch>
        </p:blipFill>
        <p:spPr>
          <a:xfrm>
            <a:off x="3044856" y="1255144"/>
            <a:ext cx="2881761" cy="2981864"/>
          </a:xfrm>
          <a:prstGeom prst="rect">
            <a:avLst/>
          </a:prstGeom>
        </p:spPr>
      </p:pic>
      <p:pic>
        <p:nvPicPr>
          <p:cNvPr id="5" name="Picture 5" descr="Graphical user interface, text, application, chat or text message&#10;&#10;Description automatically generated">
            <a:extLst>
              <a:ext uri="{FF2B5EF4-FFF2-40B4-BE49-F238E27FC236}">
                <a16:creationId xmlns:a16="http://schemas.microsoft.com/office/drawing/2014/main" id="{07BB2C82-2E39-41CA-9DCC-ACC695D362D7}"/>
              </a:ext>
            </a:extLst>
          </p:cNvPr>
          <p:cNvPicPr>
            <a:picLocks noChangeAspect="1"/>
          </p:cNvPicPr>
          <p:nvPr/>
        </p:nvPicPr>
        <p:blipFill>
          <a:blip r:embed="rId3"/>
          <a:stretch>
            <a:fillRect/>
          </a:stretch>
        </p:blipFill>
        <p:spPr>
          <a:xfrm>
            <a:off x="3042068" y="4381680"/>
            <a:ext cx="4713257" cy="2105923"/>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41D55FAE-63A7-4944-90C7-D4458586E77A}"/>
              </a:ext>
            </a:extLst>
          </p:cNvPr>
          <p:cNvPicPr>
            <a:picLocks noChangeAspect="1"/>
          </p:cNvPicPr>
          <p:nvPr/>
        </p:nvPicPr>
        <p:blipFill>
          <a:blip r:embed="rId4"/>
          <a:stretch>
            <a:fillRect/>
          </a:stretch>
        </p:blipFill>
        <p:spPr>
          <a:xfrm>
            <a:off x="521090" y="1336645"/>
            <a:ext cx="2408387" cy="4630408"/>
          </a:xfrm>
          <a:prstGeom prst="rect">
            <a:avLst/>
          </a:prstGeom>
        </p:spPr>
      </p:pic>
      <p:sp>
        <p:nvSpPr>
          <p:cNvPr id="7" name="TextBox 6">
            <a:extLst>
              <a:ext uri="{FF2B5EF4-FFF2-40B4-BE49-F238E27FC236}">
                <a16:creationId xmlns:a16="http://schemas.microsoft.com/office/drawing/2014/main" id="{5A805612-32EE-4D95-8800-2A53160767CB}"/>
              </a:ext>
            </a:extLst>
          </p:cNvPr>
          <p:cNvSpPr txBox="1"/>
          <p:nvPr/>
        </p:nvSpPr>
        <p:spPr>
          <a:xfrm>
            <a:off x="5860211" y="1331344"/>
            <a:ext cx="41090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users balance will be displayed in the menu side bar below their username. The add balance feature can be accessed from the account page. The total cost of a transaction will be displayed at the end of the checkout screen, and if the user doesn't have sufficient funds, the user will be notified.</a:t>
            </a:r>
          </a:p>
        </p:txBody>
      </p:sp>
    </p:spTree>
    <p:extLst>
      <p:ext uri="{BB962C8B-B14F-4D97-AF65-F5344CB8AC3E}">
        <p14:creationId xmlns:p14="http://schemas.microsoft.com/office/powerpoint/2010/main" val="104968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Authentication and Permissions</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a:normAutofit fontScale="92500" lnSpcReduction="20000"/>
          </a:bodyPr>
          <a:lstStyle/>
          <a:p>
            <a:r>
              <a:rPr lang="en-US"/>
              <a:t>Requirement (1): User authentication and access control (permissions)</a:t>
            </a:r>
          </a:p>
          <a:p>
            <a:pPr marL="0" indent="0">
              <a:buNone/>
            </a:pPr>
            <a:r>
              <a:rPr lang="en-US"/>
              <a:t>	Users should be able to log in to an account unique to them and be restricted to 	performing actions which affect themselves.</a:t>
            </a:r>
          </a:p>
          <a:p>
            <a:r>
              <a:rPr lang="en-US" b="1"/>
              <a:t>F</a:t>
            </a:r>
            <a:r>
              <a:rPr lang="en-US"/>
              <a:t>unctional – Gives the user a way to identify themselves to the application and ensure their information is secure.</a:t>
            </a:r>
          </a:p>
          <a:p>
            <a:r>
              <a:rPr lang="en-US" b="1"/>
              <a:t>M</a:t>
            </a:r>
            <a:r>
              <a:rPr lang="en-US"/>
              <a:t>ust – Given its nature, authentication is an integral part of our application.</a:t>
            </a:r>
            <a:endParaRPr lang="en-US" b="1"/>
          </a:p>
          <a:p>
            <a:pPr marL="0" indent="0">
              <a:buNone/>
            </a:pPr>
            <a:endParaRPr lang="en-US"/>
          </a:p>
          <a:p>
            <a:pPr marL="0" indent="0">
              <a:buNone/>
            </a:pPr>
            <a:r>
              <a:rPr lang="en-US"/>
              <a:t>Authentication development didn’t begin until late into Milestone 3. This is due to needing to have a good application in place onto which we could build authentication.</a:t>
            </a:r>
          </a:p>
          <a:p>
            <a:pPr marL="0" indent="0">
              <a:buNone/>
            </a:pPr>
            <a:r>
              <a:rPr lang="en-US"/>
              <a:t>We heavily utilized </a:t>
            </a:r>
            <a:r>
              <a:rPr lang="en-US" b="1" err="1"/>
              <a:t>djangorestframework_jwt</a:t>
            </a:r>
            <a:r>
              <a:rPr lang="en-US"/>
              <a:t>, a dependency that allowed us to easily implement authentication and then customize it to our unique application. </a:t>
            </a:r>
          </a:p>
          <a:p>
            <a:pPr marL="0" indent="0">
              <a:buNone/>
            </a:pPr>
            <a:r>
              <a:rPr lang="en-US"/>
              <a:t>The authentication method we employed is JWT (JSON Web Token). Explained simply, a token will be returned via JSON when a user logs in. Any time the user wants to perform an action involving the database, that token will need to be sent with the request. Tokens are unique to users and expire after a specified amount of time. This is opposed to session authentication, where the authentication information is stored and maintained on the server.</a:t>
            </a:r>
          </a:p>
        </p:txBody>
      </p:sp>
    </p:spTree>
    <p:extLst>
      <p:ext uri="{BB962C8B-B14F-4D97-AF65-F5344CB8AC3E}">
        <p14:creationId xmlns:p14="http://schemas.microsoft.com/office/powerpoint/2010/main" val="145949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618F-D567-4AF4-9A6A-E09DAF19363D}"/>
              </a:ext>
            </a:extLst>
          </p:cNvPr>
          <p:cNvSpPr>
            <a:spLocks noGrp="1"/>
          </p:cNvSpPr>
          <p:nvPr>
            <p:ph type="title"/>
          </p:nvPr>
        </p:nvSpPr>
        <p:spPr>
          <a:xfrm>
            <a:off x="677334" y="609600"/>
            <a:ext cx="8596668" cy="689811"/>
          </a:xfrm>
        </p:spPr>
        <p:txBody>
          <a:bodyPr/>
          <a:lstStyle/>
          <a:p>
            <a:r>
              <a:rPr lang="en-US"/>
              <a:t>Relevant Tasks/Issues</a:t>
            </a:r>
          </a:p>
        </p:txBody>
      </p:sp>
      <p:sp>
        <p:nvSpPr>
          <p:cNvPr id="3" name="Content Placeholder 2">
            <a:extLst>
              <a:ext uri="{FF2B5EF4-FFF2-40B4-BE49-F238E27FC236}">
                <a16:creationId xmlns:a16="http://schemas.microsoft.com/office/drawing/2014/main" id="{FE9EB0FE-1812-4D75-8012-B02497054E72}"/>
              </a:ext>
            </a:extLst>
          </p:cNvPr>
          <p:cNvSpPr>
            <a:spLocks noGrp="1"/>
          </p:cNvSpPr>
          <p:nvPr>
            <p:ph idx="1"/>
          </p:nvPr>
        </p:nvSpPr>
        <p:spPr>
          <a:xfrm>
            <a:off x="677334" y="1491917"/>
            <a:ext cx="8596668" cy="4549446"/>
          </a:xfrm>
        </p:spPr>
        <p:txBody>
          <a:bodyPr/>
          <a:lstStyle/>
          <a:p>
            <a:r>
              <a:rPr lang="en-US"/>
              <a:t>#9 Authentication and Access Control</a:t>
            </a:r>
          </a:p>
          <a:p>
            <a:r>
              <a:rPr lang="en-US"/>
              <a:t>#19 Authentication API – Austin Reeve, Jeremy Young</a:t>
            </a:r>
          </a:p>
          <a:p>
            <a:r>
              <a:rPr lang="en-US"/>
              <a:t>#23 Login API – Austin Reeve, Jeremy Young</a:t>
            </a:r>
          </a:p>
          <a:p>
            <a:r>
              <a:rPr lang="en-US"/>
              <a:t>#24 Sign up/Register API – Austin Reeve, Jeremy Young</a:t>
            </a:r>
          </a:p>
          <a:p>
            <a:pPr marL="0" indent="0">
              <a:buNone/>
            </a:pPr>
            <a:r>
              <a:rPr lang="en-US"/>
              <a:t>Austin’s work was focused around implementing authentication with the front-end, while Jeremy’s work was focused on implementing authentication into the back-end. Cole also worked on a separate authentication framework for the administration interfaces.</a:t>
            </a:r>
          </a:p>
        </p:txBody>
      </p:sp>
    </p:spTree>
    <p:extLst>
      <p:ext uri="{BB962C8B-B14F-4D97-AF65-F5344CB8AC3E}">
        <p14:creationId xmlns:p14="http://schemas.microsoft.com/office/powerpoint/2010/main" val="275516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2FBE-3A42-4437-BD6D-425CAB3B7CBD}"/>
              </a:ext>
            </a:extLst>
          </p:cNvPr>
          <p:cNvSpPr>
            <a:spLocks noGrp="1"/>
          </p:cNvSpPr>
          <p:nvPr>
            <p:ph type="title"/>
          </p:nvPr>
        </p:nvSpPr>
        <p:spPr/>
        <p:txBody>
          <a:bodyPr/>
          <a:lstStyle/>
          <a:p>
            <a:r>
              <a:rPr lang="en-US"/>
              <a:t>Diagrams:</a:t>
            </a:r>
          </a:p>
        </p:txBody>
      </p:sp>
      <p:pic>
        <p:nvPicPr>
          <p:cNvPr id="5" name="Picture 4" descr="Diagram&#10;&#10;Description automatically generated">
            <a:extLst>
              <a:ext uri="{FF2B5EF4-FFF2-40B4-BE49-F238E27FC236}">
                <a16:creationId xmlns:a16="http://schemas.microsoft.com/office/drawing/2014/main" id="{54EBF86D-E53A-4699-91E9-D0FFE2E8A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85" y="1235926"/>
            <a:ext cx="5405583" cy="3965105"/>
          </a:xfrm>
          <a:prstGeom prst="rect">
            <a:avLst/>
          </a:prstGeom>
        </p:spPr>
      </p:pic>
      <p:pic>
        <p:nvPicPr>
          <p:cNvPr id="7" name="Picture 6" descr="Diagram&#10;&#10;Description automatically generated">
            <a:extLst>
              <a:ext uri="{FF2B5EF4-FFF2-40B4-BE49-F238E27FC236}">
                <a16:creationId xmlns:a16="http://schemas.microsoft.com/office/drawing/2014/main" id="{7F8AF6EE-8ABF-4C53-B6E3-724F84658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707" y="1279565"/>
            <a:ext cx="5268871" cy="4298870"/>
          </a:xfrm>
          <a:prstGeom prst="rect">
            <a:avLst/>
          </a:prstGeom>
        </p:spPr>
      </p:pic>
      <p:sp>
        <p:nvSpPr>
          <p:cNvPr id="8" name="TextBox 7">
            <a:extLst>
              <a:ext uri="{FF2B5EF4-FFF2-40B4-BE49-F238E27FC236}">
                <a16:creationId xmlns:a16="http://schemas.microsoft.com/office/drawing/2014/main" id="{95BEFBD1-1261-4D3A-BF45-D58958226F68}"/>
              </a:ext>
            </a:extLst>
          </p:cNvPr>
          <p:cNvSpPr txBox="1"/>
          <p:nvPr/>
        </p:nvSpPr>
        <p:spPr>
          <a:xfrm>
            <a:off x="6519882" y="5602069"/>
            <a:ext cx="5508239" cy="646331"/>
          </a:xfrm>
          <a:prstGeom prst="rect">
            <a:avLst/>
          </a:prstGeom>
          <a:noFill/>
        </p:spPr>
        <p:txBody>
          <a:bodyPr wrap="none" rtlCol="0">
            <a:spAutoFit/>
          </a:bodyPr>
          <a:lstStyle/>
          <a:p>
            <a:r>
              <a:rPr lang="en-US"/>
              <a:t>Note: email validation was never implemented as</a:t>
            </a:r>
          </a:p>
          <a:p>
            <a:r>
              <a:rPr lang="en-US"/>
              <a:t>Emails are not part of the account creation process</a:t>
            </a:r>
          </a:p>
        </p:txBody>
      </p:sp>
    </p:spTree>
    <p:extLst>
      <p:ext uri="{BB962C8B-B14F-4D97-AF65-F5344CB8AC3E}">
        <p14:creationId xmlns:p14="http://schemas.microsoft.com/office/powerpoint/2010/main" val="3150950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88F9-6B76-47A9-99DB-5D3542FDF6FC}"/>
              </a:ext>
            </a:extLst>
          </p:cNvPr>
          <p:cNvSpPr>
            <a:spLocks noGrp="1"/>
          </p:cNvSpPr>
          <p:nvPr>
            <p:ph type="title"/>
          </p:nvPr>
        </p:nvSpPr>
        <p:spPr>
          <a:xfrm>
            <a:off x="677334" y="609600"/>
            <a:ext cx="8596668" cy="522914"/>
          </a:xfrm>
        </p:spPr>
        <p:txBody>
          <a:bodyPr>
            <a:normAutofit fontScale="90000"/>
          </a:bodyPr>
          <a:lstStyle/>
          <a:p>
            <a:r>
              <a:rPr lang="en-US"/>
              <a:t>Examples:</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96FF8B0-12E2-4590-B1F5-BB8A47E9F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93" y="1354743"/>
            <a:ext cx="2643517" cy="493000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C5B3D8C-DE0D-414B-AA6E-D5A795A49DC2}"/>
              </a:ext>
            </a:extLst>
          </p:cNvPr>
          <p:cNvPicPr>
            <a:picLocks noChangeAspect="1"/>
          </p:cNvPicPr>
          <p:nvPr/>
        </p:nvPicPr>
        <p:blipFill rotWithShape="1">
          <a:blip r:embed="rId3">
            <a:extLst>
              <a:ext uri="{28A0092B-C50C-407E-A947-70E740481C1C}">
                <a14:useLocalDpi xmlns:a14="http://schemas.microsoft.com/office/drawing/2010/main" val="0"/>
              </a:ext>
            </a:extLst>
          </a:blip>
          <a:srcRect l="18030" t="11893" r="16990" b="19657"/>
          <a:stretch/>
        </p:blipFill>
        <p:spPr>
          <a:xfrm>
            <a:off x="3858748" y="1354742"/>
            <a:ext cx="2788404" cy="4893657"/>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7A9D6C-0154-4EA2-8246-F5A499A69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112" y="1354742"/>
            <a:ext cx="2947958" cy="4878985"/>
          </a:xfrm>
          <a:prstGeom prst="rect">
            <a:avLst/>
          </a:prstGeom>
        </p:spPr>
      </p:pic>
    </p:spTree>
    <p:extLst>
      <p:ext uri="{BB962C8B-B14F-4D97-AF65-F5344CB8AC3E}">
        <p14:creationId xmlns:p14="http://schemas.microsoft.com/office/powerpoint/2010/main" val="37516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Resources</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a:lstStyle/>
          <a:p>
            <a:pPr marL="0" indent="0">
              <a:buNone/>
            </a:pPr>
            <a:r>
              <a:rPr lang="it-IT"/>
              <a:t>DSF. </a:t>
            </a:r>
            <a:r>
              <a:rPr lang="it-IT" i="1"/>
              <a:t>Django Documentation.</a:t>
            </a:r>
            <a:r>
              <a:rPr lang="it-IT"/>
              <a:t> Django. (n.d.). https://docs.djangoproject.com/en/3.2/. </a:t>
            </a:r>
          </a:p>
          <a:p>
            <a:pPr marL="0" indent="0">
              <a:buNone/>
            </a:pPr>
            <a:r>
              <a:rPr lang="en-US"/>
              <a:t>Facebook. </a:t>
            </a:r>
            <a:r>
              <a:rPr lang="en-US" i="1">
                <a:effectLst/>
              </a:rPr>
              <a:t>Getting Started</a:t>
            </a:r>
            <a:r>
              <a:rPr lang="en-US">
                <a:effectLst/>
              </a:rPr>
              <a:t>. React. (n.d.). https://reactjs.org/docs/getting-started.html. </a:t>
            </a:r>
          </a:p>
          <a:p>
            <a:pPr marL="0" indent="0">
              <a:buNone/>
            </a:pPr>
            <a:r>
              <a:rPr lang="en-US">
                <a:effectLst/>
              </a:rPr>
              <a:t>Stephens, R. (2015). </a:t>
            </a:r>
            <a:r>
              <a:rPr lang="en-US" i="1">
                <a:effectLst/>
              </a:rPr>
              <a:t>Beginning software engineering</a:t>
            </a:r>
            <a:r>
              <a:rPr lang="en-US">
                <a:effectLst/>
              </a:rPr>
              <a:t>. </a:t>
            </a:r>
            <a:r>
              <a:rPr lang="en-US" err="1">
                <a:effectLst/>
              </a:rPr>
              <a:t>Wrox</a:t>
            </a:r>
            <a:r>
              <a:rPr lang="en-US">
                <a:effectLst/>
              </a:rPr>
              <a:t>, a Wiley brand. </a:t>
            </a:r>
          </a:p>
          <a:p>
            <a:pPr marL="0" indent="0">
              <a:buNone/>
            </a:pPr>
            <a:r>
              <a:rPr lang="en-US"/>
              <a:t>Stack Overflow. </a:t>
            </a:r>
            <a:r>
              <a:rPr lang="en-US" i="1">
                <a:effectLst/>
              </a:rPr>
              <a:t>Stack Overflow</a:t>
            </a:r>
            <a:r>
              <a:rPr lang="en-US">
                <a:effectLst/>
              </a:rPr>
              <a:t>. Stack Overflow. (n.d.). https://stackoverflow.com/. </a:t>
            </a:r>
          </a:p>
          <a:p>
            <a:pPr marL="0" indent="0">
              <a:buNone/>
            </a:pPr>
            <a:r>
              <a:rPr lang="en-US">
                <a:effectLst/>
              </a:rPr>
              <a:t>Christie, T. (n.d.). </a:t>
            </a:r>
            <a:r>
              <a:rPr lang="en-US" i="1">
                <a:effectLst/>
              </a:rPr>
              <a:t>Django REST Framework</a:t>
            </a:r>
            <a:r>
              <a:rPr lang="en-US">
                <a:effectLst/>
              </a:rPr>
              <a:t>. Home - Django REST framework. https://www.django-rest-framework.org/. </a:t>
            </a:r>
          </a:p>
          <a:p>
            <a:pPr marL="0" indent="0">
              <a:buNone/>
            </a:pPr>
            <a:endParaRPr lang="en-US">
              <a:effectLst/>
            </a:endParaRPr>
          </a:p>
          <a:p>
            <a:pPr marL="0" indent="0">
              <a:buNone/>
            </a:pPr>
            <a:endParaRPr lang="en-US"/>
          </a:p>
        </p:txBody>
      </p:sp>
    </p:spTree>
    <p:extLst>
      <p:ext uri="{BB962C8B-B14F-4D97-AF65-F5344CB8AC3E}">
        <p14:creationId xmlns:p14="http://schemas.microsoft.com/office/powerpoint/2010/main" val="221241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769E-C696-468D-A530-7EA6B2156E8B}"/>
              </a:ext>
            </a:extLst>
          </p:cNvPr>
          <p:cNvSpPr>
            <a:spLocks noGrp="1"/>
          </p:cNvSpPr>
          <p:nvPr>
            <p:ph type="title"/>
          </p:nvPr>
        </p:nvSpPr>
        <p:spPr>
          <a:xfrm>
            <a:off x="640264" y="864974"/>
            <a:ext cx="8596668" cy="718967"/>
          </a:xfrm>
        </p:spPr>
        <p:txBody>
          <a:bodyPr/>
          <a:lstStyle/>
          <a:p>
            <a:r>
              <a:rPr lang="en-US"/>
              <a:t>Overview</a:t>
            </a:r>
          </a:p>
        </p:txBody>
      </p:sp>
      <p:sp>
        <p:nvSpPr>
          <p:cNvPr id="3" name="Content Placeholder 2">
            <a:extLst>
              <a:ext uri="{FF2B5EF4-FFF2-40B4-BE49-F238E27FC236}">
                <a16:creationId xmlns:a16="http://schemas.microsoft.com/office/drawing/2014/main" id="{BB805CA5-E69F-4DEB-BFED-883AEDAEFB44}"/>
              </a:ext>
            </a:extLst>
          </p:cNvPr>
          <p:cNvSpPr>
            <a:spLocks noGrp="1"/>
          </p:cNvSpPr>
          <p:nvPr>
            <p:ph idx="1"/>
          </p:nvPr>
        </p:nvSpPr>
        <p:spPr>
          <a:xfrm>
            <a:off x="640264" y="1583941"/>
            <a:ext cx="8596668" cy="3880773"/>
          </a:xfrm>
        </p:spPr>
        <p:txBody>
          <a:bodyPr>
            <a:normAutofit fontScale="92500" lnSpcReduction="10000"/>
          </a:bodyPr>
          <a:lstStyle/>
          <a:p>
            <a:r>
              <a:rPr lang="en-US"/>
              <a:t>Big Blue Parking Genie is an asynchronous parking asset management system built on top of modern web technology. This technology consists primarily of React on the front-end and Django on the back-end.</a:t>
            </a:r>
          </a:p>
          <a:p>
            <a:r>
              <a:rPr lang="en-US"/>
              <a:t>React was chosen primarily due to our senior developer’s familiarity with it. As you will see later in the presentation, this was well-considered.</a:t>
            </a:r>
          </a:p>
          <a:p>
            <a:r>
              <a:rPr lang="en-US"/>
              <a:t>Django was chosen due to Python’s strength in string processing, which positions it well to provide internal APIs. We later extended its use to include providing administration interfaces.</a:t>
            </a:r>
          </a:p>
          <a:p>
            <a:r>
              <a:rPr lang="en-US"/>
              <a:t>The choice was made early to entirely decouple React from the backend and use Django to provide APIs for its usage. Once the API outputs were designed, work could commence on the front-end without waiting on the APIs.</a:t>
            </a:r>
          </a:p>
          <a:p>
            <a:r>
              <a:rPr lang="en-US"/>
              <a:t>Django eventually came into use to provide static administration pages, a robust database back-end, form handling and user management.</a:t>
            </a:r>
          </a:p>
          <a:p>
            <a:endParaRPr lang="en-US"/>
          </a:p>
        </p:txBody>
      </p:sp>
    </p:spTree>
    <p:extLst>
      <p:ext uri="{BB962C8B-B14F-4D97-AF65-F5344CB8AC3E}">
        <p14:creationId xmlns:p14="http://schemas.microsoft.com/office/powerpoint/2010/main" val="372274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Questions?</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a:lstStyle/>
          <a:p>
            <a:r>
              <a:rPr lang="en-US"/>
              <a:t>For questions about the customer interface, ask Austin.</a:t>
            </a:r>
          </a:p>
          <a:p>
            <a:r>
              <a:rPr lang="en-US"/>
              <a:t>For questions about development as a whole, we point you to Logan.</a:t>
            </a:r>
          </a:p>
          <a:p>
            <a:r>
              <a:rPr lang="en-US"/>
              <a:t>For questions about design and the administration interfaces, we recommend talking to Cole.</a:t>
            </a:r>
          </a:p>
          <a:p>
            <a:r>
              <a:rPr lang="en-US"/>
              <a:t>For questions about the API and the database schema, consider Jeremy.</a:t>
            </a:r>
          </a:p>
          <a:p>
            <a:r>
              <a:rPr lang="en-US"/>
              <a:t>Thank you!</a:t>
            </a:r>
          </a:p>
        </p:txBody>
      </p:sp>
    </p:spTree>
    <p:extLst>
      <p:ext uri="{BB962C8B-B14F-4D97-AF65-F5344CB8AC3E}">
        <p14:creationId xmlns:p14="http://schemas.microsoft.com/office/powerpoint/2010/main" val="101961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D19-594D-40A5-A45F-41639FD87987}"/>
              </a:ext>
            </a:extLst>
          </p:cNvPr>
          <p:cNvSpPr>
            <a:spLocks noGrp="1"/>
          </p:cNvSpPr>
          <p:nvPr>
            <p:ph type="title"/>
          </p:nvPr>
        </p:nvSpPr>
        <p:spPr>
          <a:xfrm>
            <a:off x="677334" y="609600"/>
            <a:ext cx="8596668" cy="683741"/>
          </a:xfrm>
        </p:spPr>
        <p:txBody>
          <a:bodyPr/>
          <a:lstStyle/>
          <a:p>
            <a:r>
              <a:rPr lang="en-US"/>
              <a:t>Agile Practices</a:t>
            </a:r>
          </a:p>
        </p:txBody>
      </p:sp>
      <p:sp>
        <p:nvSpPr>
          <p:cNvPr id="3" name="Content Placeholder 2">
            <a:extLst>
              <a:ext uri="{FF2B5EF4-FFF2-40B4-BE49-F238E27FC236}">
                <a16:creationId xmlns:a16="http://schemas.microsoft.com/office/drawing/2014/main" id="{4103921A-35B8-44C1-B2BC-859D81523A37}"/>
              </a:ext>
            </a:extLst>
          </p:cNvPr>
          <p:cNvSpPr>
            <a:spLocks noGrp="1"/>
          </p:cNvSpPr>
          <p:nvPr>
            <p:ph idx="1"/>
          </p:nvPr>
        </p:nvSpPr>
        <p:spPr>
          <a:xfrm>
            <a:off x="677334" y="1293341"/>
            <a:ext cx="8596668" cy="4184821"/>
          </a:xfrm>
        </p:spPr>
        <p:txBody>
          <a:bodyPr>
            <a:normAutofit lnSpcReduction="10000"/>
          </a:bodyPr>
          <a:lstStyle/>
          <a:p>
            <a:r>
              <a:rPr lang="en-US"/>
              <a:t>Scrum prescribes a frequent standup meeting. Shortly after the end of the first sprint, it became clear that we needed to meet more often, but didn’t have the schedule unity to do so traditionally. Austin proposed a standup channel in Slack, which allowed us to communicate about our progress asynchronously. This led to a considerable improvement in productivity, as it allowed us to work when we had time and worry less about making meetings.</a:t>
            </a:r>
          </a:p>
          <a:p>
            <a:r>
              <a:rPr lang="en-US"/>
              <a:t>Agile emphasizes having usable software early in the development process. We accomplished this by focusing our efforts, at least initially, on getting the customer interface ready. Of the four user interfaces created, the customer interface was the most critical, and the only interface that the user pays to use rather than being paid to use, so it was our first priority.</a:t>
            </a:r>
          </a:p>
          <a:p>
            <a:r>
              <a:rPr lang="en-US"/>
              <a:t>Finally, our team self-organized. No one was assigned work. Rather we each picked our work based on personal interest and a drive for excellence, and our product reflects that.</a:t>
            </a:r>
          </a:p>
        </p:txBody>
      </p:sp>
    </p:spTree>
    <p:extLst>
      <p:ext uri="{BB962C8B-B14F-4D97-AF65-F5344CB8AC3E}">
        <p14:creationId xmlns:p14="http://schemas.microsoft.com/office/powerpoint/2010/main" val="151623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Final Burndown</a:t>
            </a:r>
          </a:p>
        </p:txBody>
      </p:sp>
      <p:pic>
        <p:nvPicPr>
          <p:cNvPr id="5" name="Content Placeholder 4" descr="Chart, line chart&#10;&#10;Description automatically generated">
            <a:extLst>
              <a:ext uri="{FF2B5EF4-FFF2-40B4-BE49-F238E27FC236}">
                <a16:creationId xmlns:a16="http://schemas.microsoft.com/office/drawing/2014/main" id="{0241DF67-5B89-4FCE-BF14-D28EB454D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798" y="1355124"/>
            <a:ext cx="4847204" cy="3188164"/>
          </a:xfrm>
        </p:spPr>
      </p:pic>
      <p:sp>
        <p:nvSpPr>
          <p:cNvPr id="6" name="TextBox 5">
            <a:extLst>
              <a:ext uri="{FF2B5EF4-FFF2-40B4-BE49-F238E27FC236}">
                <a16:creationId xmlns:a16="http://schemas.microsoft.com/office/drawing/2014/main" id="{EEDDC935-62E7-4BAA-8D36-961C23F64F84}"/>
              </a:ext>
            </a:extLst>
          </p:cNvPr>
          <p:cNvSpPr txBox="1"/>
          <p:nvPr/>
        </p:nvSpPr>
        <p:spPr>
          <a:xfrm>
            <a:off x="774357" y="1355124"/>
            <a:ext cx="3652441" cy="1477328"/>
          </a:xfrm>
          <a:prstGeom prst="rect">
            <a:avLst/>
          </a:prstGeom>
          <a:noFill/>
        </p:spPr>
        <p:txBody>
          <a:bodyPr wrap="square" rtlCol="0">
            <a:spAutoFit/>
          </a:bodyPr>
          <a:lstStyle/>
          <a:p>
            <a:r>
              <a:rPr lang="en-US"/>
              <a:t>Velocity</a:t>
            </a:r>
          </a:p>
          <a:p>
            <a:pPr marL="285750" indent="-285750">
              <a:buFont typeface="Arial" panose="020B0604020202020204" pitchFamily="34" charset="0"/>
              <a:buChar char="•"/>
            </a:pPr>
            <a:r>
              <a:rPr lang="en-US"/>
              <a:t>Sprint 1: 1</a:t>
            </a:r>
          </a:p>
          <a:p>
            <a:pPr marL="285750" indent="-285750">
              <a:buFont typeface="Arial" panose="020B0604020202020204" pitchFamily="34" charset="0"/>
              <a:buChar char="•"/>
            </a:pPr>
            <a:r>
              <a:rPr lang="en-US"/>
              <a:t>Sprint 2: 2</a:t>
            </a:r>
          </a:p>
          <a:p>
            <a:pPr marL="285750" indent="-285750">
              <a:buFont typeface="Arial" panose="020B0604020202020204" pitchFamily="34" charset="0"/>
              <a:buChar char="•"/>
            </a:pPr>
            <a:r>
              <a:rPr lang="en-US"/>
              <a:t>Sprint 3: 2</a:t>
            </a:r>
          </a:p>
          <a:p>
            <a:pPr marL="285750" indent="-285750">
              <a:buFont typeface="Arial" panose="020B0604020202020204" pitchFamily="34" charset="0"/>
              <a:buChar char="•"/>
            </a:pPr>
            <a:r>
              <a:rPr lang="en-US"/>
              <a:t>Overall: 6</a:t>
            </a:r>
          </a:p>
        </p:txBody>
      </p:sp>
    </p:spTree>
    <p:extLst>
      <p:ext uri="{BB962C8B-B14F-4D97-AF65-F5344CB8AC3E}">
        <p14:creationId xmlns:p14="http://schemas.microsoft.com/office/powerpoint/2010/main" val="276922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Deployment Readiness</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a:normAutofit fontScale="92500" lnSpcReduction="10000"/>
          </a:bodyPr>
          <a:lstStyle/>
          <a:p>
            <a:r>
              <a:rPr lang="en-US"/>
              <a:t>Explain why the project is ready to move into deployment, including a discussion of the correctness of the code and description of the testing phase. </a:t>
            </a:r>
          </a:p>
          <a:p>
            <a:r>
              <a:rPr lang="en-US"/>
              <a:t>Our project is ready to move to deployment for the following reasons:</a:t>
            </a:r>
          </a:p>
          <a:p>
            <a:pPr lvl="1"/>
            <a:r>
              <a:rPr lang="en-US"/>
              <a:t>It is secure. No known security issues exist, and every precaution we are aware of has been taken. The principle of least access has been applied, and each user has access only to that which is necessary to complete their tasks.</a:t>
            </a:r>
          </a:p>
          <a:p>
            <a:pPr lvl="1"/>
            <a:r>
              <a:rPr lang="en-US"/>
              <a:t>It is tested and correct. In addition to a unit testing suite, each system and integration has been routinely tested to ensure that it performs its intended function and nothing else. No magic was involved in testing, and each issue has been resolved.</a:t>
            </a:r>
          </a:p>
          <a:p>
            <a:pPr lvl="1"/>
            <a:r>
              <a:rPr lang="en-US"/>
              <a:t>It is powerful. Not only can lot owners post their lots, they can also associate their lots with events and set per-event costs and capacities. Administrators have access to a suite of custom tools for moderating the site and its content, in addition to access to Django’s substantial built-in administration tools.</a:t>
            </a:r>
          </a:p>
          <a:p>
            <a:pPr lvl="1"/>
            <a:r>
              <a:rPr lang="en-US"/>
              <a:t>It is modern. The maps are provided by Google and provide access to on-device deep links, the QR codes are generated by an external API, and React uses the latest JavaScript technology. Further, it would take only minimal effort to include PWA technology for the customer, allowing offline usage and device integration.</a:t>
            </a:r>
          </a:p>
        </p:txBody>
      </p:sp>
    </p:spTree>
    <p:extLst>
      <p:ext uri="{BB962C8B-B14F-4D97-AF65-F5344CB8AC3E}">
        <p14:creationId xmlns:p14="http://schemas.microsoft.com/office/powerpoint/2010/main" val="56840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520-F227-422B-9100-8020A1068A27}"/>
              </a:ext>
            </a:extLst>
          </p:cNvPr>
          <p:cNvSpPr>
            <a:spLocks noGrp="1"/>
          </p:cNvSpPr>
          <p:nvPr>
            <p:ph type="title"/>
          </p:nvPr>
        </p:nvSpPr>
        <p:spPr>
          <a:xfrm>
            <a:off x="677334" y="609600"/>
            <a:ext cx="8596668" cy="745524"/>
          </a:xfrm>
        </p:spPr>
        <p:txBody>
          <a:bodyPr/>
          <a:lstStyle/>
          <a:p>
            <a:r>
              <a:rPr lang="en-US"/>
              <a:t>FEATURE: Purchase a spot</a:t>
            </a:r>
          </a:p>
        </p:txBody>
      </p:sp>
      <p:sp>
        <p:nvSpPr>
          <p:cNvPr id="3" name="Content Placeholder 2">
            <a:extLst>
              <a:ext uri="{FF2B5EF4-FFF2-40B4-BE49-F238E27FC236}">
                <a16:creationId xmlns:a16="http://schemas.microsoft.com/office/drawing/2014/main" id="{4A66A30F-287D-487A-BC27-379F45F33A98}"/>
              </a:ext>
            </a:extLst>
          </p:cNvPr>
          <p:cNvSpPr>
            <a:spLocks noGrp="1"/>
          </p:cNvSpPr>
          <p:nvPr>
            <p:ph idx="1"/>
          </p:nvPr>
        </p:nvSpPr>
        <p:spPr>
          <a:xfrm>
            <a:off x="677334" y="1355125"/>
            <a:ext cx="8596668" cy="4686238"/>
          </a:xfrm>
        </p:spPr>
        <p:txBody>
          <a:bodyPr vert="horz" lIns="91440" tIns="45720" rIns="91440" bIns="45720" rtlCol="0" anchor="t">
            <a:normAutofit/>
          </a:bodyPr>
          <a:lstStyle/>
          <a:p>
            <a:r>
              <a:rPr lang="en-US"/>
              <a:t>This feature will allow the user to open the application, select an event from the list, pick a lot, pick a parking spot size and purchase a parking reservation. </a:t>
            </a:r>
          </a:p>
        </p:txBody>
      </p:sp>
      <p:sp>
        <p:nvSpPr>
          <p:cNvPr id="7" name="Content Placeholder 2">
            <a:extLst>
              <a:ext uri="{FF2B5EF4-FFF2-40B4-BE49-F238E27FC236}">
                <a16:creationId xmlns:a16="http://schemas.microsoft.com/office/drawing/2014/main" id="{A308AB3D-418E-4B56-BBAD-8911989DF482}"/>
              </a:ext>
            </a:extLst>
          </p:cNvPr>
          <p:cNvSpPr txBox="1">
            <a:spLocks/>
          </p:cNvSpPr>
          <p:nvPr/>
        </p:nvSpPr>
        <p:spPr>
          <a:xfrm>
            <a:off x="680080" y="2332682"/>
            <a:ext cx="8596668" cy="46862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t>F</a:t>
            </a:r>
            <a:r>
              <a:rPr lang="en-US"/>
              <a:t>unctional – Gives the user a way to purchase a parking spot.</a:t>
            </a:r>
          </a:p>
          <a:p>
            <a:r>
              <a:rPr lang="en-US" b="1"/>
              <a:t>M</a:t>
            </a:r>
            <a:r>
              <a:rPr lang="en-US"/>
              <a:t>ust – Was a key feature of the application.</a:t>
            </a:r>
            <a:endParaRPr lang="en-US" b="1"/>
          </a:p>
          <a:p>
            <a:pPr marL="0" indent="0">
              <a:buNone/>
            </a:pPr>
            <a:r>
              <a:rPr lang="en-US"/>
              <a:t>This feature started as a design focal point in milestone one, and was iterated on all the way through milestone 4. </a:t>
            </a:r>
          </a:p>
        </p:txBody>
      </p:sp>
    </p:spTree>
    <p:extLst>
      <p:ext uri="{BB962C8B-B14F-4D97-AF65-F5344CB8AC3E}">
        <p14:creationId xmlns:p14="http://schemas.microsoft.com/office/powerpoint/2010/main" val="6743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48910404-4D48-4637-98DD-390A47EF812C}"/>
              </a:ext>
            </a:extLst>
          </p:cNvPr>
          <p:cNvPicPr>
            <a:picLocks noChangeAspect="1"/>
          </p:cNvPicPr>
          <p:nvPr/>
        </p:nvPicPr>
        <p:blipFill>
          <a:blip r:embed="rId2"/>
          <a:stretch>
            <a:fillRect/>
          </a:stretch>
        </p:blipFill>
        <p:spPr>
          <a:xfrm>
            <a:off x="4113028" y="3033158"/>
            <a:ext cx="4116572" cy="3644752"/>
          </a:xfrm>
          <a:prstGeom prst="rect">
            <a:avLst/>
          </a:prstGeom>
        </p:spPr>
      </p:pic>
      <p:pic>
        <p:nvPicPr>
          <p:cNvPr id="6" name="Picture 6">
            <a:extLst>
              <a:ext uri="{FF2B5EF4-FFF2-40B4-BE49-F238E27FC236}">
                <a16:creationId xmlns:a16="http://schemas.microsoft.com/office/drawing/2014/main" id="{57A1C463-6B79-4002-BE1D-CB94519D7D17}"/>
              </a:ext>
            </a:extLst>
          </p:cNvPr>
          <p:cNvPicPr>
            <a:picLocks noChangeAspect="1"/>
          </p:cNvPicPr>
          <p:nvPr/>
        </p:nvPicPr>
        <p:blipFill>
          <a:blip r:embed="rId3"/>
          <a:stretch>
            <a:fillRect/>
          </a:stretch>
        </p:blipFill>
        <p:spPr>
          <a:xfrm>
            <a:off x="8179982" y="3042729"/>
            <a:ext cx="3841897" cy="3643335"/>
          </a:xfrm>
          <a:prstGeom prst="rect">
            <a:avLst/>
          </a:prstGeom>
        </p:spPr>
      </p:pic>
      <p:sp>
        <p:nvSpPr>
          <p:cNvPr id="7" name="TextBox 6">
            <a:extLst>
              <a:ext uri="{FF2B5EF4-FFF2-40B4-BE49-F238E27FC236}">
                <a16:creationId xmlns:a16="http://schemas.microsoft.com/office/drawing/2014/main" id="{C9856751-B224-486C-ADE7-E52956125B08}"/>
              </a:ext>
            </a:extLst>
          </p:cNvPr>
          <p:cNvSpPr txBox="1"/>
          <p:nvPr/>
        </p:nvSpPr>
        <p:spPr>
          <a:xfrm>
            <a:off x="754912" y="27336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 Case Diagram:</a:t>
            </a:r>
          </a:p>
        </p:txBody>
      </p:sp>
      <p:pic>
        <p:nvPicPr>
          <p:cNvPr id="9" name="Picture 9" descr="Diagram&#10;&#10;Description automatically generated">
            <a:extLst>
              <a:ext uri="{FF2B5EF4-FFF2-40B4-BE49-F238E27FC236}">
                <a16:creationId xmlns:a16="http://schemas.microsoft.com/office/drawing/2014/main" id="{062EA379-C3A1-40B7-825A-50A5762E5EA5}"/>
              </a:ext>
            </a:extLst>
          </p:cNvPr>
          <p:cNvPicPr>
            <a:picLocks noChangeAspect="1"/>
          </p:cNvPicPr>
          <p:nvPr/>
        </p:nvPicPr>
        <p:blipFill>
          <a:blip r:embed="rId4"/>
          <a:stretch>
            <a:fillRect/>
          </a:stretch>
        </p:blipFill>
        <p:spPr>
          <a:xfrm>
            <a:off x="7532125" y="56199"/>
            <a:ext cx="4488425" cy="2960798"/>
          </a:xfrm>
          <a:prstGeom prst="rect">
            <a:avLst/>
          </a:prstGeom>
        </p:spPr>
      </p:pic>
      <p:sp>
        <p:nvSpPr>
          <p:cNvPr id="11" name="TextBox 10">
            <a:extLst>
              <a:ext uri="{FF2B5EF4-FFF2-40B4-BE49-F238E27FC236}">
                <a16:creationId xmlns:a16="http://schemas.microsoft.com/office/drawing/2014/main" id="{8D0EAA3A-5593-4DFA-B522-2C5887C0F9D1}"/>
              </a:ext>
            </a:extLst>
          </p:cNvPr>
          <p:cNvSpPr txBox="1"/>
          <p:nvPr/>
        </p:nvSpPr>
        <p:spPr>
          <a:xfrm>
            <a:off x="6371589" y="850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Class Diagram:</a:t>
            </a:r>
          </a:p>
        </p:txBody>
      </p:sp>
      <p:pic>
        <p:nvPicPr>
          <p:cNvPr id="4" name="Picture 4" descr="Diagram&#10;&#10;Description automatically generated">
            <a:extLst>
              <a:ext uri="{FF2B5EF4-FFF2-40B4-BE49-F238E27FC236}">
                <a16:creationId xmlns:a16="http://schemas.microsoft.com/office/drawing/2014/main" id="{86698E77-A3AD-4FC3-9B92-B36CA06BBAD6}"/>
              </a:ext>
            </a:extLst>
          </p:cNvPr>
          <p:cNvPicPr>
            <a:picLocks noGrp="1" noChangeAspect="1"/>
          </p:cNvPicPr>
          <p:nvPr>
            <p:ph idx="1"/>
          </p:nvPr>
        </p:nvPicPr>
        <p:blipFill>
          <a:blip r:embed="rId5"/>
          <a:stretch>
            <a:fillRect/>
          </a:stretch>
        </p:blipFill>
        <p:spPr>
          <a:xfrm>
            <a:off x="240285" y="3600649"/>
            <a:ext cx="3872583" cy="3066310"/>
          </a:xfrm>
        </p:spPr>
      </p:pic>
      <p:sp>
        <p:nvSpPr>
          <p:cNvPr id="14" name="Title 1">
            <a:extLst>
              <a:ext uri="{FF2B5EF4-FFF2-40B4-BE49-F238E27FC236}">
                <a16:creationId xmlns:a16="http://schemas.microsoft.com/office/drawing/2014/main" id="{C6FC2592-9325-4936-B000-D5AC6C567006}"/>
              </a:ext>
            </a:extLst>
          </p:cNvPr>
          <p:cNvSpPr>
            <a:spLocks noGrp="1"/>
          </p:cNvSpPr>
          <p:nvPr>
            <p:ph type="title"/>
          </p:nvPr>
        </p:nvSpPr>
        <p:spPr>
          <a:xfrm>
            <a:off x="286565" y="56010"/>
            <a:ext cx="8596668" cy="745524"/>
          </a:xfrm>
        </p:spPr>
        <p:txBody>
          <a:bodyPr/>
          <a:lstStyle/>
          <a:p>
            <a:r>
              <a:rPr lang="en-US"/>
              <a:t>FEATURE: Purchase a spot</a:t>
            </a:r>
          </a:p>
        </p:txBody>
      </p:sp>
      <p:sp>
        <p:nvSpPr>
          <p:cNvPr id="2" name="Content Placeholder 2">
            <a:extLst>
              <a:ext uri="{FF2B5EF4-FFF2-40B4-BE49-F238E27FC236}">
                <a16:creationId xmlns:a16="http://schemas.microsoft.com/office/drawing/2014/main" id="{4C1C82DC-5A37-4DCA-A043-3FEA7317EB0C}"/>
              </a:ext>
            </a:extLst>
          </p:cNvPr>
          <p:cNvSpPr txBox="1">
            <a:spLocks/>
          </p:cNvSpPr>
          <p:nvPr/>
        </p:nvSpPr>
        <p:spPr>
          <a:xfrm>
            <a:off x="285448" y="919696"/>
            <a:ext cx="6085697" cy="46862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This is the Use Case Diagram and Class Diagram. Not much was changed from the original plan we created. </a:t>
            </a:r>
          </a:p>
        </p:txBody>
      </p:sp>
    </p:spTree>
    <p:extLst>
      <p:ext uri="{BB962C8B-B14F-4D97-AF65-F5344CB8AC3E}">
        <p14:creationId xmlns:p14="http://schemas.microsoft.com/office/powerpoint/2010/main" val="206674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F94421-D2E1-4D61-A9F4-B33D6AE1FBF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7">
            <a:extLst>
              <a:ext uri="{FF2B5EF4-FFF2-40B4-BE49-F238E27FC236}">
                <a16:creationId xmlns:a16="http://schemas.microsoft.com/office/drawing/2014/main" id="{3C9FE384-F4F7-4900-907F-0489B0081E4B}"/>
              </a:ext>
            </a:extLst>
          </p:cNvPr>
          <p:cNvPicPr>
            <a:picLocks noChangeAspect="1"/>
          </p:cNvPicPr>
          <p:nvPr/>
        </p:nvPicPr>
        <p:blipFill>
          <a:blip r:embed="rId2"/>
          <a:stretch>
            <a:fillRect/>
          </a:stretch>
        </p:blipFill>
        <p:spPr>
          <a:xfrm>
            <a:off x="362157" y="4624456"/>
            <a:ext cx="8038123" cy="553333"/>
          </a:xfrm>
          <a:prstGeom prst="rect">
            <a:avLst/>
          </a:prstGeom>
        </p:spPr>
      </p:pic>
      <p:pic>
        <p:nvPicPr>
          <p:cNvPr id="8" name="Picture 8">
            <a:extLst>
              <a:ext uri="{FF2B5EF4-FFF2-40B4-BE49-F238E27FC236}">
                <a16:creationId xmlns:a16="http://schemas.microsoft.com/office/drawing/2014/main" id="{A2FD78F5-672B-4BCF-B6EC-C66207665AA2}"/>
              </a:ext>
            </a:extLst>
          </p:cNvPr>
          <p:cNvPicPr>
            <a:picLocks noChangeAspect="1"/>
          </p:cNvPicPr>
          <p:nvPr/>
        </p:nvPicPr>
        <p:blipFill>
          <a:blip r:embed="rId3"/>
          <a:stretch>
            <a:fillRect/>
          </a:stretch>
        </p:blipFill>
        <p:spPr>
          <a:xfrm>
            <a:off x="367323" y="2347492"/>
            <a:ext cx="8044635" cy="566700"/>
          </a:xfrm>
          <a:prstGeom prst="rect">
            <a:avLst/>
          </a:prstGeom>
        </p:spPr>
      </p:pic>
      <p:pic>
        <p:nvPicPr>
          <p:cNvPr id="9" name="Picture 9">
            <a:extLst>
              <a:ext uri="{FF2B5EF4-FFF2-40B4-BE49-F238E27FC236}">
                <a16:creationId xmlns:a16="http://schemas.microsoft.com/office/drawing/2014/main" id="{E5A0FCD1-E9A8-4502-BFAE-208E22DF7FA0}"/>
              </a:ext>
            </a:extLst>
          </p:cNvPr>
          <p:cNvPicPr>
            <a:picLocks noChangeAspect="1"/>
          </p:cNvPicPr>
          <p:nvPr/>
        </p:nvPicPr>
        <p:blipFill>
          <a:blip r:embed="rId4"/>
          <a:stretch>
            <a:fillRect/>
          </a:stretch>
        </p:blipFill>
        <p:spPr>
          <a:xfrm>
            <a:off x="362157" y="1588330"/>
            <a:ext cx="8038123" cy="555636"/>
          </a:xfrm>
          <a:prstGeom prst="rect">
            <a:avLst/>
          </a:prstGeom>
        </p:spPr>
      </p:pic>
      <p:pic>
        <p:nvPicPr>
          <p:cNvPr id="10" name="Picture 10">
            <a:extLst>
              <a:ext uri="{FF2B5EF4-FFF2-40B4-BE49-F238E27FC236}">
                <a16:creationId xmlns:a16="http://schemas.microsoft.com/office/drawing/2014/main" id="{4C1E66BF-5ECB-4CA5-B800-F37FC4D9B9D8}"/>
              </a:ext>
            </a:extLst>
          </p:cNvPr>
          <p:cNvPicPr>
            <a:picLocks noChangeAspect="1"/>
          </p:cNvPicPr>
          <p:nvPr/>
        </p:nvPicPr>
        <p:blipFill>
          <a:blip r:embed="rId5"/>
          <a:stretch>
            <a:fillRect/>
          </a:stretch>
        </p:blipFill>
        <p:spPr>
          <a:xfrm>
            <a:off x="376082" y="3114892"/>
            <a:ext cx="8044635" cy="554554"/>
          </a:xfrm>
          <a:prstGeom prst="rect">
            <a:avLst/>
          </a:prstGeom>
        </p:spPr>
      </p:pic>
      <p:pic>
        <p:nvPicPr>
          <p:cNvPr id="11" name="Picture 11">
            <a:extLst>
              <a:ext uri="{FF2B5EF4-FFF2-40B4-BE49-F238E27FC236}">
                <a16:creationId xmlns:a16="http://schemas.microsoft.com/office/drawing/2014/main" id="{BA0543D4-CFDA-4A82-A17E-9046CC13F0A1}"/>
              </a:ext>
            </a:extLst>
          </p:cNvPr>
          <p:cNvPicPr>
            <a:picLocks noChangeAspect="1"/>
          </p:cNvPicPr>
          <p:nvPr/>
        </p:nvPicPr>
        <p:blipFill>
          <a:blip r:embed="rId6"/>
          <a:stretch>
            <a:fillRect/>
          </a:stretch>
        </p:blipFill>
        <p:spPr>
          <a:xfrm>
            <a:off x="359463" y="6062780"/>
            <a:ext cx="8038123" cy="498756"/>
          </a:xfrm>
          <a:prstGeom prst="rect">
            <a:avLst/>
          </a:prstGeom>
        </p:spPr>
      </p:pic>
      <p:pic>
        <p:nvPicPr>
          <p:cNvPr id="13" name="Picture 13">
            <a:extLst>
              <a:ext uri="{FF2B5EF4-FFF2-40B4-BE49-F238E27FC236}">
                <a16:creationId xmlns:a16="http://schemas.microsoft.com/office/drawing/2014/main" id="{839BF7EB-7B3B-481D-AC9B-F699D0A4E375}"/>
              </a:ext>
            </a:extLst>
          </p:cNvPr>
          <p:cNvPicPr>
            <a:picLocks noChangeAspect="1"/>
          </p:cNvPicPr>
          <p:nvPr/>
        </p:nvPicPr>
        <p:blipFill>
          <a:blip r:embed="rId7"/>
          <a:stretch>
            <a:fillRect/>
          </a:stretch>
        </p:blipFill>
        <p:spPr>
          <a:xfrm>
            <a:off x="360811" y="5357150"/>
            <a:ext cx="11424789" cy="500776"/>
          </a:xfrm>
          <a:prstGeom prst="rect">
            <a:avLst/>
          </a:prstGeom>
        </p:spPr>
      </p:pic>
      <p:pic>
        <p:nvPicPr>
          <p:cNvPr id="14" name="Picture 14">
            <a:extLst>
              <a:ext uri="{FF2B5EF4-FFF2-40B4-BE49-F238E27FC236}">
                <a16:creationId xmlns:a16="http://schemas.microsoft.com/office/drawing/2014/main" id="{69A9E896-F623-4229-BDD5-9A4F473D541C}"/>
              </a:ext>
            </a:extLst>
          </p:cNvPr>
          <p:cNvPicPr>
            <a:picLocks noChangeAspect="1"/>
          </p:cNvPicPr>
          <p:nvPr/>
        </p:nvPicPr>
        <p:blipFill>
          <a:blip r:embed="rId8"/>
          <a:stretch>
            <a:fillRect/>
          </a:stretch>
        </p:blipFill>
        <p:spPr>
          <a:xfrm>
            <a:off x="367323" y="3857039"/>
            <a:ext cx="10565096" cy="537664"/>
          </a:xfrm>
          <a:prstGeom prst="rect">
            <a:avLst/>
          </a:prstGeom>
        </p:spPr>
      </p:pic>
      <p:pic>
        <p:nvPicPr>
          <p:cNvPr id="5" name="Picture 5" descr="Diagram&#10;&#10;Description automatically generated">
            <a:extLst>
              <a:ext uri="{FF2B5EF4-FFF2-40B4-BE49-F238E27FC236}">
                <a16:creationId xmlns:a16="http://schemas.microsoft.com/office/drawing/2014/main" id="{2358D1E9-7FB3-47CF-AD7F-DF92B08AD9AF}"/>
              </a:ext>
            </a:extLst>
          </p:cNvPr>
          <p:cNvPicPr>
            <a:picLocks noChangeAspect="1"/>
          </p:cNvPicPr>
          <p:nvPr/>
        </p:nvPicPr>
        <p:blipFill>
          <a:blip r:embed="rId9"/>
          <a:stretch>
            <a:fillRect/>
          </a:stretch>
        </p:blipFill>
        <p:spPr>
          <a:xfrm>
            <a:off x="6368716" y="103125"/>
            <a:ext cx="5690936" cy="6641723"/>
          </a:xfrm>
          <a:prstGeom prst="rect">
            <a:avLst/>
          </a:prstGeom>
        </p:spPr>
      </p:pic>
      <p:sp>
        <p:nvSpPr>
          <p:cNvPr id="18" name="Title 1">
            <a:extLst>
              <a:ext uri="{FF2B5EF4-FFF2-40B4-BE49-F238E27FC236}">
                <a16:creationId xmlns:a16="http://schemas.microsoft.com/office/drawing/2014/main" id="{D757FC37-A133-4917-9326-DC81A7E8FA4E}"/>
              </a:ext>
            </a:extLst>
          </p:cNvPr>
          <p:cNvSpPr txBox="1">
            <a:spLocks/>
          </p:cNvSpPr>
          <p:nvPr/>
        </p:nvSpPr>
        <p:spPr>
          <a:xfrm>
            <a:off x="100298" y="104205"/>
            <a:ext cx="8596668" cy="7455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FEATURE: Purchase a spot</a:t>
            </a:r>
          </a:p>
        </p:txBody>
      </p:sp>
      <p:sp>
        <p:nvSpPr>
          <p:cNvPr id="20" name="Title 19">
            <a:extLst>
              <a:ext uri="{FF2B5EF4-FFF2-40B4-BE49-F238E27FC236}">
                <a16:creationId xmlns:a16="http://schemas.microsoft.com/office/drawing/2014/main" id="{8BDDE31D-9307-4A52-A60D-BBBA43A59029}"/>
              </a:ext>
            </a:extLst>
          </p:cNvPr>
          <p:cNvSpPr>
            <a:spLocks noGrp="1"/>
          </p:cNvSpPr>
          <p:nvPr>
            <p:ph type="title"/>
          </p:nvPr>
        </p:nvSpPr>
        <p:spPr>
          <a:xfrm>
            <a:off x="622415" y="1206844"/>
            <a:ext cx="8596668" cy="1320800"/>
          </a:xfrm>
        </p:spPr>
        <p:txBody>
          <a:bodyPr>
            <a:normAutofit/>
          </a:bodyPr>
          <a:lstStyle/>
          <a:p>
            <a:r>
              <a:rPr lang="en-US" sz="1800">
                <a:ea typeface="+mj-lt"/>
                <a:cs typeface="+mj-lt"/>
              </a:rPr>
              <a:t>Relevant Tasks/Issues</a:t>
            </a:r>
            <a:endParaRPr lang="en-US" sz="1800"/>
          </a:p>
        </p:txBody>
      </p:sp>
      <p:sp>
        <p:nvSpPr>
          <p:cNvPr id="3" name="Title 19">
            <a:extLst>
              <a:ext uri="{FF2B5EF4-FFF2-40B4-BE49-F238E27FC236}">
                <a16:creationId xmlns:a16="http://schemas.microsoft.com/office/drawing/2014/main" id="{F2707D57-7B55-49DC-B632-A06B64775E4D}"/>
              </a:ext>
            </a:extLst>
          </p:cNvPr>
          <p:cNvSpPr txBox="1">
            <a:spLocks/>
          </p:cNvSpPr>
          <p:nvPr/>
        </p:nvSpPr>
        <p:spPr>
          <a:xfrm>
            <a:off x="9151323" y="6947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a:ea typeface="+mj-lt"/>
                <a:cs typeface="+mj-lt"/>
              </a:rPr>
              <a:t>Activity Diagram</a:t>
            </a:r>
            <a:endParaRPr lang="en-US"/>
          </a:p>
        </p:txBody>
      </p:sp>
    </p:spTree>
    <p:extLst>
      <p:ext uri="{BB962C8B-B14F-4D97-AF65-F5344CB8AC3E}">
        <p14:creationId xmlns:p14="http://schemas.microsoft.com/office/powerpoint/2010/main" val="118189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12D3BC-3F7F-4114-B7C2-C9628C833C85}"/>
              </a:ext>
            </a:extLst>
          </p:cNvPr>
          <p:cNvSpPr/>
          <p:nvPr/>
        </p:nvSpPr>
        <p:spPr>
          <a:xfrm>
            <a:off x="5834959" y="2262612"/>
            <a:ext cx="6170454" cy="442011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6A1BE-20E1-46E4-90DE-0DAA6FF3D51E}"/>
              </a:ext>
            </a:extLst>
          </p:cNvPr>
          <p:cNvSpPr/>
          <p:nvPr/>
        </p:nvSpPr>
        <p:spPr>
          <a:xfrm>
            <a:off x="251988" y="2262611"/>
            <a:ext cx="5506534" cy="442766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shape&#10;&#10;Description automatically generated">
            <a:extLst>
              <a:ext uri="{FF2B5EF4-FFF2-40B4-BE49-F238E27FC236}">
                <a16:creationId xmlns:a16="http://schemas.microsoft.com/office/drawing/2014/main" id="{A34CC309-83E3-47B7-9684-A0018178F4A2}"/>
              </a:ext>
            </a:extLst>
          </p:cNvPr>
          <p:cNvPicPr>
            <a:picLocks noGrp="1" noChangeAspect="1"/>
          </p:cNvPicPr>
          <p:nvPr>
            <p:ph idx="1"/>
          </p:nvPr>
        </p:nvPicPr>
        <p:blipFill>
          <a:blip r:embed="rId3"/>
          <a:stretch>
            <a:fillRect/>
          </a:stretch>
        </p:blipFill>
        <p:spPr>
          <a:xfrm>
            <a:off x="349882" y="3217321"/>
            <a:ext cx="1743878" cy="3451476"/>
          </a:xfrm>
        </p:spPr>
      </p:pic>
      <p:pic>
        <p:nvPicPr>
          <p:cNvPr id="6" name="Picture 6" descr="Graphical user interface&#10;&#10;Description automatically generated">
            <a:extLst>
              <a:ext uri="{FF2B5EF4-FFF2-40B4-BE49-F238E27FC236}">
                <a16:creationId xmlns:a16="http://schemas.microsoft.com/office/drawing/2014/main" id="{604248F2-6A12-4726-B225-100062921D59}"/>
              </a:ext>
            </a:extLst>
          </p:cNvPr>
          <p:cNvPicPr>
            <a:picLocks noChangeAspect="1"/>
          </p:cNvPicPr>
          <p:nvPr/>
        </p:nvPicPr>
        <p:blipFill>
          <a:blip r:embed="rId4"/>
          <a:stretch>
            <a:fillRect/>
          </a:stretch>
        </p:blipFill>
        <p:spPr>
          <a:xfrm>
            <a:off x="2120435" y="3208020"/>
            <a:ext cx="1742210" cy="3452734"/>
          </a:xfrm>
          <a:prstGeom prst="rect">
            <a:avLst/>
          </a:prstGeom>
        </p:spPr>
      </p:pic>
      <p:pic>
        <p:nvPicPr>
          <p:cNvPr id="7" name="Picture 7" descr="Graphical user interface, text, application, chat or text message&#10;&#10;Description automatically generated">
            <a:extLst>
              <a:ext uri="{FF2B5EF4-FFF2-40B4-BE49-F238E27FC236}">
                <a16:creationId xmlns:a16="http://schemas.microsoft.com/office/drawing/2014/main" id="{4B0B3B96-BA98-4433-BDE8-ED03F33B4F66}"/>
              </a:ext>
            </a:extLst>
          </p:cNvPr>
          <p:cNvPicPr>
            <a:picLocks noChangeAspect="1"/>
          </p:cNvPicPr>
          <p:nvPr/>
        </p:nvPicPr>
        <p:blipFill>
          <a:blip r:embed="rId5"/>
          <a:stretch>
            <a:fillRect/>
          </a:stretch>
        </p:blipFill>
        <p:spPr>
          <a:xfrm>
            <a:off x="3898883" y="3220016"/>
            <a:ext cx="1729524" cy="3452735"/>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E64DFA8D-BCF3-4BCB-ABC1-5668AE3E5C45}"/>
              </a:ext>
            </a:extLst>
          </p:cNvPr>
          <p:cNvPicPr>
            <a:picLocks noChangeAspect="1"/>
          </p:cNvPicPr>
          <p:nvPr/>
        </p:nvPicPr>
        <p:blipFill>
          <a:blip r:embed="rId6"/>
          <a:stretch>
            <a:fillRect/>
          </a:stretch>
        </p:blipFill>
        <p:spPr>
          <a:xfrm>
            <a:off x="5952635" y="3215193"/>
            <a:ext cx="1896069" cy="344024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4C65F4A3-56DF-428A-BBBA-5F7835DDB1D7}"/>
              </a:ext>
            </a:extLst>
          </p:cNvPr>
          <p:cNvPicPr>
            <a:picLocks noChangeAspect="1"/>
          </p:cNvPicPr>
          <p:nvPr/>
        </p:nvPicPr>
        <p:blipFill>
          <a:blip r:embed="rId7"/>
          <a:stretch>
            <a:fillRect/>
          </a:stretch>
        </p:blipFill>
        <p:spPr>
          <a:xfrm>
            <a:off x="7950691" y="3215193"/>
            <a:ext cx="1911929" cy="3440243"/>
          </a:xfrm>
          <a:prstGeom prst="rect">
            <a:avLst/>
          </a:prstGeom>
        </p:spPr>
      </p:pic>
      <p:sp>
        <p:nvSpPr>
          <p:cNvPr id="15" name="TextBox 14">
            <a:extLst>
              <a:ext uri="{FF2B5EF4-FFF2-40B4-BE49-F238E27FC236}">
                <a16:creationId xmlns:a16="http://schemas.microsoft.com/office/drawing/2014/main" id="{58C8B3D5-4B0E-4363-8FB0-42243A0BAEC7}"/>
              </a:ext>
            </a:extLst>
          </p:cNvPr>
          <p:cNvSpPr txBox="1"/>
          <p:nvPr/>
        </p:nvSpPr>
        <p:spPr>
          <a:xfrm>
            <a:off x="324982" y="2429912"/>
            <a:ext cx="42370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ea typeface="+mn-lt"/>
                <a:cs typeface="+mn-lt"/>
              </a:rPr>
              <a:t>High fidelity Prototype</a:t>
            </a:r>
            <a:endParaRPr lang="en-US" sz="2400" b="1">
              <a:solidFill>
                <a:schemeClr val="bg1"/>
              </a:solidFill>
            </a:endParaRPr>
          </a:p>
        </p:txBody>
      </p:sp>
      <p:sp>
        <p:nvSpPr>
          <p:cNvPr id="17" name="TextBox 16">
            <a:extLst>
              <a:ext uri="{FF2B5EF4-FFF2-40B4-BE49-F238E27FC236}">
                <a16:creationId xmlns:a16="http://schemas.microsoft.com/office/drawing/2014/main" id="{EB6C9042-4FCD-4443-81A5-02D12BB045BE}"/>
              </a:ext>
            </a:extLst>
          </p:cNvPr>
          <p:cNvSpPr txBox="1"/>
          <p:nvPr/>
        </p:nvSpPr>
        <p:spPr>
          <a:xfrm>
            <a:off x="5953219" y="2429912"/>
            <a:ext cx="42370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rPr>
              <a:t>Final Product</a:t>
            </a:r>
          </a:p>
        </p:txBody>
      </p:sp>
      <p:pic>
        <p:nvPicPr>
          <p:cNvPr id="18" name="Picture 18" descr="Graphical user interface, application&#10;&#10;Description automatically generated">
            <a:extLst>
              <a:ext uri="{FF2B5EF4-FFF2-40B4-BE49-F238E27FC236}">
                <a16:creationId xmlns:a16="http://schemas.microsoft.com/office/drawing/2014/main" id="{431E84DD-8E7E-4EFD-9DA6-85C78E7CEC60}"/>
              </a:ext>
            </a:extLst>
          </p:cNvPr>
          <p:cNvPicPr>
            <a:picLocks noChangeAspect="1"/>
          </p:cNvPicPr>
          <p:nvPr/>
        </p:nvPicPr>
        <p:blipFill>
          <a:blip r:embed="rId8"/>
          <a:stretch>
            <a:fillRect/>
          </a:stretch>
        </p:blipFill>
        <p:spPr>
          <a:xfrm>
            <a:off x="9944321" y="3227560"/>
            <a:ext cx="1990565" cy="3420701"/>
          </a:xfrm>
          <a:prstGeom prst="rect">
            <a:avLst/>
          </a:prstGeom>
        </p:spPr>
      </p:pic>
      <p:sp>
        <p:nvSpPr>
          <p:cNvPr id="20" name="Title 1">
            <a:extLst>
              <a:ext uri="{FF2B5EF4-FFF2-40B4-BE49-F238E27FC236}">
                <a16:creationId xmlns:a16="http://schemas.microsoft.com/office/drawing/2014/main" id="{B9EFEA3A-DD2E-456A-A15A-CB67ECD57A89}"/>
              </a:ext>
            </a:extLst>
          </p:cNvPr>
          <p:cNvSpPr>
            <a:spLocks noGrp="1"/>
          </p:cNvSpPr>
          <p:nvPr>
            <p:ph type="title"/>
          </p:nvPr>
        </p:nvSpPr>
        <p:spPr>
          <a:xfrm>
            <a:off x="111492" y="51303"/>
            <a:ext cx="8596668" cy="745524"/>
          </a:xfrm>
        </p:spPr>
        <p:txBody>
          <a:bodyPr/>
          <a:lstStyle/>
          <a:p>
            <a:r>
              <a:rPr lang="en-US"/>
              <a:t>Design Choices</a:t>
            </a:r>
          </a:p>
        </p:txBody>
      </p:sp>
      <p:sp>
        <p:nvSpPr>
          <p:cNvPr id="23" name="TextBox 22">
            <a:extLst>
              <a:ext uri="{FF2B5EF4-FFF2-40B4-BE49-F238E27FC236}">
                <a16:creationId xmlns:a16="http://schemas.microsoft.com/office/drawing/2014/main" id="{BF597502-7912-4B67-BD10-1C2B54E9F58A}"/>
              </a:ext>
            </a:extLst>
          </p:cNvPr>
          <p:cNvSpPr txBox="1"/>
          <p:nvPr/>
        </p:nvSpPr>
        <p:spPr>
          <a:xfrm>
            <a:off x="182578" y="786142"/>
            <a:ext cx="40408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Used react for modern front end</a:t>
            </a:r>
          </a:p>
          <a:p>
            <a:pPr marL="285750" indent="-285750">
              <a:buFont typeface="Arial"/>
              <a:buChar char="•"/>
            </a:pPr>
            <a:r>
              <a:rPr lang="en-US"/>
              <a:t>Desktop and mobile friendly</a:t>
            </a:r>
          </a:p>
          <a:p>
            <a:pPr marL="285750" indent="-285750">
              <a:buFont typeface="Arial"/>
              <a:buChar char="•"/>
            </a:pPr>
            <a:r>
              <a:rPr lang="en-US"/>
              <a:t>Easy to reach menu that is hidden</a:t>
            </a:r>
          </a:p>
          <a:p>
            <a:pPr marL="285750" indent="-285750">
              <a:buFont typeface="Arial"/>
              <a:buChar char="•"/>
            </a:pPr>
            <a:r>
              <a:rPr lang="en-US"/>
              <a:t>List items display important information</a:t>
            </a:r>
          </a:p>
        </p:txBody>
      </p:sp>
      <p:sp>
        <p:nvSpPr>
          <p:cNvPr id="25" name="TextBox 24">
            <a:extLst>
              <a:ext uri="{FF2B5EF4-FFF2-40B4-BE49-F238E27FC236}">
                <a16:creationId xmlns:a16="http://schemas.microsoft.com/office/drawing/2014/main" id="{AF944146-79B0-4544-8FBB-1D79CE61067C}"/>
              </a:ext>
            </a:extLst>
          </p:cNvPr>
          <p:cNvSpPr txBox="1"/>
          <p:nvPr/>
        </p:nvSpPr>
        <p:spPr>
          <a:xfrm>
            <a:off x="4226460" y="790003"/>
            <a:ext cx="57082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Step counter to give user feedback</a:t>
            </a:r>
          </a:p>
          <a:p>
            <a:pPr marL="285750" indent="-285750">
              <a:buFont typeface="Arial"/>
              <a:buChar char="•"/>
            </a:pPr>
            <a:r>
              <a:rPr lang="en-US"/>
              <a:t>Map to show user a visual lot location</a:t>
            </a:r>
          </a:p>
          <a:p>
            <a:pPr marL="285750" indent="-285750">
              <a:buFont typeface="Arial"/>
              <a:buChar char="•"/>
            </a:pPr>
            <a:r>
              <a:rPr lang="en-US"/>
              <a:t>Icons to select and understand parking spot sizes</a:t>
            </a:r>
          </a:p>
          <a:p>
            <a:pPr marL="285750" indent="-285750">
              <a:buFont typeface="Arial"/>
              <a:buChar char="•"/>
            </a:pPr>
            <a:endParaRPr lang="en-US"/>
          </a:p>
        </p:txBody>
      </p:sp>
    </p:spTree>
    <p:extLst>
      <p:ext uri="{BB962C8B-B14F-4D97-AF65-F5344CB8AC3E}">
        <p14:creationId xmlns:p14="http://schemas.microsoft.com/office/powerpoint/2010/main" val="994078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1907</Words>
  <Application>Microsoft Office PowerPoint</Application>
  <PresentationFormat>Widescreen</PresentationFormat>
  <Paragraphs>109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Big Blue Parking Genie</vt:lpstr>
      <vt:lpstr>Overview</vt:lpstr>
      <vt:lpstr>Agile Practices</vt:lpstr>
      <vt:lpstr>Final Burndown</vt:lpstr>
      <vt:lpstr>Deployment Readiness</vt:lpstr>
      <vt:lpstr>FEATURE: Purchase a spot</vt:lpstr>
      <vt:lpstr>FEATURE: Purchase a spot</vt:lpstr>
      <vt:lpstr>Relevant Tasks/Issues</vt:lpstr>
      <vt:lpstr>Design Choices</vt:lpstr>
      <vt:lpstr>User Balance / Transfer Balance</vt:lpstr>
      <vt:lpstr>User Balance / Transfer Balance</vt:lpstr>
      <vt:lpstr>User Balance / Transfer Balance</vt:lpstr>
      <vt:lpstr>User Balance / Transfer Balance</vt:lpstr>
      <vt:lpstr>User Balance Design Choices</vt:lpstr>
      <vt:lpstr>Authentication and Permissions</vt:lpstr>
      <vt:lpstr>Relevant Tasks/Issues</vt:lpstr>
      <vt:lpstr>Diagrams:</vt:lpstr>
      <vt:lpstr>Examples:</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Webb</dc:creator>
  <cp:lastModifiedBy>Cole Webb</cp:lastModifiedBy>
  <cp:revision>1</cp:revision>
  <dcterms:created xsi:type="dcterms:W3CDTF">2021-04-21T02:09:17Z</dcterms:created>
  <dcterms:modified xsi:type="dcterms:W3CDTF">2021-04-22T05:17:11Z</dcterms:modified>
</cp:coreProperties>
</file>