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63" r:id="rId4"/>
    <p:sldId id="267" r:id="rId5"/>
    <p:sldId id="268" r:id="rId6"/>
    <p:sldId id="269" r:id="rId7"/>
    <p:sldId id="270" r:id="rId8"/>
    <p:sldId id="262" r:id="rId9"/>
    <p:sldId id="261" r:id="rId10"/>
    <p:sldId id="260"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7"/>
  </p:normalViewPr>
  <p:slideViewPr>
    <p:cSldViewPr snapToGrid="0" snapToObjects="1">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4/10/21</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638083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4/10/21</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847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4/10/21</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9954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4/10/21</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35268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4/10/21</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14449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4/10/21</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72917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4/10/21</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0493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4/10/21</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1838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4/10/21</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199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4/10/21</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63334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4/10/21</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287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4/10/21</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48088828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2"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hyperlink" Target="https://public.tableau.com/views/TopFiveHighestTotalPaymentCustomersbyCity/TopFiveHighestTotalPaymentCustomersbyCity_1?:language=en&amp;:retry=yes&amp;:display_count=y&amp;:origin=viz_share_link"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tableau.com/views/RentalDuration/RentalDuration?:language=en&amp;:display_count=y&amp;publish=yes&amp;:origin=viz_share_link"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public.tableau.com/views/RentalRate/RentalRate?:language=en&amp;:display_count=y&amp;publish=yes&amp;:origin=viz_share_link"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public.tableau.com/views/FilmLength_16177183630710/FilmLength?:language=en&amp;:display_count=y&amp;publish=yes&amp;:origin=viz_share_link"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views/ReplacementCost/ReplacementCost?:language=en&amp;:display_count=y&amp;publish=yes&amp;:origin=viz_share_link"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views/Rating_16176792364800/Rating?:language=en&amp;:display_count=y&amp;publish=yes&amp;:origin=viz_share_link"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public.tableau.com/views/Top10CountrieswithHighestCustomerAmount/Top10CountrieswithHighestCustomerAmount?:language=en&amp;:retry=yes&amp;:display_count=y&amp;:origin=viz_share_lin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public.tableau.com/views/Top10CitiesfromtheTop10Countries/Top10CitiesfromtheTop10Countries?:language=en&amp;:display_count=y&amp;:origin=viz_share_lin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C4056FD6-9767-4B1A-ACC2-9883F6A5B8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79928" cy="6858000"/>
          </a:xfrm>
          <a:prstGeom prst="rect">
            <a:avLst/>
          </a:prstGeom>
          <a:blipFill dpi="0" rotWithShape="1">
            <a:blip r:embed="rId2">
              <a:alphaModFix amt="20000"/>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visual world map made of colorful dots">
            <a:extLst>
              <a:ext uri="{FF2B5EF4-FFF2-40B4-BE49-F238E27FC236}">
                <a16:creationId xmlns:a16="http://schemas.microsoft.com/office/drawing/2014/main" id="{DA759DDE-9E12-433E-A086-870C07E2AF8E}"/>
              </a:ext>
            </a:extLst>
          </p:cNvPr>
          <p:cNvPicPr>
            <a:picLocks noChangeAspect="1"/>
          </p:cNvPicPr>
          <p:nvPr/>
        </p:nvPicPr>
        <p:blipFill rotWithShape="1">
          <a:blip r:embed="rId3">
            <a:alphaModFix amt="70000"/>
          </a:blip>
          <a:srcRect r="-1" b="25982"/>
          <a:stretch/>
        </p:blipFill>
        <p:spPr>
          <a:xfrm>
            <a:off x="20" y="10"/>
            <a:ext cx="12188932" cy="6856614"/>
          </a:xfrm>
          <a:prstGeom prst="rect">
            <a:avLst/>
          </a:prstGeom>
        </p:spPr>
      </p:pic>
      <p:sp>
        <p:nvSpPr>
          <p:cNvPr id="2" name="Title 1">
            <a:extLst>
              <a:ext uri="{FF2B5EF4-FFF2-40B4-BE49-F238E27FC236}">
                <a16:creationId xmlns:a16="http://schemas.microsoft.com/office/drawing/2014/main" id="{624C2A35-83E3-E34E-ACDD-C118E57E563D}"/>
              </a:ext>
            </a:extLst>
          </p:cNvPr>
          <p:cNvSpPr>
            <a:spLocks noGrp="1"/>
          </p:cNvSpPr>
          <p:nvPr>
            <p:ph type="ctrTitle"/>
          </p:nvPr>
        </p:nvSpPr>
        <p:spPr>
          <a:xfrm>
            <a:off x="996275" y="744909"/>
            <a:ext cx="10190071" cy="4970091"/>
          </a:xfrm>
        </p:spPr>
        <p:txBody>
          <a:bodyPr anchor="ctr">
            <a:normAutofit/>
          </a:bodyPr>
          <a:lstStyle/>
          <a:p>
            <a:r>
              <a:rPr lang="en-US" sz="8000" dirty="0">
                <a:solidFill>
                  <a:srgbClr val="FFFFFF"/>
                </a:solidFill>
              </a:rPr>
              <a:t>Rockbuster Stealth</a:t>
            </a:r>
            <a:br>
              <a:rPr lang="en-US" sz="8000" dirty="0">
                <a:solidFill>
                  <a:srgbClr val="FFFFFF"/>
                </a:solidFill>
              </a:rPr>
            </a:br>
            <a:r>
              <a:rPr lang="en-US" sz="8000" dirty="0">
                <a:solidFill>
                  <a:srgbClr val="FFFFFF"/>
                </a:solidFill>
              </a:rPr>
              <a:t>Data Analysis</a:t>
            </a:r>
          </a:p>
        </p:txBody>
      </p:sp>
    </p:spTree>
    <p:extLst>
      <p:ext uri="{BB962C8B-B14F-4D97-AF65-F5344CB8AC3E}">
        <p14:creationId xmlns:p14="http://schemas.microsoft.com/office/powerpoint/2010/main" val="635542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Map&#10;&#10;Description automatically generated">
            <a:extLst>
              <a:ext uri="{FF2B5EF4-FFF2-40B4-BE49-F238E27FC236}">
                <a16:creationId xmlns:a16="http://schemas.microsoft.com/office/drawing/2014/main" id="{FF7D722F-0092-D448-8E28-8B72570FB8B6}"/>
              </a:ext>
            </a:extLst>
          </p:cNvPr>
          <p:cNvPicPr>
            <a:picLocks noGrp="1" noChangeAspect="1"/>
          </p:cNvPicPr>
          <p:nvPr>
            <p:ph idx="1"/>
          </p:nvPr>
        </p:nvPicPr>
        <p:blipFill>
          <a:blip r:embed="rId3"/>
          <a:stretch>
            <a:fillRect/>
          </a:stretch>
        </p:blipFill>
        <p:spPr>
          <a:xfrm>
            <a:off x="2864485" y="1435720"/>
            <a:ext cx="9187814" cy="5200650"/>
          </a:xfrm>
        </p:spPr>
      </p:pic>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165100" y="180975"/>
            <a:ext cx="11861800" cy="933450"/>
          </a:xfrm>
        </p:spPr>
        <p:txBody>
          <a:bodyPr anchor="ctr">
            <a:noAutofit/>
          </a:bodyPr>
          <a:lstStyle/>
          <a:p>
            <a:pPr algn="ctr"/>
            <a:r>
              <a:rPr lang="en-US" sz="3200" dirty="0"/>
              <a:t>Top 5 Customers Spending the Highest Total Payments</a:t>
            </a:r>
          </a:p>
        </p:txBody>
      </p:sp>
      <p:sp>
        <p:nvSpPr>
          <p:cNvPr id="11" name="Content Placeholder 2">
            <a:extLst>
              <a:ext uri="{FF2B5EF4-FFF2-40B4-BE49-F238E27FC236}">
                <a16:creationId xmlns:a16="http://schemas.microsoft.com/office/drawing/2014/main" id="{874AC1F6-752C-8548-B363-81D198A06CC6}"/>
              </a:ext>
            </a:extLst>
          </p:cNvPr>
          <p:cNvSpPr txBox="1">
            <a:spLocks/>
          </p:cNvSpPr>
          <p:nvPr/>
        </p:nvSpPr>
        <p:spPr>
          <a:xfrm>
            <a:off x="38802" y="2027314"/>
            <a:ext cx="2786882" cy="3089107"/>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tx2"/>
                </a:solidFill>
              </a:rPr>
              <a:t>Figure 8: To the right, shows the cities that the top 5 customers who spent the most in payments to Rockbuster. </a:t>
            </a:r>
            <a:r>
              <a:rPr lang="en-US" sz="1600" dirty="0">
                <a:solidFill>
                  <a:schemeClr val="tx2"/>
                </a:solidFill>
                <a:hlinkClick r:id="rId4"/>
              </a:rPr>
              <a:t>Tableau Link</a:t>
            </a:r>
            <a:endParaRPr lang="en-US" sz="1600" dirty="0">
              <a:solidFill>
                <a:schemeClr val="tx2"/>
              </a:solidFill>
            </a:endParaRPr>
          </a:p>
          <a:p>
            <a:pPr marL="0" indent="0" algn="ctr">
              <a:buNone/>
            </a:pPr>
            <a:endParaRPr lang="en-US" sz="1600" dirty="0">
              <a:solidFill>
                <a:schemeClr val="tx2"/>
              </a:solidFill>
            </a:endParaRPr>
          </a:p>
          <a:p>
            <a:pPr marL="0" indent="0" algn="ctr">
              <a:buNone/>
            </a:pPr>
            <a:r>
              <a:rPr lang="en-US" sz="1600" dirty="0">
                <a:solidFill>
                  <a:schemeClr val="tx2"/>
                </a:solidFill>
              </a:rPr>
              <a:t>Figure 9: Below, shows the amount spent that the top 5 customers paid</a:t>
            </a:r>
            <a:endParaRPr lang="en-US" sz="1800" dirty="0">
              <a:solidFill>
                <a:schemeClr val="tx2"/>
              </a:solidFill>
            </a:endParaRPr>
          </a:p>
        </p:txBody>
      </p:sp>
      <p:pic>
        <p:nvPicPr>
          <p:cNvPr id="7" name="Picture 6" descr="Table&#10;&#10;Description automatically generated">
            <a:extLst>
              <a:ext uri="{FF2B5EF4-FFF2-40B4-BE49-F238E27FC236}">
                <a16:creationId xmlns:a16="http://schemas.microsoft.com/office/drawing/2014/main" id="{97DF575F-A411-3F42-AFD9-8627977CE1D9}"/>
              </a:ext>
            </a:extLst>
          </p:cNvPr>
          <p:cNvPicPr>
            <a:picLocks noChangeAspect="1"/>
          </p:cNvPicPr>
          <p:nvPr/>
        </p:nvPicPr>
        <p:blipFill>
          <a:blip r:embed="rId5"/>
          <a:stretch>
            <a:fillRect/>
          </a:stretch>
        </p:blipFill>
        <p:spPr>
          <a:xfrm>
            <a:off x="148964" y="5116421"/>
            <a:ext cx="2566558" cy="864249"/>
          </a:xfrm>
          <a:prstGeom prst="rect">
            <a:avLst/>
          </a:prstGeom>
        </p:spPr>
      </p:pic>
    </p:spTree>
    <p:extLst>
      <p:ext uri="{BB962C8B-B14F-4D97-AF65-F5344CB8AC3E}">
        <p14:creationId xmlns:p14="http://schemas.microsoft.com/office/powerpoint/2010/main" val="1741242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68B93C-8A45-1A4E-A30D-6F70BFD6FDF7}"/>
              </a:ext>
            </a:extLst>
          </p:cNvPr>
          <p:cNvSpPr>
            <a:spLocks noGrp="1"/>
          </p:cNvSpPr>
          <p:nvPr>
            <p:ph idx="1"/>
          </p:nvPr>
        </p:nvSpPr>
        <p:spPr>
          <a:xfrm>
            <a:off x="2005091" y="1790700"/>
            <a:ext cx="8188033" cy="4322387"/>
          </a:xfrm>
        </p:spPr>
        <p:txBody>
          <a:bodyPr anchor="ctr">
            <a:normAutofit lnSpcReduction="10000"/>
          </a:bodyPr>
          <a:lstStyle/>
          <a:p>
            <a:r>
              <a:rPr lang="en-US" sz="1800" dirty="0">
                <a:solidFill>
                  <a:schemeClr val="tx2"/>
                </a:solidFill>
              </a:rPr>
              <a:t>Using the Top 10 countries – Rockbuster can prioritize those to try and grow profit or prioritize countries outside of the Top 10 to grow profit</a:t>
            </a:r>
          </a:p>
          <a:p>
            <a:r>
              <a:rPr lang="en-US" sz="1800" dirty="0">
                <a:solidFill>
                  <a:schemeClr val="tx2"/>
                </a:solidFill>
              </a:rPr>
              <a:t>Can look into the top cities for not only just the Top 10 countries but many others to see which cities are doing well and which cities need more marketing</a:t>
            </a:r>
          </a:p>
          <a:p>
            <a:r>
              <a:rPr lang="en-US" sz="1800" dirty="0">
                <a:solidFill>
                  <a:schemeClr val="tx2"/>
                </a:solidFill>
              </a:rPr>
              <a:t>Need to deep dive into what the Top 5 customers are spending money on, is it replacement costs or rentals?</a:t>
            </a:r>
          </a:p>
          <a:p>
            <a:r>
              <a:rPr lang="en-US" sz="1800" dirty="0">
                <a:solidFill>
                  <a:schemeClr val="tx2"/>
                </a:solidFill>
              </a:rPr>
              <a:t>Not only just the Top 5 customers, but what are the Top 20 customers spending their money on?</a:t>
            </a:r>
          </a:p>
          <a:p>
            <a:r>
              <a:rPr lang="en-US" sz="1800" dirty="0">
                <a:solidFill>
                  <a:schemeClr val="tx2"/>
                </a:solidFill>
              </a:rPr>
              <a:t>Should look into genres of films that customers are spending money on, what seems to be the most or least popular?</a:t>
            </a:r>
          </a:p>
          <a:p>
            <a:r>
              <a:rPr lang="en-US" sz="1800" dirty="0">
                <a:solidFill>
                  <a:schemeClr val="tx2"/>
                </a:solidFill>
              </a:rPr>
              <a:t>May want to get customer feedback to see what areas need improvement or are doing great</a:t>
            </a:r>
          </a:p>
        </p:txBody>
      </p:sp>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203200" y="180975"/>
            <a:ext cx="11785600" cy="933450"/>
          </a:xfrm>
        </p:spPr>
        <p:txBody>
          <a:bodyPr anchor="ctr">
            <a:normAutofit/>
          </a:bodyPr>
          <a:lstStyle/>
          <a:p>
            <a:pPr algn="ctr"/>
            <a:r>
              <a:rPr lang="en-US" sz="3200" dirty="0"/>
              <a:t>Recommendations</a:t>
            </a:r>
          </a:p>
        </p:txBody>
      </p:sp>
    </p:spTree>
    <p:extLst>
      <p:ext uri="{BB962C8B-B14F-4D97-AF65-F5344CB8AC3E}">
        <p14:creationId xmlns:p14="http://schemas.microsoft.com/office/powerpoint/2010/main" val="292114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68B93C-8A45-1A4E-A30D-6F70BFD6FDF7}"/>
              </a:ext>
            </a:extLst>
          </p:cNvPr>
          <p:cNvSpPr>
            <a:spLocks noGrp="1"/>
          </p:cNvSpPr>
          <p:nvPr>
            <p:ph idx="1"/>
          </p:nvPr>
        </p:nvSpPr>
        <p:spPr>
          <a:xfrm>
            <a:off x="1997411" y="1725827"/>
            <a:ext cx="8188033" cy="4436687"/>
          </a:xfrm>
        </p:spPr>
        <p:txBody>
          <a:bodyPr anchor="ctr">
            <a:normAutofit/>
          </a:bodyPr>
          <a:lstStyle/>
          <a:p>
            <a:r>
              <a:rPr lang="en-US" sz="1800" dirty="0">
                <a:solidFill>
                  <a:schemeClr val="tx2"/>
                </a:solidFill>
              </a:rPr>
              <a:t>We will take a look at the statistical analysis of different areas in the film table</a:t>
            </a:r>
          </a:p>
          <a:p>
            <a:pPr lvl="1"/>
            <a:r>
              <a:rPr lang="en-US" sz="1800" dirty="0">
                <a:solidFill>
                  <a:schemeClr val="tx2"/>
                </a:solidFill>
              </a:rPr>
              <a:t>Break down of the max, min, average and mode for rental duration, rental rate, film length, and replacement cost.</a:t>
            </a:r>
          </a:p>
          <a:p>
            <a:pPr lvl="1"/>
            <a:r>
              <a:rPr lang="en-US" sz="1800" dirty="0">
                <a:solidFill>
                  <a:schemeClr val="tx2"/>
                </a:solidFill>
              </a:rPr>
              <a:t>For the rating, looked at the mode only</a:t>
            </a:r>
          </a:p>
          <a:p>
            <a:r>
              <a:rPr lang="en-US" sz="1800" dirty="0">
                <a:solidFill>
                  <a:schemeClr val="tx2"/>
                </a:solidFill>
              </a:rPr>
              <a:t>We will look into the top results for:</a:t>
            </a:r>
          </a:p>
          <a:p>
            <a:pPr lvl="1"/>
            <a:r>
              <a:rPr lang="en-US" sz="1800" dirty="0">
                <a:solidFill>
                  <a:schemeClr val="tx2"/>
                </a:solidFill>
              </a:rPr>
              <a:t>Top 10 countries with the most customers</a:t>
            </a:r>
          </a:p>
          <a:p>
            <a:pPr lvl="1"/>
            <a:r>
              <a:rPr lang="en-US" sz="1800" dirty="0">
                <a:solidFill>
                  <a:schemeClr val="tx2"/>
                </a:solidFill>
              </a:rPr>
              <a:t>Top 10 cities of those 10 countries</a:t>
            </a:r>
          </a:p>
          <a:p>
            <a:pPr lvl="1"/>
            <a:r>
              <a:rPr lang="en-US" sz="1800" dirty="0">
                <a:solidFill>
                  <a:schemeClr val="tx2"/>
                </a:solidFill>
              </a:rPr>
              <a:t>Top 5 customers that spent the most total</a:t>
            </a:r>
          </a:p>
        </p:txBody>
      </p:sp>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177800" y="180975"/>
            <a:ext cx="11836400" cy="933450"/>
          </a:xfrm>
        </p:spPr>
        <p:txBody>
          <a:bodyPr anchor="ctr">
            <a:normAutofit/>
          </a:bodyPr>
          <a:lstStyle/>
          <a:p>
            <a:pPr algn="ctr"/>
            <a:r>
              <a:rPr lang="en-US" sz="3200" dirty="0"/>
              <a:t>Introduction</a:t>
            </a:r>
            <a:endParaRPr lang="en-US" sz="3600" dirty="0"/>
          </a:p>
        </p:txBody>
      </p:sp>
    </p:spTree>
    <p:extLst>
      <p:ext uri="{BB962C8B-B14F-4D97-AF65-F5344CB8AC3E}">
        <p14:creationId xmlns:p14="http://schemas.microsoft.com/office/powerpoint/2010/main" val="94847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68B93C-8A45-1A4E-A30D-6F70BFD6FDF7}"/>
              </a:ext>
            </a:extLst>
          </p:cNvPr>
          <p:cNvSpPr>
            <a:spLocks noGrp="1"/>
          </p:cNvSpPr>
          <p:nvPr>
            <p:ph idx="1"/>
          </p:nvPr>
        </p:nvSpPr>
        <p:spPr>
          <a:xfrm>
            <a:off x="315412" y="4826522"/>
            <a:ext cx="11586575" cy="1040877"/>
          </a:xfrm>
        </p:spPr>
        <p:txBody>
          <a:bodyPr anchor="ctr">
            <a:normAutofit/>
          </a:bodyPr>
          <a:lstStyle/>
          <a:p>
            <a:pPr marL="0" indent="0" algn="ctr">
              <a:buNone/>
            </a:pPr>
            <a:r>
              <a:rPr lang="en-US" sz="1600" dirty="0">
                <a:solidFill>
                  <a:schemeClr val="tx2"/>
                </a:solidFill>
              </a:rPr>
              <a:t>Figure 1: Out of 1,000 data points, the above figure shows the max at 7 days, the min at 3 days, the average at 4.985 days and the mode of 6 days for rental duration </a:t>
            </a:r>
            <a:r>
              <a:rPr lang="en-US" sz="1600" dirty="0">
                <a:solidFill>
                  <a:schemeClr val="tx2"/>
                </a:solidFill>
                <a:hlinkClick r:id="rId3"/>
              </a:rPr>
              <a:t>Tableau Link</a:t>
            </a:r>
            <a:endParaRPr lang="en-US" sz="1600" dirty="0">
              <a:solidFill>
                <a:schemeClr val="tx2"/>
              </a:solidFill>
            </a:endParaRPr>
          </a:p>
        </p:txBody>
      </p:sp>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177800" y="180975"/>
            <a:ext cx="11861800" cy="933450"/>
          </a:xfrm>
        </p:spPr>
        <p:txBody>
          <a:bodyPr anchor="ctr">
            <a:normAutofit/>
          </a:bodyPr>
          <a:lstStyle/>
          <a:p>
            <a:pPr algn="ctr"/>
            <a:r>
              <a:rPr lang="en-US" sz="3200" dirty="0"/>
              <a:t>Statistical Analysis – Rental Duration</a:t>
            </a:r>
            <a:endParaRPr lang="en-US" sz="3600" dirty="0"/>
          </a:p>
        </p:txBody>
      </p:sp>
      <p:pic>
        <p:nvPicPr>
          <p:cNvPr id="6" name="Picture 5" descr="Table&#10;&#10;Description automatically generated">
            <a:extLst>
              <a:ext uri="{FF2B5EF4-FFF2-40B4-BE49-F238E27FC236}">
                <a16:creationId xmlns:a16="http://schemas.microsoft.com/office/drawing/2014/main" id="{39FD7E1F-7951-D948-9C43-363B484D9AD8}"/>
              </a:ext>
            </a:extLst>
          </p:cNvPr>
          <p:cNvPicPr>
            <a:picLocks noChangeAspect="1"/>
          </p:cNvPicPr>
          <p:nvPr/>
        </p:nvPicPr>
        <p:blipFill>
          <a:blip r:embed="rId4"/>
          <a:stretch>
            <a:fillRect/>
          </a:stretch>
        </p:blipFill>
        <p:spPr>
          <a:xfrm>
            <a:off x="3786187" y="1842225"/>
            <a:ext cx="4613564" cy="2706624"/>
          </a:xfrm>
          <a:prstGeom prst="rect">
            <a:avLst/>
          </a:prstGeom>
        </p:spPr>
      </p:pic>
    </p:spTree>
    <p:extLst>
      <p:ext uri="{BB962C8B-B14F-4D97-AF65-F5344CB8AC3E}">
        <p14:creationId xmlns:p14="http://schemas.microsoft.com/office/powerpoint/2010/main" val="3050118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68B93C-8A45-1A4E-A30D-6F70BFD6FDF7}"/>
              </a:ext>
            </a:extLst>
          </p:cNvPr>
          <p:cNvSpPr>
            <a:spLocks noGrp="1"/>
          </p:cNvSpPr>
          <p:nvPr>
            <p:ph idx="1"/>
          </p:nvPr>
        </p:nvSpPr>
        <p:spPr>
          <a:xfrm>
            <a:off x="309316" y="4826523"/>
            <a:ext cx="11561176" cy="874496"/>
          </a:xfrm>
        </p:spPr>
        <p:txBody>
          <a:bodyPr anchor="ctr">
            <a:normAutofit/>
          </a:bodyPr>
          <a:lstStyle/>
          <a:p>
            <a:pPr marL="0" indent="0" algn="ctr">
              <a:buNone/>
            </a:pPr>
            <a:r>
              <a:rPr lang="en-US" sz="1600" dirty="0">
                <a:solidFill>
                  <a:schemeClr val="tx2"/>
                </a:solidFill>
              </a:rPr>
              <a:t>Figure 2: Out of 1,000 data points, the above figure shows the max at $4.99, the min at $0.99, the average at $2.98 and the mode of $0.99 for rental rate </a:t>
            </a:r>
            <a:r>
              <a:rPr lang="en-US" sz="1600" dirty="0">
                <a:solidFill>
                  <a:schemeClr val="tx2"/>
                </a:solidFill>
                <a:hlinkClick r:id="rId3"/>
              </a:rPr>
              <a:t>Tableau Link</a:t>
            </a:r>
            <a:endParaRPr lang="en-US" sz="1400" dirty="0">
              <a:solidFill>
                <a:schemeClr val="tx2"/>
              </a:solidFill>
            </a:endParaRPr>
          </a:p>
        </p:txBody>
      </p:sp>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177800" y="180975"/>
            <a:ext cx="11861800" cy="933450"/>
          </a:xfrm>
        </p:spPr>
        <p:txBody>
          <a:bodyPr anchor="ctr">
            <a:normAutofit/>
          </a:bodyPr>
          <a:lstStyle/>
          <a:p>
            <a:pPr algn="ctr"/>
            <a:r>
              <a:rPr lang="en-US" sz="3200" dirty="0"/>
              <a:t>Statistical Analysis – Rental Rate</a:t>
            </a:r>
            <a:endParaRPr lang="en-US" sz="3600" dirty="0"/>
          </a:p>
        </p:txBody>
      </p:sp>
      <p:pic>
        <p:nvPicPr>
          <p:cNvPr id="5" name="Picture 4" descr="Table&#10;&#10;Description automatically generated">
            <a:extLst>
              <a:ext uri="{FF2B5EF4-FFF2-40B4-BE49-F238E27FC236}">
                <a16:creationId xmlns:a16="http://schemas.microsoft.com/office/drawing/2014/main" id="{C810BD33-4F06-B14C-8BE5-0730ECE519FF}"/>
              </a:ext>
            </a:extLst>
          </p:cNvPr>
          <p:cNvPicPr>
            <a:picLocks noChangeAspect="1"/>
          </p:cNvPicPr>
          <p:nvPr/>
        </p:nvPicPr>
        <p:blipFill>
          <a:blip r:embed="rId4"/>
          <a:stretch>
            <a:fillRect/>
          </a:stretch>
        </p:blipFill>
        <p:spPr>
          <a:xfrm>
            <a:off x="4381500" y="1841451"/>
            <a:ext cx="3429000" cy="2920180"/>
          </a:xfrm>
          <a:prstGeom prst="rect">
            <a:avLst/>
          </a:prstGeom>
        </p:spPr>
      </p:pic>
    </p:spTree>
    <p:extLst>
      <p:ext uri="{BB962C8B-B14F-4D97-AF65-F5344CB8AC3E}">
        <p14:creationId xmlns:p14="http://schemas.microsoft.com/office/powerpoint/2010/main" val="117889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68B93C-8A45-1A4E-A30D-6F70BFD6FDF7}"/>
              </a:ext>
            </a:extLst>
          </p:cNvPr>
          <p:cNvSpPr>
            <a:spLocks noGrp="1"/>
          </p:cNvSpPr>
          <p:nvPr>
            <p:ph idx="1"/>
          </p:nvPr>
        </p:nvSpPr>
        <p:spPr>
          <a:xfrm>
            <a:off x="316936" y="4839049"/>
            <a:ext cx="11548984" cy="874496"/>
          </a:xfrm>
        </p:spPr>
        <p:txBody>
          <a:bodyPr anchor="ctr">
            <a:normAutofit/>
          </a:bodyPr>
          <a:lstStyle/>
          <a:p>
            <a:pPr marL="0" indent="0" algn="ctr">
              <a:buNone/>
            </a:pPr>
            <a:r>
              <a:rPr lang="en-US" sz="1600" dirty="0">
                <a:solidFill>
                  <a:schemeClr val="tx2"/>
                </a:solidFill>
              </a:rPr>
              <a:t>Figure 3: Out of 1,000 data points, the above figure shows the max at 185 minutes, the min at 46 minutes, the average at 115.3 minutes and the mode of 85 minutes for film length </a:t>
            </a:r>
            <a:r>
              <a:rPr lang="en-US" sz="1600" dirty="0">
                <a:solidFill>
                  <a:schemeClr val="tx2"/>
                </a:solidFill>
                <a:hlinkClick r:id="rId3"/>
              </a:rPr>
              <a:t>Tableau Link</a:t>
            </a:r>
            <a:endParaRPr lang="en-US" sz="1400" dirty="0">
              <a:solidFill>
                <a:schemeClr val="tx2"/>
              </a:solidFill>
            </a:endParaRPr>
          </a:p>
        </p:txBody>
      </p:sp>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177800" y="180975"/>
            <a:ext cx="11861800" cy="933450"/>
          </a:xfrm>
        </p:spPr>
        <p:txBody>
          <a:bodyPr anchor="ctr">
            <a:normAutofit/>
          </a:bodyPr>
          <a:lstStyle/>
          <a:p>
            <a:pPr algn="ctr"/>
            <a:r>
              <a:rPr lang="en-US" sz="3200" dirty="0"/>
              <a:t>Statistical Analysis – Film Length</a:t>
            </a:r>
            <a:endParaRPr lang="en-US" sz="3600" dirty="0"/>
          </a:p>
        </p:txBody>
      </p:sp>
      <p:pic>
        <p:nvPicPr>
          <p:cNvPr id="6" name="Picture 5" descr="Table&#10;&#10;Description automatically generated">
            <a:extLst>
              <a:ext uri="{FF2B5EF4-FFF2-40B4-BE49-F238E27FC236}">
                <a16:creationId xmlns:a16="http://schemas.microsoft.com/office/drawing/2014/main" id="{D8FFD850-E8A6-E342-A788-F8991BD2CF6C}"/>
              </a:ext>
            </a:extLst>
          </p:cNvPr>
          <p:cNvPicPr>
            <a:picLocks noChangeAspect="1"/>
          </p:cNvPicPr>
          <p:nvPr/>
        </p:nvPicPr>
        <p:blipFill>
          <a:blip r:embed="rId4"/>
          <a:stretch>
            <a:fillRect/>
          </a:stretch>
        </p:blipFill>
        <p:spPr>
          <a:xfrm>
            <a:off x="4129089" y="2018951"/>
            <a:ext cx="4138466" cy="2505860"/>
          </a:xfrm>
          <a:prstGeom prst="rect">
            <a:avLst/>
          </a:prstGeom>
        </p:spPr>
      </p:pic>
    </p:spTree>
    <p:extLst>
      <p:ext uri="{BB962C8B-B14F-4D97-AF65-F5344CB8AC3E}">
        <p14:creationId xmlns:p14="http://schemas.microsoft.com/office/powerpoint/2010/main" val="206850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68B93C-8A45-1A4E-A30D-6F70BFD6FDF7}"/>
              </a:ext>
            </a:extLst>
          </p:cNvPr>
          <p:cNvSpPr>
            <a:spLocks noGrp="1"/>
          </p:cNvSpPr>
          <p:nvPr>
            <p:ph idx="1"/>
          </p:nvPr>
        </p:nvSpPr>
        <p:spPr>
          <a:xfrm>
            <a:off x="232382" y="4826523"/>
            <a:ext cx="11718092" cy="874496"/>
          </a:xfrm>
        </p:spPr>
        <p:txBody>
          <a:bodyPr anchor="ctr">
            <a:normAutofit/>
          </a:bodyPr>
          <a:lstStyle/>
          <a:p>
            <a:pPr marL="0" indent="0" algn="ctr">
              <a:buNone/>
            </a:pPr>
            <a:r>
              <a:rPr lang="en-US" sz="1600" dirty="0">
                <a:solidFill>
                  <a:schemeClr val="tx2"/>
                </a:solidFill>
              </a:rPr>
              <a:t>Figure 4: Out of 1,000 data points, the above figure shows the max at $29.99, the min at $9.99, the average at $19.98 and the mode of $20.99 for replacement cost </a:t>
            </a:r>
            <a:r>
              <a:rPr lang="en-US" sz="1600" dirty="0">
                <a:solidFill>
                  <a:schemeClr val="tx2"/>
                </a:solidFill>
                <a:hlinkClick r:id="rId3"/>
              </a:rPr>
              <a:t>Tableau Link</a:t>
            </a:r>
            <a:endParaRPr lang="en-US" sz="1600" dirty="0">
              <a:solidFill>
                <a:schemeClr val="tx2"/>
              </a:solidFill>
            </a:endParaRPr>
          </a:p>
        </p:txBody>
      </p:sp>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177800" y="180975"/>
            <a:ext cx="11861800" cy="933450"/>
          </a:xfrm>
        </p:spPr>
        <p:txBody>
          <a:bodyPr anchor="ctr">
            <a:normAutofit/>
          </a:bodyPr>
          <a:lstStyle/>
          <a:p>
            <a:pPr algn="ctr"/>
            <a:r>
              <a:rPr lang="en-US" sz="3200" dirty="0"/>
              <a:t>Statistical Analysis – Replacement Cost</a:t>
            </a:r>
            <a:endParaRPr lang="en-US" sz="3600" dirty="0"/>
          </a:p>
        </p:txBody>
      </p:sp>
      <p:pic>
        <p:nvPicPr>
          <p:cNvPr id="5" name="Picture 4" descr="Table&#10;&#10;Description automatically generated">
            <a:extLst>
              <a:ext uri="{FF2B5EF4-FFF2-40B4-BE49-F238E27FC236}">
                <a16:creationId xmlns:a16="http://schemas.microsoft.com/office/drawing/2014/main" id="{C5858C7B-5B5A-BB48-B833-A7C73A7CE91E}"/>
              </a:ext>
            </a:extLst>
          </p:cNvPr>
          <p:cNvPicPr>
            <a:picLocks noChangeAspect="1"/>
          </p:cNvPicPr>
          <p:nvPr/>
        </p:nvPicPr>
        <p:blipFill>
          <a:blip r:embed="rId4"/>
          <a:stretch>
            <a:fillRect/>
          </a:stretch>
        </p:blipFill>
        <p:spPr>
          <a:xfrm>
            <a:off x="3852635" y="1865845"/>
            <a:ext cx="4486730" cy="2716735"/>
          </a:xfrm>
          <a:prstGeom prst="rect">
            <a:avLst/>
          </a:prstGeom>
        </p:spPr>
      </p:pic>
    </p:spTree>
    <p:extLst>
      <p:ext uri="{BB962C8B-B14F-4D97-AF65-F5344CB8AC3E}">
        <p14:creationId xmlns:p14="http://schemas.microsoft.com/office/powerpoint/2010/main" val="1843078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E68B93C-8A45-1A4E-A30D-6F70BFD6FDF7}"/>
              </a:ext>
            </a:extLst>
          </p:cNvPr>
          <p:cNvSpPr>
            <a:spLocks noGrp="1"/>
          </p:cNvSpPr>
          <p:nvPr>
            <p:ph idx="1"/>
          </p:nvPr>
        </p:nvSpPr>
        <p:spPr>
          <a:xfrm>
            <a:off x="3994520" y="3429000"/>
            <a:ext cx="7942145" cy="1295400"/>
          </a:xfrm>
        </p:spPr>
        <p:txBody>
          <a:bodyPr anchor="ctr">
            <a:normAutofit/>
          </a:bodyPr>
          <a:lstStyle/>
          <a:p>
            <a:pPr marL="0" indent="0" algn="ctr">
              <a:buNone/>
            </a:pPr>
            <a:r>
              <a:rPr lang="en-US" sz="1600" dirty="0">
                <a:solidFill>
                  <a:schemeClr val="tx2"/>
                </a:solidFill>
              </a:rPr>
              <a:t>Figure 5: Out of 1,000 data points, since there is no way to find a min and max for the rating table, the mode tells us that the most films </a:t>
            </a:r>
            <a:r>
              <a:rPr lang="en-US" sz="1600" dirty="0" err="1">
                <a:solidFill>
                  <a:schemeClr val="tx2"/>
                </a:solidFill>
              </a:rPr>
              <a:t>Rockbuster</a:t>
            </a:r>
            <a:r>
              <a:rPr lang="en-US" sz="1600" dirty="0">
                <a:solidFill>
                  <a:schemeClr val="tx2"/>
                </a:solidFill>
              </a:rPr>
              <a:t> stores is for the PG-13 rating.</a:t>
            </a:r>
            <a:r>
              <a:rPr lang="en-US" sz="1800" dirty="0">
                <a:solidFill>
                  <a:schemeClr val="tx2"/>
                </a:solidFill>
              </a:rPr>
              <a:t> </a:t>
            </a:r>
            <a:r>
              <a:rPr lang="en-US" sz="1600" dirty="0">
                <a:solidFill>
                  <a:schemeClr val="tx2"/>
                </a:solidFill>
                <a:hlinkClick r:id="rId3"/>
              </a:rPr>
              <a:t>Tableau Link</a:t>
            </a:r>
            <a:endParaRPr lang="en-US" sz="1400" dirty="0">
              <a:solidFill>
                <a:schemeClr val="tx2"/>
              </a:solidFill>
            </a:endParaRPr>
          </a:p>
        </p:txBody>
      </p:sp>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177800" y="180975"/>
            <a:ext cx="11861800" cy="933450"/>
          </a:xfrm>
        </p:spPr>
        <p:txBody>
          <a:bodyPr anchor="ctr">
            <a:normAutofit/>
          </a:bodyPr>
          <a:lstStyle/>
          <a:p>
            <a:pPr algn="ctr"/>
            <a:r>
              <a:rPr lang="en-US" sz="3200" dirty="0"/>
              <a:t>Statistical Analysis – Rating</a:t>
            </a:r>
            <a:endParaRPr lang="en-US" sz="3600" dirty="0"/>
          </a:p>
        </p:txBody>
      </p:sp>
      <p:pic>
        <p:nvPicPr>
          <p:cNvPr id="13" name="Picture 12" descr="Chart, bar chart&#10;&#10;Description automatically generated">
            <a:extLst>
              <a:ext uri="{FF2B5EF4-FFF2-40B4-BE49-F238E27FC236}">
                <a16:creationId xmlns:a16="http://schemas.microsoft.com/office/drawing/2014/main" id="{5CBE4E1E-D7CB-5B4F-B82E-DBE2BCB7DBC4}"/>
              </a:ext>
            </a:extLst>
          </p:cNvPr>
          <p:cNvPicPr>
            <a:picLocks noChangeAspect="1"/>
          </p:cNvPicPr>
          <p:nvPr/>
        </p:nvPicPr>
        <p:blipFill>
          <a:blip r:embed="rId4"/>
          <a:stretch>
            <a:fillRect/>
          </a:stretch>
        </p:blipFill>
        <p:spPr>
          <a:xfrm>
            <a:off x="361169" y="1586813"/>
            <a:ext cx="3272182" cy="4979773"/>
          </a:xfrm>
          <a:prstGeom prst="rect">
            <a:avLst/>
          </a:prstGeom>
        </p:spPr>
      </p:pic>
    </p:spTree>
    <p:extLst>
      <p:ext uri="{BB962C8B-B14F-4D97-AF65-F5344CB8AC3E}">
        <p14:creationId xmlns:p14="http://schemas.microsoft.com/office/powerpoint/2010/main" val="177408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139700" y="180975"/>
            <a:ext cx="11899900" cy="933450"/>
          </a:xfrm>
        </p:spPr>
        <p:txBody>
          <a:bodyPr anchor="ctr">
            <a:noAutofit/>
          </a:bodyPr>
          <a:lstStyle/>
          <a:p>
            <a:pPr algn="ctr"/>
            <a:r>
              <a:rPr lang="en-US" sz="3200" dirty="0"/>
              <a:t>Top 10 Countries with Highest Customers</a:t>
            </a:r>
          </a:p>
        </p:txBody>
      </p:sp>
      <p:pic>
        <p:nvPicPr>
          <p:cNvPr id="11" name="Content Placeholder 10" descr="Map&#10;&#10;Description automatically generated">
            <a:extLst>
              <a:ext uri="{FF2B5EF4-FFF2-40B4-BE49-F238E27FC236}">
                <a16:creationId xmlns:a16="http://schemas.microsoft.com/office/drawing/2014/main" id="{7B9BE031-AC15-974E-B769-D5D8A56CDFA5}"/>
              </a:ext>
            </a:extLst>
          </p:cNvPr>
          <p:cNvPicPr>
            <a:picLocks noGrp="1" noChangeAspect="1"/>
          </p:cNvPicPr>
          <p:nvPr>
            <p:ph idx="1"/>
          </p:nvPr>
        </p:nvPicPr>
        <p:blipFill>
          <a:blip r:embed="rId3"/>
          <a:stretch>
            <a:fillRect/>
          </a:stretch>
        </p:blipFill>
        <p:spPr>
          <a:xfrm>
            <a:off x="3072886" y="1498296"/>
            <a:ext cx="8966714" cy="5075499"/>
          </a:xfrm>
        </p:spPr>
      </p:pic>
      <p:sp>
        <p:nvSpPr>
          <p:cNvPr id="15" name="Content Placeholder 2">
            <a:extLst>
              <a:ext uri="{FF2B5EF4-FFF2-40B4-BE49-F238E27FC236}">
                <a16:creationId xmlns:a16="http://schemas.microsoft.com/office/drawing/2014/main" id="{FCF27362-8662-304E-BB12-0345E52183C9}"/>
              </a:ext>
            </a:extLst>
          </p:cNvPr>
          <p:cNvSpPr txBox="1">
            <a:spLocks/>
          </p:cNvSpPr>
          <p:nvPr/>
        </p:nvSpPr>
        <p:spPr>
          <a:xfrm>
            <a:off x="139701" y="1498296"/>
            <a:ext cx="2786882" cy="5075498"/>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tx2"/>
                </a:solidFill>
              </a:rPr>
              <a:t>Figure 6: Shows the top 10 countries with the most customers. India is the highest with 60 customers, and Indonesia is the lowest with 14. </a:t>
            </a:r>
            <a:r>
              <a:rPr lang="en-US" sz="1600" dirty="0">
                <a:solidFill>
                  <a:schemeClr val="tx2"/>
                </a:solidFill>
                <a:hlinkClick r:id="rId4"/>
              </a:rPr>
              <a:t>Tableau Link</a:t>
            </a:r>
            <a:endParaRPr lang="en-US" sz="1400" dirty="0">
              <a:solidFill>
                <a:schemeClr val="tx2"/>
              </a:solidFill>
            </a:endParaRPr>
          </a:p>
        </p:txBody>
      </p:sp>
    </p:spTree>
    <p:extLst>
      <p:ext uri="{BB962C8B-B14F-4D97-AF65-F5344CB8AC3E}">
        <p14:creationId xmlns:p14="http://schemas.microsoft.com/office/powerpoint/2010/main" val="333847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BF49D5AE-15AF-4BC1-8AC5-F5FA95199E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5048" cy="12954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608A5E7-BD2D-419A-8079-3103083AB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1295400"/>
          </a:xfrm>
          <a:prstGeom prst="rect">
            <a:avLst/>
          </a:prstGeom>
          <a:blipFill dpi="0" rotWithShape="1">
            <a:blip r:embed="rId2">
              <a:alphaModFix amt="24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Map&#10;&#10;Description automatically generated">
            <a:extLst>
              <a:ext uri="{FF2B5EF4-FFF2-40B4-BE49-F238E27FC236}">
                <a16:creationId xmlns:a16="http://schemas.microsoft.com/office/drawing/2014/main" id="{C1E44889-A30D-C74D-A909-7C8183260D45}"/>
              </a:ext>
            </a:extLst>
          </p:cNvPr>
          <p:cNvPicPr>
            <a:picLocks noGrp="1" noChangeAspect="1"/>
          </p:cNvPicPr>
          <p:nvPr>
            <p:ph idx="1"/>
          </p:nvPr>
        </p:nvPicPr>
        <p:blipFill>
          <a:blip r:embed="rId3"/>
          <a:stretch>
            <a:fillRect/>
          </a:stretch>
        </p:blipFill>
        <p:spPr>
          <a:xfrm>
            <a:off x="3086953" y="1476375"/>
            <a:ext cx="8939947" cy="5060348"/>
          </a:xfrm>
        </p:spPr>
      </p:pic>
      <p:sp>
        <p:nvSpPr>
          <p:cNvPr id="2" name="Title 1">
            <a:extLst>
              <a:ext uri="{FF2B5EF4-FFF2-40B4-BE49-F238E27FC236}">
                <a16:creationId xmlns:a16="http://schemas.microsoft.com/office/drawing/2014/main" id="{995FF833-6339-9742-8A74-5E90B26F37BA}"/>
              </a:ext>
            </a:extLst>
          </p:cNvPr>
          <p:cNvSpPr>
            <a:spLocks noGrp="1"/>
          </p:cNvSpPr>
          <p:nvPr>
            <p:ph type="title"/>
          </p:nvPr>
        </p:nvSpPr>
        <p:spPr>
          <a:xfrm>
            <a:off x="203200" y="180975"/>
            <a:ext cx="11823700" cy="933450"/>
          </a:xfrm>
        </p:spPr>
        <p:txBody>
          <a:bodyPr anchor="ctr">
            <a:normAutofit/>
          </a:bodyPr>
          <a:lstStyle/>
          <a:p>
            <a:pPr algn="ctr"/>
            <a:r>
              <a:rPr lang="en-US" sz="3200" dirty="0"/>
              <a:t>Top 10 Cities from Top 10 Countries</a:t>
            </a:r>
          </a:p>
        </p:txBody>
      </p:sp>
      <p:sp>
        <p:nvSpPr>
          <p:cNvPr id="11" name="Content Placeholder 2">
            <a:extLst>
              <a:ext uri="{FF2B5EF4-FFF2-40B4-BE49-F238E27FC236}">
                <a16:creationId xmlns:a16="http://schemas.microsoft.com/office/drawing/2014/main" id="{25B529D2-4075-E443-9465-979A6FE432C7}"/>
              </a:ext>
            </a:extLst>
          </p:cNvPr>
          <p:cNvSpPr txBox="1">
            <a:spLocks/>
          </p:cNvSpPr>
          <p:nvPr/>
        </p:nvSpPr>
        <p:spPr>
          <a:xfrm>
            <a:off x="139701" y="1498296"/>
            <a:ext cx="2786882" cy="5075498"/>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dirty="0">
                <a:solidFill>
                  <a:schemeClr val="tx2"/>
                </a:solidFill>
              </a:rPr>
              <a:t>Figure 7: Shows the top 10 cities from the top 10 countries with the most customers.</a:t>
            </a:r>
            <a:r>
              <a:rPr lang="en-US" sz="1800" dirty="0">
                <a:solidFill>
                  <a:schemeClr val="tx2"/>
                </a:solidFill>
              </a:rPr>
              <a:t> </a:t>
            </a:r>
            <a:r>
              <a:rPr lang="en-US" sz="1600" dirty="0">
                <a:solidFill>
                  <a:schemeClr val="tx2"/>
                </a:solidFill>
                <a:hlinkClick r:id="rId4"/>
              </a:rPr>
              <a:t>Tableau Link</a:t>
            </a:r>
            <a:endParaRPr lang="en-US" sz="1600" dirty="0">
              <a:solidFill>
                <a:schemeClr val="tx2"/>
              </a:solidFill>
            </a:endParaRPr>
          </a:p>
        </p:txBody>
      </p:sp>
    </p:spTree>
    <p:extLst>
      <p:ext uri="{BB962C8B-B14F-4D97-AF65-F5344CB8AC3E}">
        <p14:creationId xmlns:p14="http://schemas.microsoft.com/office/powerpoint/2010/main" val="583503059"/>
      </p:ext>
    </p:extLst>
  </p:cSld>
  <p:clrMapOvr>
    <a:masterClrMapping/>
  </p:clrMapOvr>
</p:sld>
</file>

<file path=ppt/theme/theme1.xml><?xml version="1.0" encoding="utf-8"?>
<a:theme xmlns:a="http://schemas.openxmlformats.org/drawingml/2006/main" name="Blockprint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otalTime>169</TotalTime>
  <Words>569</Words>
  <Application>Microsoft Macintosh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AvenirNext LT Pro Medium</vt:lpstr>
      <vt:lpstr>BlockprintVTI</vt:lpstr>
      <vt:lpstr>Rockbuster Stealth Data Analysis</vt:lpstr>
      <vt:lpstr>Introduction</vt:lpstr>
      <vt:lpstr>Statistical Analysis – Rental Duration</vt:lpstr>
      <vt:lpstr>Statistical Analysis – Rental Rate</vt:lpstr>
      <vt:lpstr>Statistical Analysis – Film Length</vt:lpstr>
      <vt:lpstr>Statistical Analysis – Replacement Cost</vt:lpstr>
      <vt:lpstr>Statistical Analysis – Rating</vt:lpstr>
      <vt:lpstr>Top 10 Countries with Highest Customers</vt:lpstr>
      <vt:lpstr>Top 10 Cities from Top 10 Countries</vt:lpstr>
      <vt:lpstr>Top 5 Customers Spending the Highest Total Payments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Matthew Scott</dc:creator>
  <cp:lastModifiedBy>Riley, Matthew Scott</cp:lastModifiedBy>
  <cp:revision>15</cp:revision>
  <dcterms:created xsi:type="dcterms:W3CDTF">2021-04-01T03:02:21Z</dcterms:created>
  <dcterms:modified xsi:type="dcterms:W3CDTF">2021-04-11T00:42:30Z</dcterms:modified>
</cp:coreProperties>
</file>