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7"/>
  </p:notesMasterIdLst>
  <p:sldIdLst>
    <p:sldId id="278" r:id="rId3"/>
    <p:sldId id="290" r:id="rId4"/>
    <p:sldId id="303" r:id="rId5"/>
    <p:sldId id="288" r:id="rId6"/>
    <p:sldId id="295" r:id="rId7"/>
    <p:sldId id="304" r:id="rId8"/>
    <p:sldId id="308" r:id="rId9"/>
    <p:sldId id="301" r:id="rId10"/>
    <p:sldId id="297" r:id="rId11"/>
    <p:sldId id="302" r:id="rId12"/>
    <p:sldId id="310" r:id="rId13"/>
    <p:sldId id="307" r:id="rId14"/>
    <p:sldId id="309" r:id="rId15"/>
    <p:sldId id="306" r:id="rId16"/>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1" autoAdjust="0"/>
    <p:restoredTop sz="78488" autoAdjust="0"/>
  </p:normalViewPr>
  <p:slideViewPr>
    <p:cSldViewPr>
      <p:cViewPr>
        <p:scale>
          <a:sx n="61" d="100"/>
          <a:sy n="61" d="100"/>
        </p:scale>
        <p:origin x="-1267" y="10"/>
      </p:cViewPr>
      <p:guideLst>
        <p:guide orient="horz" pos="3072"/>
        <p:guide pos="4096"/>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153E1-1105-4E08-87A3-8410EB9E8CE1}" type="datetimeFigureOut">
              <a:rPr lang="nl-BE" smtClean="0"/>
              <a:pPr/>
              <a:t>8/05/2014</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236137-4ECE-421F-992A-1F7FF5E4235B}" type="slidenum">
              <a:rPr lang="nl-BE" smtClean="0"/>
              <a:pPr/>
              <a:t>‹#›</a:t>
            </a:fld>
            <a:endParaRPr lang="nl-BE"/>
          </a:p>
        </p:txBody>
      </p:sp>
    </p:spTree>
    <p:extLst>
      <p:ext uri="{BB962C8B-B14F-4D97-AF65-F5344CB8AC3E}">
        <p14:creationId xmlns:p14="http://schemas.microsoft.com/office/powerpoint/2010/main" val="24954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fld id="{C401D431-0448-444C-896A-1822852033F2}" type="datetime4">
              <a:rPr lang="en-GB">
                <a:latin typeface="Times New Roman" pitchFamily="18" charset="0"/>
              </a:rPr>
              <a:pPr eaLnBrk="1" hangingPunct="1"/>
              <a:t>08 May 2014</a:t>
            </a:fld>
            <a:endParaRPr lang="en-GB" dirty="0">
              <a:solidFill>
                <a:srgbClr val="000000"/>
              </a:solidFill>
              <a:latin typeface="Gill Sans"/>
            </a:endParaRPr>
          </a:p>
        </p:txBody>
      </p:sp>
      <p:sp>
        <p:nvSpPr>
          <p:cNvPr id="186371" name="Rectangle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r>
              <a:rPr lang="en-GB" dirty="0">
                <a:latin typeface="Times New Roman" pitchFamily="18" charset="0"/>
              </a:rPr>
              <a:t>type here level of Sensitivity "Unrestricted", Internal Use Only" or "Confidential"</a:t>
            </a:r>
            <a:endParaRPr lang="en-GB" dirty="0">
              <a:solidFill>
                <a:srgbClr val="000000"/>
              </a:solidFill>
              <a:latin typeface="Gill Sans"/>
            </a:endParaRPr>
          </a:p>
        </p:txBody>
      </p:sp>
      <p:sp>
        <p:nvSpPr>
          <p:cNvPr id="186372" name="Rectangle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r>
              <a:rPr lang="en-GB" dirty="0">
                <a:latin typeface="Times New Roman" pitchFamily="18" charset="0"/>
              </a:rPr>
              <a:t>Slide </a:t>
            </a:r>
            <a:fld id="{7A96388B-3FA5-49AF-A465-79DC1AADE674}" type="slidenum">
              <a:rPr lang="en-GB">
                <a:latin typeface="Times New Roman" pitchFamily="18" charset="0"/>
              </a:rPr>
              <a:pPr eaLnBrk="1" hangingPunct="1"/>
              <a:t>2</a:t>
            </a:fld>
            <a:r>
              <a:rPr lang="en-GB" dirty="0">
                <a:latin typeface="Times New Roman" pitchFamily="18" charset="0"/>
              </a:rPr>
              <a:t> | </a:t>
            </a:r>
          </a:p>
        </p:txBody>
      </p:sp>
      <p:sp>
        <p:nvSpPr>
          <p:cNvPr id="186373" name="Rectangle 2"/>
          <p:cNvSpPr>
            <a:spLocks noGrp="1" noRot="1" noChangeAspect="1" noChangeArrowheads="1" noTextEdit="1"/>
          </p:cNvSpPr>
          <p:nvPr>
            <p:ph type="sldImg"/>
          </p:nvPr>
        </p:nvSpPr>
        <p:spPr>
          <a:xfrm>
            <a:off x="1143000" y="685800"/>
            <a:ext cx="4572000" cy="3429000"/>
          </a:xfrm>
          <a:ln/>
        </p:spPr>
      </p:sp>
      <p:sp>
        <p:nvSpPr>
          <p:cNvPr id="186374"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Georgia"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primary problem that</a:t>
            </a:r>
            <a:r>
              <a:rPr lang="en-US" baseline="0" dirty="0" smtClean="0"/>
              <a:t> will be tackled first is the fact that upon initial use of dependency-check it can take 15 minutes or more to download and process the NVD CVE data feeds. We will be looking for someone to host the resulting data files so that the initial use of the tool is a better experience.</a:t>
            </a:r>
          </a:p>
          <a:p>
            <a:endParaRPr lang="en-US" baseline="0" dirty="0" smtClean="0"/>
          </a:p>
          <a:p>
            <a:r>
              <a:rPr lang="en-US" baseline="0" dirty="0" smtClean="0"/>
              <a:t>Once that problem is solved additional plugins and analyzers will be built. Additionally, we will look into integration with tools like Apache </a:t>
            </a:r>
            <a:r>
              <a:rPr lang="en-US" baseline="0" dirty="0" err="1" smtClean="0"/>
              <a:t>Archiva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13</a:t>
            </a:fld>
            <a:endParaRPr lang="nl-BE"/>
          </a:p>
        </p:txBody>
      </p:sp>
    </p:spTree>
    <p:extLst>
      <p:ext uri="{BB962C8B-B14F-4D97-AF65-F5344CB8AC3E}">
        <p14:creationId xmlns:p14="http://schemas.microsoft.com/office/powerpoint/2010/main" val="3416882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14</a:t>
            </a:fld>
            <a:endParaRPr lang="nl-BE"/>
          </a:p>
        </p:txBody>
      </p:sp>
    </p:spTree>
    <p:extLst>
      <p:ext uri="{BB962C8B-B14F-4D97-AF65-F5344CB8AC3E}">
        <p14:creationId xmlns:p14="http://schemas.microsoft.com/office/powerpoint/2010/main" val="223955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fld id="{C401D431-0448-444C-896A-1822852033F2}" type="datetime4">
              <a:rPr lang="en-GB">
                <a:latin typeface="Times New Roman" pitchFamily="18" charset="0"/>
              </a:rPr>
              <a:pPr eaLnBrk="1" hangingPunct="1"/>
              <a:t>08 May 2014</a:t>
            </a:fld>
            <a:endParaRPr lang="en-GB" dirty="0">
              <a:solidFill>
                <a:srgbClr val="000000"/>
              </a:solidFill>
              <a:latin typeface="Gill Sans"/>
            </a:endParaRPr>
          </a:p>
        </p:txBody>
      </p:sp>
      <p:sp>
        <p:nvSpPr>
          <p:cNvPr id="186371" name="Rectangle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r>
              <a:rPr lang="en-GB" dirty="0">
                <a:latin typeface="Times New Roman" pitchFamily="18" charset="0"/>
              </a:rPr>
              <a:t>type here level of Sensitivity "Unrestricted", Internal Use Only" or "Confidential"</a:t>
            </a:r>
            <a:endParaRPr lang="en-GB" dirty="0">
              <a:solidFill>
                <a:srgbClr val="000000"/>
              </a:solidFill>
              <a:latin typeface="Gill Sans"/>
            </a:endParaRPr>
          </a:p>
        </p:txBody>
      </p:sp>
      <p:sp>
        <p:nvSpPr>
          <p:cNvPr id="186372" name="Rectangle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877" indent="-285722" eaLnBrk="0" hangingPunct="0">
              <a:defRPr>
                <a:solidFill>
                  <a:schemeClr val="tx1"/>
                </a:solidFill>
                <a:latin typeface="Arial" pitchFamily="34" charset="0"/>
              </a:defRPr>
            </a:lvl2pPr>
            <a:lvl3pPr marL="1142888" indent="-228578" eaLnBrk="0" hangingPunct="0">
              <a:defRPr>
                <a:solidFill>
                  <a:schemeClr val="tx1"/>
                </a:solidFill>
                <a:latin typeface="Arial" pitchFamily="34" charset="0"/>
              </a:defRPr>
            </a:lvl3pPr>
            <a:lvl4pPr marL="1600043" indent="-228578" eaLnBrk="0" hangingPunct="0">
              <a:defRPr>
                <a:solidFill>
                  <a:schemeClr val="tx1"/>
                </a:solidFill>
                <a:latin typeface="Arial" pitchFamily="34" charset="0"/>
              </a:defRPr>
            </a:lvl4pPr>
            <a:lvl5pPr marL="2057199" indent="-228578" eaLnBrk="0" hangingPunct="0">
              <a:defRPr>
                <a:solidFill>
                  <a:schemeClr val="tx1"/>
                </a:solidFill>
                <a:latin typeface="Arial" pitchFamily="34" charset="0"/>
              </a:defRPr>
            </a:lvl5pPr>
            <a:lvl6pPr marL="2514354" indent="-228578" eaLnBrk="0" fontAlgn="base" hangingPunct="0">
              <a:spcBef>
                <a:spcPct val="0"/>
              </a:spcBef>
              <a:spcAft>
                <a:spcPct val="0"/>
              </a:spcAft>
              <a:defRPr>
                <a:solidFill>
                  <a:schemeClr val="tx1"/>
                </a:solidFill>
                <a:latin typeface="Arial" pitchFamily="34" charset="0"/>
              </a:defRPr>
            </a:lvl6pPr>
            <a:lvl7pPr marL="2971509" indent="-228578" eaLnBrk="0" fontAlgn="base" hangingPunct="0">
              <a:spcBef>
                <a:spcPct val="0"/>
              </a:spcBef>
              <a:spcAft>
                <a:spcPct val="0"/>
              </a:spcAft>
              <a:defRPr>
                <a:solidFill>
                  <a:schemeClr val="tx1"/>
                </a:solidFill>
                <a:latin typeface="Arial" pitchFamily="34" charset="0"/>
              </a:defRPr>
            </a:lvl7pPr>
            <a:lvl8pPr marL="3428664" indent="-228578" eaLnBrk="0" fontAlgn="base" hangingPunct="0">
              <a:spcBef>
                <a:spcPct val="0"/>
              </a:spcBef>
              <a:spcAft>
                <a:spcPct val="0"/>
              </a:spcAft>
              <a:defRPr>
                <a:solidFill>
                  <a:schemeClr val="tx1"/>
                </a:solidFill>
                <a:latin typeface="Arial" pitchFamily="34" charset="0"/>
              </a:defRPr>
            </a:lvl8pPr>
            <a:lvl9pPr marL="3885819" indent="-228578" eaLnBrk="0" fontAlgn="base" hangingPunct="0">
              <a:spcBef>
                <a:spcPct val="0"/>
              </a:spcBef>
              <a:spcAft>
                <a:spcPct val="0"/>
              </a:spcAft>
              <a:defRPr>
                <a:solidFill>
                  <a:schemeClr val="tx1"/>
                </a:solidFill>
                <a:latin typeface="Arial" pitchFamily="34" charset="0"/>
              </a:defRPr>
            </a:lvl9pPr>
          </a:lstStyle>
          <a:p>
            <a:pPr eaLnBrk="1" hangingPunct="1"/>
            <a:r>
              <a:rPr lang="en-GB" dirty="0">
                <a:latin typeface="Times New Roman" pitchFamily="18" charset="0"/>
              </a:rPr>
              <a:t>Slide </a:t>
            </a:r>
            <a:fld id="{7A96388B-3FA5-49AF-A465-79DC1AADE674}" type="slidenum">
              <a:rPr lang="en-GB">
                <a:latin typeface="Times New Roman" pitchFamily="18" charset="0"/>
              </a:rPr>
              <a:pPr eaLnBrk="1" hangingPunct="1"/>
              <a:t>3</a:t>
            </a:fld>
            <a:r>
              <a:rPr lang="en-GB" dirty="0">
                <a:latin typeface="Times New Roman" pitchFamily="18" charset="0"/>
              </a:rPr>
              <a:t> | </a:t>
            </a:r>
          </a:p>
        </p:txBody>
      </p:sp>
      <p:sp>
        <p:nvSpPr>
          <p:cNvPr id="186373" name="Rectangle 2"/>
          <p:cNvSpPr>
            <a:spLocks noGrp="1" noRot="1" noChangeAspect="1" noChangeArrowheads="1" noTextEdit="1"/>
          </p:cNvSpPr>
          <p:nvPr>
            <p:ph type="sldImg"/>
          </p:nvPr>
        </p:nvSpPr>
        <p:spPr>
          <a:xfrm>
            <a:off x="1143000" y="685800"/>
            <a:ext cx="4572000" cy="3429000"/>
          </a:xfrm>
          <a:ln/>
        </p:spPr>
      </p:sp>
      <p:sp>
        <p:nvSpPr>
          <p:cNvPr id="186374"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Georgia"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2013 OWASP Top 10 added A9 – Using components with known vulnerabilities.  Many applications rely on 3</a:t>
            </a:r>
            <a:r>
              <a:rPr lang="en-US" baseline="30000" dirty="0" smtClean="0"/>
              <a:t>rd</a:t>
            </a:r>
            <a:r>
              <a:rPr lang="en-US" dirty="0" smtClean="0"/>
              <a:t> party components. Many</a:t>
            </a:r>
            <a:r>
              <a:rPr lang="en-US" baseline="0" dirty="0" smtClean="0"/>
              <a:t> times these components have not undergone rigorous security reviews and these components may introduce security vulnerabilities into the applications using these components.</a:t>
            </a:r>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5</a:t>
            </a:fld>
            <a:endParaRPr lang="nl-BE"/>
          </a:p>
        </p:txBody>
      </p:sp>
    </p:spTree>
    <p:extLst>
      <p:ext uri="{BB962C8B-B14F-4D97-AF65-F5344CB8AC3E}">
        <p14:creationId xmlns:p14="http://schemas.microsoft.com/office/powerpoint/2010/main" val="337406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Dependency-Check is a tool</a:t>
            </a:r>
            <a:r>
              <a:rPr lang="en-US" baseline="0" dirty="0" smtClean="0"/>
              <a:t> that can be used to help solve the identification/detection portion of A9 – using components with known vulnerabilities.</a:t>
            </a:r>
          </a:p>
        </p:txBody>
      </p:sp>
      <p:sp>
        <p:nvSpPr>
          <p:cNvPr id="4" name="Slide Number Placeholder 3"/>
          <p:cNvSpPr>
            <a:spLocks noGrp="1"/>
          </p:cNvSpPr>
          <p:nvPr>
            <p:ph type="sldNum" sz="quarter" idx="10"/>
          </p:nvPr>
        </p:nvSpPr>
        <p:spPr/>
        <p:txBody>
          <a:bodyPr/>
          <a:lstStyle/>
          <a:p>
            <a:fld id="{DA236137-4ECE-421F-992A-1F7FF5E4235B}" type="slidenum">
              <a:rPr lang="nl-BE" smtClean="0"/>
              <a:pPr/>
              <a:t>6</a:t>
            </a:fld>
            <a:endParaRPr lang="nl-BE"/>
          </a:p>
        </p:txBody>
      </p:sp>
    </p:spTree>
    <p:extLst>
      <p:ext uri="{BB962C8B-B14F-4D97-AF65-F5344CB8AC3E}">
        <p14:creationId xmlns:p14="http://schemas.microsoft.com/office/powerpoint/2010/main" val="93907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7</a:t>
            </a:fld>
            <a:endParaRPr lang="nl-BE"/>
          </a:p>
        </p:txBody>
      </p:sp>
    </p:spTree>
    <p:extLst>
      <p:ext uri="{BB962C8B-B14F-4D97-AF65-F5344CB8AC3E}">
        <p14:creationId xmlns:p14="http://schemas.microsoft.com/office/powerpoint/2010/main" val="939073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 standard labeling mechanism</a:t>
            </a:r>
            <a:r>
              <a:rPr lang="en-US" baseline="0" dirty="0" smtClean="0"/>
              <a:t> used by development groups that maps into the available vulnerability databases. The most common library identification used by developers would be the group, artifact, and version number within a pom.xml. However, vulnerability databases such as the Common Vulnerability and Exposure (CVE) database hosted by NIST in the National Vulnerability Database (NVD) utilize the Common Platform Enumeration (CPE) for product identification; there is no linkage between identifiers used by the development community to the CPE.</a:t>
            </a:r>
          </a:p>
          <a:p>
            <a:endParaRPr lang="en-US" baseline="0" dirty="0" smtClean="0"/>
          </a:p>
          <a:p>
            <a:r>
              <a:rPr lang="en-US" baseline="0" dirty="0" smtClean="0"/>
              <a:t>As we can see in the above list of CPE identifiers there may be multiple CPEs for a single product. In the case of Struts 1 vs. Struts 2 – these are different platforms yet the “product” is labeled as struts; this is in contrast to something like Axis and Axis2: “</a:t>
            </a:r>
            <a:r>
              <a:rPr lang="en-US" baseline="0" dirty="0" err="1" smtClean="0"/>
              <a:t>cpe</a:t>
            </a:r>
            <a:r>
              <a:rPr lang="en-US" baseline="0" dirty="0" smtClean="0"/>
              <a:t>:/</a:t>
            </a:r>
            <a:r>
              <a:rPr lang="en-US" baseline="0" dirty="0" err="1" smtClean="0"/>
              <a:t>a:apache:axis</a:t>
            </a:r>
            <a:r>
              <a:rPr lang="en-US" baseline="0" dirty="0" smtClean="0"/>
              <a:t>:[version]” vs. “</a:t>
            </a:r>
            <a:r>
              <a:rPr lang="en-US" baseline="0" dirty="0" err="1" smtClean="0"/>
              <a:t>cpe</a:t>
            </a:r>
            <a:r>
              <a:rPr lang="en-US" baseline="0" dirty="0" smtClean="0"/>
              <a:t>:/a:apache:axis2:[version]”. New entries appear to be added in an ad-hoc fashion when they are needed.</a:t>
            </a:r>
          </a:p>
          <a:p>
            <a:endParaRPr lang="en-US" baseline="0" dirty="0" smtClean="0"/>
          </a:p>
          <a:p>
            <a:r>
              <a:rPr lang="en-US" baseline="0" dirty="0" smtClean="0"/>
              <a:t>When we get into identifying a single library one might consider using file hashes. However, if the library is downloaded in source format and compiled the file hash of the resulting JAR will likely be different from the official published file hashes (such as those maintained within Maven Central or hosted on the libraries download page to validate file integrity).</a:t>
            </a:r>
          </a:p>
          <a:p>
            <a:endParaRPr lang="en-US" baseline="0" dirty="0" smtClean="0"/>
          </a:p>
          <a:p>
            <a:r>
              <a:rPr lang="en-US" baseline="0" dirty="0" smtClean="0"/>
              <a:t>The factors above make it difficult to maintain a database mapping libraries to published vulnerabilities. Dependency-check takes a slightly different approach to identification rather then attempting to maintain an all-inclusive list.</a:t>
            </a:r>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8</a:t>
            </a:fld>
            <a:endParaRPr lang="nl-BE"/>
          </a:p>
        </p:txBody>
      </p:sp>
    </p:spTree>
    <p:extLst>
      <p:ext uri="{BB962C8B-B14F-4D97-AF65-F5344CB8AC3E}">
        <p14:creationId xmlns:p14="http://schemas.microsoft.com/office/powerpoint/2010/main" val="2078577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Dependency-check maintains</a:t>
            </a:r>
            <a:r>
              <a:rPr lang="en-US" baseline="0" dirty="0" smtClean="0"/>
              <a:t> a local copy of the National Vulnerability Database’s (NVD) Common Vulnerability and Exposure (CVE) data by downloading and processing the data feeds from the NVD hosted by NIST. The files analyzed, currently only Java libraries are analyzed: EAR, WAR, and JAR files. Support for other languages and files can be added by implementing new analyzers to collect evidence from the files.</a:t>
            </a:r>
          </a:p>
          <a:p>
            <a:endParaRPr lang="en-US" baseline="0" dirty="0" smtClean="0"/>
          </a:p>
          <a:p>
            <a:r>
              <a:rPr lang="en-US" baseline="0" dirty="0" smtClean="0"/>
              <a:t>The data extracted from the files analyzed is grouped into three buckets: vendor, product, and version. This evidence is then used to search the local copy of the NVD CVE to identify the Common Platform Enumeration (CPE) and then generate a list of known CVEs.</a:t>
            </a:r>
          </a:p>
          <a:p>
            <a:endParaRPr lang="en-US" baseline="0" dirty="0" smtClean="0"/>
          </a:p>
          <a:p>
            <a:r>
              <a:rPr lang="en-US" baseline="0" dirty="0" smtClean="0"/>
              <a:t>By using this evidence based identification a mapping of library to CPE/CVE is not needed. This makes the tool more flexible then others; however…</a:t>
            </a:r>
            <a:endParaRPr lang="en-US" dirty="0"/>
          </a:p>
        </p:txBody>
      </p:sp>
      <p:sp>
        <p:nvSpPr>
          <p:cNvPr id="4" name="Slide Number Placeholder 3"/>
          <p:cNvSpPr>
            <a:spLocks noGrp="1"/>
          </p:cNvSpPr>
          <p:nvPr>
            <p:ph type="sldNum" sz="quarter" idx="10"/>
          </p:nvPr>
        </p:nvSpPr>
        <p:spPr/>
        <p:txBody>
          <a:bodyPr/>
          <a:lstStyle/>
          <a:p>
            <a:fld id="{DA236137-4ECE-421F-992A-1F7FF5E4235B}" type="slidenum">
              <a:rPr lang="nl-BE" smtClean="0"/>
              <a:pPr/>
              <a:t>9</a:t>
            </a:fld>
            <a:endParaRPr lang="nl-BE"/>
          </a:p>
        </p:txBody>
      </p:sp>
    </p:spTree>
    <p:extLst>
      <p:ext uri="{BB962C8B-B14F-4D97-AF65-F5344CB8AC3E}">
        <p14:creationId xmlns:p14="http://schemas.microsoft.com/office/powerpoint/2010/main" val="401663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for both</a:t>
            </a:r>
            <a:r>
              <a:rPr lang="en-US" baseline="0" dirty="0" smtClean="0"/>
              <a:t> false negatives and false positives to exist. In some cases, the evidence collected, such as the description from the manifest, may reference other open source libraries and cause an incorrect identification. Many of these false positives have already been handled by minor changes to the way the evidence is processed – but there will likely be more. If you use this tool and find an incorrectly identified library please submit an issue here: https://github.com/jeremylong/DependencyCheck/issues</a:t>
            </a:r>
          </a:p>
          <a:p>
            <a:endParaRPr lang="en-US" baseline="0" dirty="0" smtClean="0"/>
          </a:p>
          <a:p>
            <a:r>
              <a:rPr lang="en-US" baseline="0" dirty="0" smtClean="0"/>
              <a:t>Regarding false negatives, if there is insufficient evidence within the library for correct identification, such as a missing or blank manifest, any associated weaknesses within the library may present a risk to your organization.</a:t>
            </a:r>
          </a:p>
          <a:p>
            <a:endParaRPr lang="en-US" baseline="0" dirty="0" smtClean="0"/>
          </a:p>
          <a:p>
            <a:r>
              <a:rPr lang="en-US" baseline="0" dirty="0" smtClean="0"/>
              <a:t>However, the problem with maintaining a mapping of library to CPE/CVE is labor intensive and problematic because hash values of the same source compiled may result in different hashes due to minor differences in the computers compiling the source. Additionally, if the library is not present in the mapping database a false negative may exist. It is likely that a blended approach, utilizing a more concrete list of hashes for several of the more popular libraries in addition to the evidence based mechanism will likely prove to be the most effective long term solution. As stated earlier, a future hash analyzer and hash database may be constructed for to aid in identification.</a:t>
            </a:r>
          </a:p>
        </p:txBody>
      </p:sp>
      <p:sp>
        <p:nvSpPr>
          <p:cNvPr id="4" name="Slide Number Placeholder 3"/>
          <p:cNvSpPr>
            <a:spLocks noGrp="1"/>
          </p:cNvSpPr>
          <p:nvPr>
            <p:ph type="sldNum" sz="quarter" idx="10"/>
          </p:nvPr>
        </p:nvSpPr>
        <p:spPr/>
        <p:txBody>
          <a:bodyPr/>
          <a:lstStyle/>
          <a:p>
            <a:fld id="{DA236137-4ECE-421F-992A-1F7FF5E4235B}" type="slidenum">
              <a:rPr lang="nl-BE" smtClean="0"/>
              <a:pPr/>
              <a:t>10</a:t>
            </a:fld>
            <a:endParaRPr lang="nl-BE"/>
          </a:p>
        </p:txBody>
      </p:sp>
    </p:spTree>
    <p:extLst>
      <p:ext uri="{BB962C8B-B14F-4D97-AF65-F5344CB8AC3E}">
        <p14:creationId xmlns:p14="http://schemas.microsoft.com/office/powerpoint/2010/main" val="91860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A236137-4ECE-421F-992A-1F7FF5E4235B}" type="slidenum">
              <a:rPr lang="nl-BE" smtClean="0"/>
              <a:pPr/>
              <a:t>11</a:t>
            </a:fld>
            <a:endParaRPr lang="nl-BE"/>
          </a:p>
        </p:txBody>
      </p:sp>
    </p:spTree>
    <p:extLst>
      <p:ext uri="{BB962C8B-B14F-4D97-AF65-F5344CB8AC3E}">
        <p14:creationId xmlns:p14="http://schemas.microsoft.com/office/powerpoint/2010/main" val="91860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854200"/>
            <a:ext cx="2616200" cy="6946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1854200"/>
            <a:ext cx="7696200" cy="694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1157" name="Picture 21"/>
          <p:cNvPicPr>
            <a:picLocks noChangeAspect="1" noChangeArrowheads="1"/>
          </p:cNvPicPr>
          <p:nvPr userDrawn="1"/>
        </p:nvPicPr>
        <p:blipFill>
          <a:blip r:embed="rId2" cstate="print"/>
          <a:srcRect/>
          <a:stretch>
            <a:fillRect/>
          </a:stretch>
        </p:blipFill>
        <p:spPr bwMode="auto">
          <a:xfrm>
            <a:off x="5981700" y="2070100"/>
            <a:ext cx="8750300" cy="8750300"/>
          </a:xfrm>
          <a:prstGeom prst="rect">
            <a:avLst/>
          </a:prstGeom>
          <a:noFill/>
          <a:ln w="12700">
            <a:noFill/>
            <a:miter lim="800000"/>
            <a:headEnd/>
            <a:tailEnd/>
          </a:ln>
        </p:spPr>
      </p:pic>
      <p:grpSp>
        <p:nvGrpSpPr>
          <p:cNvPr id="91159" name="Group 23"/>
          <p:cNvGrpSpPr>
            <a:grpSpLocks/>
          </p:cNvGrpSpPr>
          <p:nvPr userDrawn="1"/>
        </p:nvGrpSpPr>
        <p:grpSpPr bwMode="auto">
          <a:xfrm>
            <a:off x="0" y="0"/>
            <a:ext cx="13004800" cy="3084513"/>
            <a:chOff x="0" y="0"/>
            <a:chExt cx="8192" cy="1944"/>
          </a:xfrm>
        </p:grpSpPr>
        <p:sp>
          <p:nvSpPr>
            <p:cNvPr id="91160" name="Rectangle 24"/>
            <p:cNvSpPr>
              <a:spLocks/>
            </p:cNvSpPr>
            <p:nvPr/>
          </p:nvSpPr>
          <p:spPr bwMode="auto">
            <a:xfrm>
              <a:off x="0" y="1600"/>
              <a:ext cx="8192" cy="40"/>
            </a:xfrm>
            <a:prstGeom prst="rect">
              <a:avLst/>
            </a:prstGeom>
            <a:gradFill rotWithShape="0">
              <a:gsLst>
                <a:gs pos="0">
                  <a:srgbClr val="000000"/>
                </a:gs>
                <a:gs pos="100000">
                  <a:srgbClr val="B3B3B3"/>
                </a:gs>
              </a:gsLst>
              <a:lin ang="5400000" scaled="1"/>
            </a:gradFill>
            <a:ln w="25400">
              <a:noFill/>
              <a:miter lim="800000"/>
              <a:headEnd/>
              <a:tailEnd/>
            </a:ln>
          </p:spPr>
          <p:txBody>
            <a:bodyPr lIns="0" tIns="0" rIns="0" bIns="0"/>
            <a:lstStyle/>
            <a:p>
              <a:endParaRPr lang="en-US"/>
            </a:p>
          </p:txBody>
        </p:sp>
        <p:sp>
          <p:nvSpPr>
            <p:cNvPr id="91161" name="Rectangle 25"/>
            <p:cNvSpPr>
              <a:spLocks/>
            </p:cNvSpPr>
            <p:nvPr/>
          </p:nvSpPr>
          <p:spPr bwMode="auto">
            <a:xfrm>
              <a:off x="0" y="0"/>
              <a:ext cx="8192" cy="16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pic>
          <p:nvPicPr>
            <p:cNvPr id="91162" name="Picture 26"/>
            <p:cNvPicPr>
              <a:picLocks noChangeAspect="1" noChangeArrowheads="1"/>
            </p:cNvPicPr>
            <p:nvPr/>
          </p:nvPicPr>
          <p:blipFill>
            <a:blip r:embed="rId3" cstate="print"/>
            <a:srcRect/>
            <a:stretch>
              <a:fillRect/>
            </a:stretch>
          </p:blipFill>
          <p:spPr bwMode="auto">
            <a:xfrm>
              <a:off x="3121" y="0"/>
              <a:ext cx="1944" cy="1944"/>
            </a:xfrm>
            <a:prstGeom prst="rect">
              <a:avLst/>
            </a:prstGeom>
            <a:noFill/>
            <a:ln w="12700">
              <a:noFill/>
              <a:miter lim="800000"/>
              <a:headEnd/>
              <a:tailEnd/>
            </a:ln>
          </p:spPr>
        </p:pic>
      </p:grpSp>
      <p:sp>
        <p:nvSpPr>
          <p:cNvPr id="91163" name="Rectangle 27"/>
          <p:cNvSpPr>
            <a:spLocks/>
          </p:cNvSpPr>
          <p:nvPr userDrawn="1"/>
        </p:nvSpPr>
        <p:spPr bwMode="auto">
          <a:xfrm>
            <a:off x="0" y="7213600"/>
            <a:ext cx="13004800" cy="25400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sp>
        <p:nvSpPr>
          <p:cNvPr id="91164" name="Rectangle 28"/>
          <p:cNvSpPr>
            <a:spLocks/>
          </p:cNvSpPr>
          <p:nvPr userDrawn="1"/>
        </p:nvSpPr>
        <p:spPr bwMode="auto">
          <a:xfrm>
            <a:off x="0" y="7150100"/>
            <a:ext cx="13004800" cy="63500"/>
          </a:xfrm>
          <a:prstGeom prst="rect">
            <a:avLst/>
          </a:prstGeom>
          <a:gradFill rotWithShape="0">
            <a:gsLst>
              <a:gs pos="0">
                <a:srgbClr val="B3B3B3"/>
              </a:gs>
              <a:gs pos="100000">
                <a:srgbClr val="000000"/>
              </a:gs>
            </a:gsLst>
            <a:lin ang="5400000" scaled="1"/>
          </a:gradFill>
          <a:ln w="25400">
            <a:noFill/>
            <a:miter lim="800000"/>
            <a:headEnd/>
            <a:tailEnd/>
          </a:ln>
        </p:spPr>
        <p:txBody>
          <a:bodyPr lIns="0" tIns="0" rIns="0" bIns="0"/>
          <a:lstStyle/>
          <a:p>
            <a:endParaRPr lang="en-US"/>
          </a:p>
        </p:txBody>
      </p:sp>
      <p:sp>
        <p:nvSpPr>
          <p:cNvPr id="91168" name="Rectangle 32"/>
          <p:cNvSpPr>
            <a:spLocks noGrp="1" noChangeArrowheads="1"/>
          </p:cNvSpPr>
          <p:nvPr>
            <p:ph type="ctrTitle" sz="quarter"/>
          </p:nvPr>
        </p:nvSpPr>
        <p:spPr>
          <a:xfrm>
            <a:off x="914400" y="3276600"/>
            <a:ext cx="11125200" cy="2286000"/>
          </a:xfrm>
          <a:ln w="9525"/>
        </p:spPr>
        <p:txBody>
          <a:bodyPr lIns="91440" tIns="45720" rIns="91440" bIns="45720" anchor="ctr"/>
          <a:lstStyle>
            <a:lvl1pPr>
              <a:defRPr/>
            </a:lvl1p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1B424F0-30A2-4201-84E1-0E06B2061B85}"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F2ACC532-A94C-429A-9709-1A62D7685B5D}"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25908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5908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306DA1E7-4226-4BE8-9E05-1C17CDFFF0FF}"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436D15E3-D551-49D3-B386-5D314CB83A7C}"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3022641-C76C-4504-9BDD-DE1B25E1A4ED}"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486420B-FCD8-407C-B41F-D9BD6548DF49}"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278A869-B041-40AE-AEF5-E6B4C85D16EB}"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66E05CA-876E-41D7-B620-956421822FAF}"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E0C8096-E2F9-4B74-86B0-BF5FE3E051CD}"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762000"/>
            <a:ext cx="2616200" cy="754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762000"/>
            <a:ext cx="7696200" cy="754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EEC7DE9-C28F-4996-AC25-2B92674A6285}"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5740400"/>
            <a:ext cx="5156200" cy="306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740400"/>
            <a:ext cx="5156200" cy="3060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cstate="print"/>
          <a:srcRect/>
          <a:stretch>
            <a:fillRect/>
          </a:stretch>
        </p:blipFill>
        <p:spPr bwMode="auto">
          <a:xfrm>
            <a:off x="5981700" y="2070100"/>
            <a:ext cx="8750300" cy="8750300"/>
          </a:xfrm>
          <a:prstGeom prst="rect">
            <a:avLst/>
          </a:prstGeom>
          <a:noFill/>
          <a:ln w="12700">
            <a:noFill/>
            <a:miter lim="800000"/>
            <a:headEnd/>
            <a:tailEnd/>
          </a:ln>
        </p:spPr>
      </p:pic>
      <p:sp>
        <p:nvSpPr>
          <p:cNvPr id="1026" name="Rectangle 2"/>
          <p:cNvSpPr>
            <a:spLocks noGrp="1" noChangeArrowheads="1"/>
          </p:cNvSpPr>
          <p:nvPr>
            <p:ph type="body" idx="1"/>
          </p:nvPr>
        </p:nvSpPr>
        <p:spPr bwMode="auto">
          <a:xfrm>
            <a:off x="1270000" y="5740400"/>
            <a:ext cx="10464800" cy="30607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Gill Sans" charset="0"/>
              </a:rPr>
              <a:t>Click to edit Master text styles</a:t>
            </a:r>
          </a:p>
        </p:txBody>
      </p:sp>
      <p:sp>
        <p:nvSpPr>
          <p:cNvPr id="1027" name="Rectangle 3"/>
          <p:cNvSpPr>
            <a:spLocks noGrp="1" noChangeArrowheads="1"/>
          </p:cNvSpPr>
          <p:nvPr>
            <p:ph type="title"/>
          </p:nvPr>
        </p:nvSpPr>
        <p:spPr bwMode="auto">
          <a:xfrm>
            <a:off x="1270000" y="1854200"/>
            <a:ext cx="10464800" cy="3302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smtClean="0">
                <a:sym typeface="Gill Sans" charset="0"/>
              </a:rPr>
              <a:t>Presentation Title</a:t>
            </a:r>
          </a:p>
        </p:txBody>
      </p:sp>
      <p:grpSp>
        <p:nvGrpSpPr>
          <p:cNvPr id="1028" name="Group 4"/>
          <p:cNvGrpSpPr>
            <a:grpSpLocks/>
          </p:cNvGrpSpPr>
          <p:nvPr/>
        </p:nvGrpSpPr>
        <p:grpSpPr bwMode="auto">
          <a:xfrm>
            <a:off x="0" y="0"/>
            <a:ext cx="13004800" cy="2043113"/>
            <a:chOff x="0" y="0"/>
            <a:chExt cx="8192" cy="1288"/>
          </a:xfrm>
        </p:grpSpPr>
        <p:sp>
          <p:nvSpPr>
            <p:cNvPr id="1029" name="Rectangle 5"/>
            <p:cNvSpPr>
              <a:spLocks/>
            </p:cNvSpPr>
            <p:nvPr/>
          </p:nvSpPr>
          <p:spPr bwMode="auto">
            <a:xfrm>
              <a:off x="0" y="960"/>
              <a:ext cx="8192" cy="40"/>
            </a:xfrm>
            <a:prstGeom prst="rect">
              <a:avLst/>
            </a:prstGeom>
            <a:gradFill rotWithShape="0">
              <a:gsLst>
                <a:gs pos="0">
                  <a:srgbClr val="000000"/>
                </a:gs>
                <a:gs pos="100000">
                  <a:srgbClr val="B3B3B3"/>
                </a:gs>
              </a:gsLst>
              <a:lin ang="5400000" scaled="1"/>
            </a:gradFill>
            <a:ln w="25400">
              <a:noFill/>
              <a:miter lim="800000"/>
              <a:headEnd/>
              <a:tailEnd/>
            </a:ln>
          </p:spPr>
          <p:txBody>
            <a:bodyPr lIns="0" tIns="0" rIns="0" bIns="0"/>
            <a:lstStyle/>
            <a:p>
              <a:endParaRPr lang="en-US"/>
            </a:p>
          </p:txBody>
        </p:sp>
        <p:sp>
          <p:nvSpPr>
            <p:cNvPr id="1030" name="Rectangle 6"/>
            <p:cNvSpPr>
              <a:spLocks/>
            </p:cNvSpPr>
            <p:nvPr/>
          </p:nvSpPr>
          <p:spPr bwMode="auto">
            <a:xfrm>
              <a:off x="0" y="0"/>
              <a:ext cx="8192" cy="96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pic>
          <p:nvPicPr>
            <p:cNvPr id="1031" name="Picture 7"/>
            <p:cNvPicPr>
              <a:picLocks noChangeAspect="1" noChangeArrowheads="1"/>
            </p:cNvPicPr>
            <p:nvPr/>
          </p:nvPicPr>
          <p:blipFill>
            <a:blip r:embed="rId14" cstate="print"/>
            <a:srcRect/>
            <a:stretch>
              <a:fillRect/>
            </a:stretch>
          </p:blipFill>
          <p:spPr bwMode="auto">
            <a:xfrm>
              <a:off x="3449" y="0"/>
              <a:ext cx="1288" cy="1288"/>
            </a:xfrm>
            <a:prstGeom prst="rect">
              <a:avLst/>
            </a:prstGeom>
            <a:noFill/>
            <a:ln w="12700">
              <a:noFill/>
              <a:miter lim="800000"/>
              <a:headEnd/>
              <a:tailEnd/>
            </a:ln>
          </p:spPr>
        </p:pic>
      </p:grpSp>
      <p:sp>
        <p:nvSpPr>
          <p:cNvPr id="1032" name="Rectangle 8"/>
          <p:cNvSpPr>
            <a:spLocks/>
          </p:cNvSpPr>
          <p:nvPr/>
        </p:nvSpPr>
        <p:spPr bwMode="auto">
          <a:xfrm>
            <a:off x="7696200" y="282575"/>
            <a:ext cx="5133975" cy="944563"/>
          </a:xfrm>
          <a:prstGeom prst="rect">
            <a:avLst/>
          </a:prstGeom>
          <a:noFill/>
          <a:ln w="12700">
            <a:noFill/>
            <a:miter lim="800000"/>
            <a:headEnd/>
            <a:tailEnd/>
          </a:ln>
        </p:spPr>
        <p:txBody>
          <a:bodyPr wrap="none" lIns="0" tIns="0" rIns="0" bIns="0" anchor="ctr">
            <a:spAutoFit/>
          </a:bodyPr>
          <a:lstStyle/>
          <a:p>
            <a:r>
              <a:rPr lang="en-US" sz="3400" b="1">
                <a:solidFill>
                  <a:srgbClr val="919191"/>
                </a:solidFill>
                <a:latin typeface="Tahoma" pitchFamily="34" charset="0"/>
                <a:ea typeface="Gill Sans" charset="0"/>
                <a:cs typeface="Gill Sans" charset="0"/>
              </a:rPr>
              <a:t>The OWASP Foundation</a:t>
            </a:r>
          </a:p>
          <a:p>
            <a:r>
              <a:rPr lang="en-US" sz="2800">
                <a:solidFill>
                  <a:srgbClr val="919191"/>
                </a:solidFill>
                <a:latin typeface="Tahoma" pitchFamily="34" charset="0"/>
                <a:ea typeface="Gill Sans" charset="0"/>
                <a:cs typeface="Gill Sans" charset="0"/>
              </a:rPr>
              <a:t>http://www.owasp.org</a:t>
            </a:r>
          </a:p>
        </p:txBody>
      </p:sp>
      <p:grpSp>
        <p:nvGrpSpPr>
          <p:cNvPr id="1033" name="Group 9"/>
          <p:cNvGrpSpPr>
            <a:grpSpLocks/>
          </p:cNvGrpSpPr>
          <p:nvPr/>
        </p:nvGrpSpPr>
        <p:grpSpPr bwMode="auto">
          <a:xfrm>
            <a:off x="0" y="9372600"/>
            <a:ext cx="13004800" cy="381000"/>
            <a:chOff x="0" y="0"/>
            <a:chExt cx="8192" cy="240"/>
          </a:xfrm>
        </p:grpSpPr>
        <p:sp>
          <p:nvSpPr>
            <p:cNvPr id="1034" name="Rectangle 10"/>
            <p:cNvSpPr>
              <a:spLocks/>
            </p:cNvSpPr>
            <p:nvPr/>
          </p:nvSpPr>
          <p:spPr bwMode="auto">
            <a:xfrm>
              <a:off x="0" y="40"/>
              <a:ext cx="8192" cy="2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sp>
          <p:nvSpPr>
            <p:cNvPr id="1035" name="Rectangle 11"/>
            <p:cNvSpPr>
              <a:spLocks/>
            </p:cNvSpPr>
            <p:nvPr/>
          </p:nvSpPr>
          <p:spPr bwMode="auto">
            <a:xfrm>
              <a:off x="0" y="0"/>
              <a:ext cx="8192" cy="40"/>
            </a:xfrm>
            <a:prstGeom prst="rect">
              <a:avLst/>
            </a:prstGeom>
            <a:gradFill rotWithShape="0">
              <a:gsLst>
                <a:gs pos="0">
                  <a:srgbClr val="B3B3B3"/>
                </a:gs>
                <a:gs pos="100000">
                  <a:srgbClr val="000000"/>
                </a:gs>
              </a:gsLst>
              <a:lin ang="5400000" scaled="1"/>
            </a:gradFill>
            <a:ln w="25400">
              <a:noFill/>
              <a:miter lim="800000"/>
              <a:headEnd/>
              <a:tailEnd/>
            </a:ln>
          </p:spPr>
          <p:txBody>
            <a:bodyPr lIns="0" tIns="0" rIns="0" bIns="0"/>
            <a:lstStyle/>
            <a:p>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xStyles>
    <p:titleStyle>
      <a:lvl1pPr algn="ctr" rtl="0" fontAlgn="base">
        <a:spcBef>
          <a:spcPct val="0"/>
        </a:spcBef>
        <a:spcAft>
          <a:spcPct val="0"/>
        </a:spcAft>
        <a:defRPr sz="8000">
          <a:solidFill>
            <a:schemeClr val="tx1"/>
          </a:solidFill>
          <a:latin typeface="+mj-lt"/>
          <a:ea typeface="+mj-ea"/>
          <a:cs typeface="+mj-cs"/>
          <a:sym typeface="Gill Sans" charset="0"/>
        </a:defRPr>
      </a:lvl1pPr>
      <a:lvl2pPr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2pPr>
      <a:lvl3pPr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3pPr>
      <a:lvl4pPr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4pPr>
      <a:lvl5pPr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5pPr>
      <a:lvl6pPr marL="457200"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6pPr>
      <a:lvl7pPr marL="914400"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7pPr>
      <a:lvl8pPr marL="1371600"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8pPr>
      <a:lvl9pPr marL="1828800" algn="ctr" rtl="0" fontAlgn="base">
        <a:spcBef>
          <a:spcPct val="0"/>
        </a:spcBef>
        <a:spcAft>
          <a:spcPct val="0"/>
        </a:spcAft>
        <a:defRPr sz="8000">
          <a:solidFill>
            <a:schemeClr val="tx1"/>
          </a:solidFill>
          <a:latin typeface="Tahoma" pitchFamily="34"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2800">
          <a:solidFill>
            <a:schemeClr val="tx1"/>
          </a:solidFill>
          <a:latin typeface="+mn-lt"/>
          <a:ea typeface="+mn-ea"/>
          <a:cs typeface="+mn-cs"/>
          <a:sym typeface="Gill Sans" charset="0"/>
        </a:defRPr>
      </a:lvl2pPr>
      <a:lvl3pPr algn="ctr" rtl="0" fontAlgn="base">
        <a:spcBef>
          <a:spcPct val="0"/>
        </a:spcBef>
        <a:spcAft>
          <a:spcPct val="0"/>
        </a:spcAft>
        <a:defRPr sz="2800" i="1">
          <a:solidFill>
            <a:schemeClr val="tx1"/>
          </a:solidFill>
          <a:latin typeface="+mn-lt"/>
          <a:ea typeface="+mn-ea"/>
          <a:cs typeface="+mn-cs"/>
          <a:sym typeface="Gill Sans" charset="0"/>
        </a:defRPr>
      </a:lvl3pPr>
      <a:lvl4pPr algn="ctr" rtl="0" fontAlgn="base">
        <a:spcBef>
          <a:spcPct val="0"/>
        </a:spcBef>
        <a:spcAft>
          <a:spcPct val="0"/>
        </a:spcAft>
        <a:defRPr sz="2400" i="1">
          <a:solidFill>
            <a:schemeClr val="tx1"/>
          </a:solidFill>
          <a:latin typeface="+mn-lt"/>
          <a:ea typeface="+mn-ea"/>
          <a:cs typeface="+mn-cs"/>
          <a:sym typeface="Gill Sans" charset="0"/>
        </a:defRPr>
      </a:lvl4pPr>
      <a:lvl5pPr algn="ctr" rtl="0" fontAlgn="base">
        <a:spcBef>
          <a:spcPct val="0"/>
        </a:spcBef>
        <a:spcAft>
          <a:spcPct val="0"/>
        </a:spcAft>
        <a:defRPr sz="2400" i="1">
          <a:solidFill>
            <a:schemeClr val="tx1"/>
          </a:solidFill>
          <a:latin typeface="+mn-lt"/>
          <a:ea typeface="+mn-ea"/>
          <a:cs typeface="+mn-cs"/>
          <a:sym typeface="Gill Sans" charset="0"/>
        </a:defRPr>
      </a:lvl5pPr>
      <a:lvl6pPr marL="457200" algn="ctr" rtl="0" fontAlgn="base">
        <a:spcBef>
          <a:spcPct val="0"/>
        </a:spcBef>
        <a:spcAft>
          <a:spcPct val="0"/>
        </a:spcAft>
        <a:defRPr sz="2400" i="1">
          <a:solidFill>
            <a:schemeClr val="tx1"/>
          </a:solidFill>
          <a:latin typeface="+mn-lt"/>
          <a:ea typeface="+mn-ea"/>
          <a:cs typeface="+mn-cs"/>
          <a:sym typeface="Gill Sans" charset="0"/>
        </a:defRPr>
      </a:lvl6pPr>
      <a:lvl7pPr marL="914400" algn="ctr" rtl="0" fontAlgn="base">
        <a:spcBef>
          <a:spcPct val="0"/>
        </a:spcBef>
        <a:spcAft>
          <a:spcPct val="0"/>
        </a:spcAft>
        <a:defRPr sz="2400" i="1">
          <a:solidFill>
            <a:schemeClr val="tx1"/>
          </a:solidFill>
          <a:latin typeface="+mn-lt"/>
          <a:ea typeface="+mn-ea"/>
          <a:cs typeface="+mn-cs"/>
          <a:sym typeface="Gill Sans" charset="0"/>
        </a:defRPr>
      </a:lvl7pPr>
      <a:lvl8pPr marL="1371600" algn="ctr" rtl="0" fontAlgn="base">
        <a:spcBef>
          <a:spcPct val="0"/>
        </a:spcBef>
        <a:spcAft>
          <a:spcPct val="0"/>
        </a:spcAft>
        <a:defRPr sz="2400" i="1">
          <a:solidFill>
            <a:schemeClr val="tx1"/>
          </a:solidFill>
          <a:latin typeface="+mn-lt"/>
          <a:ea typeface="+mn-ea"/>
          <a:cs typeface="+mn-cs"/>
          <a:sym typeface="Gill Sans" charset="0"/>
        </a:defRPr>
      </a:lvl8pPr>
      <a:lvl9pPr marL="1828800" algn="ctr" rtl="0" fontAlgn="base">
        <a:spcBef>
          <a:spcPct val="0"/>
        </a:spcBef>
        <a:spcAft>
          <a:spcPct val="0"/>
        </a:spcAft>
        <a:defRPr sz="2400" i="1">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cstate="print"/>
          <a:srcRect/>
          <a:stretch>
            <a:fillRect/>
          </a:stretch>
        </p:blipFill>
        <p:spPr bwMode="auto">
          <a:xfrm>
            <a:off x="5981700" y="2070100"/>
            <a:ext cx="8750300" cy="8750300"/>
          </a:xfrm>
          <a:prstGeom prst="rect">
            <a:avLst/>
          </a:prstGeom>
          <a:noFill/>
          <a:ln w="12700">
            <a:noFill/>
            <a:miter lim="800000"/>
            <a:headEnd/>
            <a:tailEnd/>
          </a:ln>
        </p:spPr>
      </p:pic>
      <p:grpSp>
        <p:nvGrpSpPr>
          <p:cNvPr id="2050" name="Group 2"/>
          <p:cNvGrpSpPr>
            <a:grpSpLocks/>
          </p:cNvGrpSpPr>
          <p:nvPr/>
        </p:nvGrpSpPr>
        <p:grpSpPr bwMode="auto">
          <a:xfrm>
            <a:off x="0" y="0"/>
            <a:ext cx="13004800" cy="698500"/>
            <a:chOff x="0" y="0"/>
            <a:chExt cx="8192" cy="440"/>
          </a:xfrm>
        </p:grpSpPr>
        <p:sp>
          <p:nvSpPr>
            <p:cNvPr id="2051" name="Rectangle 3"/>
            <p:cNvSpPr>
              <a:spLocks/>
            </p:cNvSpPr>
            <p:nvPr/>
          </p:nvSpPr>
          <p:spPr bwMode="auto">
            <a:xfrm>
              <a:off x="0" y="0"/>
              <a:ext cx="8192" cy="4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pic>
          <p:nvPicPr>
            <p:cNvPr id="2052" name="Picture 4"/>
            <p:cNvPicPr>
              <a:picLocks noChangeAspect="1" noChangeArrowheads="1"/>
            </p:cNvPicPr>
            <p:nvPr/>
          </p:nvPicPr>
          <p:blipFill>
            <a:blip r:embed="rId14" cstate="print"/>
            <a:srcRect l="28503" t="22818" b="44373"/>
            <a:stretch>
              <a:fillRect/>
            </a:stretch>
          </p:blipFill>
          <p:spPr bwMode="auto">
            <a:xfrm>
              <a:off x="1" y="0"/>
              <a:ext cx="872" cy="400"/>
            </a:xfrm>
            <a:prstGeom prst="rect">
              <a:avLst/>
            </a:prstGeom>
            <a:noFill/>
            <a:ln w="12700">
              <a:noFill/>
              <a:miter lim="800000"/>
              <a:headEnd/>
              <a:tailEnd/>
            </a:ln>
          </p:spPr>
        </p:pic>
        <p:sp>
          <p:nvSpPr>
            <p:cNvPr id="2053" name="Rectangle 5"/>
            <p:cNvSpPr>
              <a:spLocks/>
            </p:cNvSpPr>
            <p:nvPr/>
          </p:nvSpPr>
          <p:spPr bwMode="auto">
            <a:xfrm>
              <a:off x="0" y="400"/>
              <a:ext cx="8192" cy="40"/>
            </a:xfrm>
            <a:prstGeom prst="rect">
              <a:avLst/>
            </a:prstGeom>
            <a:gradFill rotWithShape="0">
              <a:gsLst>
                <a:gs pos="0">
                  <a:srgbClr val="000000"/>
                </a:gs>
                <a:gs pos="100000">
                  <a:srgbClr val="B3B3B3"/>
                </a:gs>
              </a:gsLst>
              <a:lin ang="5400000" scaled="1"/>
            </a:gradFill>
            <a:ln w="25400">
              <a:noFill/>
              <a:miter lim="800000"/>
              <a:headEnd/>
              <a:tailEnd/>
            </a:ln>
          </p:spPr>
          <p:txBody>
            <a:bodyPr lIns="0" tIns="0" rIns="0" bIns="0"/>
            <a:lstStyle/>
            <a:p>
              <a:endParaRPr lang="en-US"/>
            </a:p>
          </p:txBody>
        </p:sp>
      </p:grpSp>
      <p:sp>
        <p:nvSpPr>
          <p:cNvPr id="2054" name="Rectangle 6"/>
          <p:cNvSpPr>
            <a:spLocks noGrp="1" noChangeArrowheads="1"/>
          </p:cNvSpPr>
          <p:nvPr>
            <p:ph type="title"/>
          </p:nvPr>
        </p:nvSpPr>
        <p:spPr bwMode="auto">
          <a:xfrm>
            <a:off x="1270000" y="762000"/>
            <a:ext cx="10464800" cy="13716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Gill Sans" charset="0"/>
              </a:rPr>
              <a:t>Presentation Title</a:t>
            </a:r>
          </a:p>
        </p:txBody>
      </p:sp>
      <p:sp>
        <p:nvSpPr>
          <p:cNvPr id="2055" name="Rectangle 7"/>
          <p:cNvSpPr>
            <a:spLocks noGrp="1" noChangeArrowheads="1"/>
          </p:cNvSpPr>
          <p:nvPr>
            <p:ph type="body" idx="1"/>
          </p:nvPr>
        </p:nvSpPr>
        <p:spPr bwMode="auto">
          <a:xfrm>
            <a:off x="1270000" y="2590800"/>
            <a:ext cx="10464800" cy="57150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smtClean="0">
                <a:sym typeface="Gill Sans" charset="0"/>
              </a:rPr>
              <a:t>Click to edit Master text styles</a:t>
            </a:r>
          </a:p>
        </p:txBody>
      </p:sp>
      <p:grpSp>
        <p:nvGrpSpPr>
          <p:cNvPr id="2056" name="Group 8"/>
          <p:cNvGrpSpPr>
            <a:grpSpLocks/>
          </p:cNvGrpSpPr>
          <p:nvPr/>
        </p:nvGrpSpPr>
        <p:grpSpPr bwMode="auto">
          <a:xfrm>
            <a:off x="0" y="9372600"/>
            <a:ext cx="13004800" cy="381000"/>
            <a:chOff x="0" y="0"/>
            <a:chExt cx="8192" cy="240"/>
          </a:xfrm>
        </p:grpSpPr>
        <p:sp>
          <p:nvSpPr>
            <p:cNvPr id="2057" name="Rectangle 9"/>
            <p:cNvSpPr>
              <a:spLocks/>
            </p:cNvSpPr>
            <p:nvPr/>
          </p:nvSpPr>
          <p:spPr bwMode="auto">
            <a:xfrm>
              <a:off x="0" y="40"/>
              <a:ext cx="8192" cy="200"/>
            </a:xfrm>
            <a:prstGeom prst="rect">
              <a:avLst/>
            </a:prstGeom>
            <a:gradFill rotWithShape="0">
              <a:gsLst>
                <a:gs pos="0">
                  <a:srgbClr val="1A2464"/>
                </a:gs>
                <a:gs pos="100000">
                  <a:srgbClr val="46558F"/>
                </a:gs>
              </a:gsLst>
              <a:lin ang="5400000" scaled="1"/>
            </a:gradFill>
            <a:ln w="25400">
              <a:noFill/>
              <a:miter lim="800000"/>
              <a:headEnd/>
              <a:tailEnd/>
            </a:ln>
          </p:spPr>
          <p:txBody>
            <a:bodyPr lIns="0" tIns="0" rIns="0" bIns="0"/>
            <a:lstStyle/>
            <a:p>
              <a:endParaRPr lang="en-US"/>
            </a:p>
          </p:txBody>
        </p:sp>
        <p:sp>
          <p:nvSpPr>
            <p:cNvPr id="2058" name="Rectangle 10"/>
            <p:cNvSpPr>
              <a:spLocks/>
            </p:cNvSpPr>
            <p:nvPr/>
          </p:nvSpPr>
          <p:spPr bwMode="auto">
            <a:xfrm>
              <a:off x="0" y="0"/>
              <a:ext cx="8192" cy="40"/>
            </a:xfrm>
            <a:prstGeom prst="rect">
              <a:avLst/>
            </a:prstGeom>
            <a:gradFill rotWithShape="0">
              <a:gsLst>
                <a:gs pos="0">
                  <a:srgbClr val="B3B3B3"/>
                </a:gs>
                <a:gs pos="100000">
                  <a:srgbClr val="000000"/>
                </a:gs>
              </a:gsLst>
              <a:lin ang="5400000" scaled="1"/>
            </a:gradFill>
            <a:ln w="25400">
              <a:noFill/>
              <a:miter lim="800000"/>
              <a:headEnd/>
              <a:tailEnd/>
            </a:ln>
          </p:spPr>
          <p:txBody>
            <a:bodyPr lIns="0" tIns="0" rIns="0" bIns="0"/>
            <a:lstStyle/>
            <a:p>
              <a:endParaRPr lang="en-US"/>
            </a:p>
          </p:txBody>
        </p:sp>
      </p:grpSp>
      <p:sp>
        <p:nvSpPr>
          <p:cNvPr id="2059" name="Text Box 11"/>
          <p:cNvSpPr txBox="1">
            <a:spLocks noGrp="1" noChangeArrowheads="1"/>
          </p:cNvSpPr>
          <p:nvPr>
            <p:ph type="sldNum" sz="quarter" idx="4"/>
          </p:nvPr>
        </p:nvSpPr>
        <p:spPr bwMode="auto">
          <a:xfrm>
            <a:off x="12598400" y="9385300"/>
            <a:ext cx="342900" cy="3683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defRPr sz="1800">
                <a:solidFill>
                  <a:srgbClr val="808080"/>
                </a:solidFill>
                <a:ea typeface="Gill Sans" charset="0"/>
                <a:cs typeface="Gill Sans" charset="0"/>
              </a:defRPr>
            </a:lvl1pPr>
          </a:lstStyle>
          <a:p>
            <a:fld id="{22362EC9-522D-4396-B2FE-684F39CDE28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hf hdr="0" ftr="0" dt="0"/>
  <p:txStyles>
    <p:titleStyle>
      <a:lvl1pPr algn="ctr" rtl="0" fontAlgn="base">
        <a:spcBef>
          <a:spcPct val="0"/>
        </a:spcBef>
        <a:spcAft>
          <a:spcPct val="0"/>
        </a:spcAft>
        <a:defRPr sz="7600">
          <a:solidFill>
            <a:schemeClr val="tx1"/>
          </a:solidFill>
          <a:latin typeface="+mj-lt"/>
          <a:ea typeface="+mj-ea"/>
          <a:cs typeface="+mj-cs"/>
          <a:sym typeface="Gill Sans" charset="0"/>
        </a:defRPr>
      </a:lvl1pPr>
      <a:lvl2pPr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2pPr>
      <a:lvl3pPr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3pPr>
      <a:lvl4pPr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4pPr>
      <a:lvl5pPr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5pPr>
      <a:lvl6pPr marL="457200"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6pPr>
      <a:lvl7pPr marL="914400"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7pPr>
      <a:lvl8pPr marL="1371600"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8pPr>
      <a:lvl9pPr marL="1828800" algn="ctr" rtl="0" fontAlgn="base">
        <a:spcBef>
          <a:spcPct val="0"/>
        </a:spcBef>
        <a:spcAft>
          <a:spcPct val="0"/>
        </a:spcAft>
        <a:defRPr sz="7600">
          <a:solidFill>
            <a:schemeClr val="tx1"/>
          </a:solidFill>
          <a:latin typeface="Tahoma" pitchFamily="34" charset="0"/>
          <a:ea typeface="ヒラギノ角ゴ ProN W3" charset="0"/>
          <a:cs typeface="ヒラギノ角ゴ ProN W3" charset="0"/>
          <a:sym typeface="Gill Sans" charset="0"/>
        </a:defRPr>
      </a:lvl9pPr>
    </p:titleStyle>
    <p:bodyStyle>
      <a:lvl1pPr marL="838200" indent="-571500" algn="l" rtl="0" fontAlgn="base">
        <a:spcBef>
          <a:spcPts val="2400"/>
        </a:spcBef>
        <a:spcAft>
          <a:spcPct val="0"/>
        </a:spcAft>
        <a:buSzPct val="120000"/>
        <a:defRPr sz="4200">
          <a:solidFill>
            <a:schemeClr val="tx1"/>
          </a:solidFill>
          <a:latin typeface="+mn-lt"/>
          <a:ea typeface="+mn-ea"/>
          <a:cs typeface="+mn-cs"/>
          <a:sym typeface="Gill Sans" charset="0"/>
        </a:defRPr>
      </a:lvl1pPr>
      <a:lvl2pPr marL="12827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2pPr>
      <a:lvl3pPr marL="17272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3pPr>
      <a:lvl4pPr marL="21717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4pPr>
      <a:lvl5pPr marL="26162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2000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ctxt" TargetMode="External"/><Relationship Id="rId2" Type="http://schemas.openxmlformats.org/officeDocument/2006/relationships/hyperlink" Target="mailto:jeremy.long@owasp.or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www.owasp.org/index.php/OWASP_Dependency_Check"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hyperlink" Target="mailto:dependency-check@googlegroups.com" TargetMode="External"/><Relationship Id="rId5" Type="http://schemas.openxmlformats.org/officeDocument/2006/relationships/hyperlink" Target="mailto:dependency-check+subscribe@googlegroups.com" TargetMode="External"/><Relationship Id="rId4" Type="http://schemas.openxmlformats.org/officeDocument/2006/relationships/hyperlink" Target="https://github.com/jeremylong/DependencyChe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1854200"/>
            <a:ext cx="10464800" cy="2717800"/>
          </a:xfrm>
        </p:spPr>
        <p:txBody>
          <a:bodyPr/>
          <a:lstStyle/>
          <a:p>
            <a:pPr algn="l">
              <a:lnSpc>
                <a:spcPct val="100000"/>
              </a:lnSpc>
            </a:pPr>
            <a:r>
              <a:rPr lang="en-US" sz="6000" dirty="0" smtClean="0">
                <a:solidFill>
                  <a:srgbClr val="000000"/>
                </a:solidFill>
              </a:rPr>
              <a:t>OWASP Dependency-Check</a:t>
            </a:r>
            <a:endParaRPr lang="en-US" sz="6000" dirty="0"/>
          </a:p>
        </p:txBody>
      </p:sp>
      <p:sp>
        <p:nvSpPr>
          <p:cNvPr id="3" name="Content Placeholder 2"/>
          <p:cNvSpPr>
            <a:spLocks noGrp="1"/>
          </p:cNvSpPr>
          <p:nvPr>
            <p:ph idx="1"/>
          </p:nvPr>
        </p:nvSpPr>
        <p:spPr/>
        <p:txBody>
          <a:bodyPr/>
          <a:lstStyle/>
          <a:p>
            <a:pPr algn="l"/>
            <a:r>
              <a:rPr lang="nl-BE" dirty="0" smtClean="0"/>
              <a:t>Jeremy Long</a:t>
            </a:r>
          </a:p>
          <a:p>
            <a:pPr algn="l"/>
            <a:r>
              <a:rPr lang="nl-BE" sz="2800" dirty="0" smtClean="0">
                <a:hlinkClick r:id="rId2"/>
              </a:rPr>
              <a:t>jeremy.long@owasp.org</a:t>
            </a:r>
            <a:endParaRPr lang="nl-BE" sz="2800" dirty="0"/>
          </a:p>
          <a:p>
            <a:pPr algn="l"/>
            <a:r>
              <a:rPr lang="nl-BE" sz="2800" dirty="0" smtClean="0"/>
              <a:t>twitter: </a:t>
            </a:r>
            <a:r>
              <a:rPr lang="nl-BE" sz="2800" dirty="0" smtClean="0">
                <a:hlinkClick r:id="rId3"/>
              </a:rPr>
              <a:t>@ctxt</a:t>
            </a:r>
            <a:endParaRPr lang="nl-BE" sz="2800" dirty="0" smtClean="0"/>
          </a:p>
          <a:p>
            <a:endParaRPr lang="nl-BE" sz="2800" dirty="0"/>
          </a:p>
          <a:p>
            <a:endParaRPr lang="nl-BE" sz="2800" dirty="0"/>
          </a:p>
        </p:txBody>
      </p:sp>
    </p:spTree>
    <p:extLst>
      <p:ext uri="{BB962C8B-B14F-4D97-AF65-F5344CB8AC3E}">
        <p14:creationId xmlns:p14="http://schemas.microsoft.com/office/powerpoint/2010/main" val="304597909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10</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Evidence Based Identification:</a:t>
            </a:r>
            <a:br>
              <a:rPr lang="nl-BE" sz="6000" dirty="0" smtClean="0"/>
            </a:br>
            <a:r>
              <a:rPr lang="nl-BE" sz="4400" dirty="0" smtClean="0"/>
              <a:t>Problems</a:t>
            </a:r>
            <a:endParaRPr lang="en-US" sz="6000" dirty="0" smtClean="0"/>
          </a:p>
        </p:txBody>
      </p:sp>
      <p:sp>
        <p:nvSpPr>
          <p:cNvPr id="27652" name="Rectangle 8"/>
          <p:cNvSpPr>
            <a:spLocks noGrp="1" noChangeArrowheads="1"/>
          </p:cNvSpPr>
          <p:nvPr>
            <p:ph type="body" idx="4294967295"/>
          </p:nvPr>
        </p:nvSpPr>
        <p:spPr>
          <a:xfrm>
            <a:off x="1271016" y="2587752"/>
            <a:ext cx="11733784" cy="5946648"/>
          </a:xfrm>
        </p:spPr>
        <p:txBody>
          <a:bodyPr lIns="130018" tIns="65010" rIns="130018" bIns="65010" anchor="t"/>
          <a:lstStyle/>
          <a:p>
            <a:pPr eaLnBrk="1" hangingPunct="1">
              <a:buFont typeface="Arial" pitchFamily="34" charset="0"/>
              <a:buChar char="•"/>
            </a:pPr>
            <a:r>
              <a:rPr lang="en-US" dirty="0" smtClean="0"/>
              <a:t>False Positives</a:t>
            </a:r>
          </a:p>
          <a:p>
            <a:pPr lvl="1">
              <a:buFont typeface="Arial" pitchFamily="34" charset="0"/>
              <a:buChar char="•"/>
            </a:pPr>
            <a:r>
              <a:rPr lang="en-US" sz="3600" dirty="0" smtClean="0"/>
              <a:t>Evidence extracted may cause incorrect identification</a:t>
            </a:r>
          </a:p>
          <a:p>
            <a:pPr eaLnBrk="1" hangingPunct="1">
              <a:buFont typeface="Arial" pitchFamily="34" charset="0"/>
              <a:buChar char="•"/>
            </a:pPr>
            <a:r>
              <a:rPr lang="en-US" dirty="0" smtClean="0"/>
              <a:t>False Negatives</a:t>
            </a:r>
          </a:p>
          <a:p>
            <a:pPr lvl="1">
              <a:buFont typeface="Arial" pitchFamily="34" charset="0"/>
              <a:buChar char="•"/>
            </a:pPr>
            <a:r>
              <a:rPr lang="en-US" sz="3600" dirty="0" smtClean="0"/>
              <a:t>If key elements are not included in the JAR the library will not be identified and may be a risk</a:t>
            </a:r>
          </a:p>
        </p:txBody>
      </p:sp>
    </p:spTree>
    <p:extLst>
      <p:ext uri="{BB962C8B-B14F-4D97-AF65-F5344CB8AC3E}">
        <p14:creationId xmlns:p14="http://schemas.microsoft.com/office/powerpoint/2010/main" val="249323378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11</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False Positives</a:t>
            </a:r>
            <a:endParaRPr lang="en-US" sz="6000" dirty="0" smtClean="0"/>
          </a:p>
        </p:txBody>
      </p:sp>
      <p:sp>
        <p:nvSpPr>
          <p:cNvPr id="27652" name="Rectangle 8"/>
          <p:cNvSpPr>
            <a:spLocks noGrp="1" noChangeArrowheads="1"/>
          </p:cNvSpPr>
          <p:nvPr>
            <p:ph type="body" idx="4294967295"/>
          </p:nvPr>
        </p:nvSpPr>
        <p:spPr>
          <a:xfrm>
            <a:off x="1271016" y="2587752"/>
            <a:ext cx="11733784" cy="5946648"/>
          </a:xfrm>
        </p:spPr>
        <p:txBody>
          <a:bodyPr lIns="130018" tIns="65010" rIns="130018" bIns="65010" anchor="t"/>
          <a:lstStyle/>
          <a:p>
            <a:pPr eaLnBrk="1" hangingPunct="1">
              <a:buFont typeface="Arial" pitchFamily="34" charset="0"/>
              <a:buChar char="•"/>
            </a:pPr>
            <a:r>
              <a:rPr lang="en-US" dirty="0" smtClean="0"/>
              <a:t>Suppression Filters – added in 1.0.7</a:t>
            </a:r>
          </a:p>
          <a:p>
            <a:pPr lvl="1">
              <a:buFont typeface="Arial" pitchFamily="34" charset="0"/>
              <a:buChar char="•"/>
            </a:pPr>
            <a:r>
              <a:rPr lang="en-US" sz="3600" dirty="0" smtClean="0"/>
              <a:t>Provides a simple way to remove false positives</a:t>
            </a:r>
          </a:p>
          <a:p>
            <a:pPr marL="711200" lvl="1" indent="0">
              <a:buNone/>
            </a:pPr>
            <a:r>
              <a:rPr lang="en-US" sz="2400" dirty="0"/>
              <a:t>&lt;?xml version="1.0" encoding="UTF-8</a:t>
            </a:r>
            <a:r>
              <a:rPr lang="en-US" sz="2400" dirty="0" smtClean="0"/>
              <a:t>"?&gt;</a:t>
            </a:r>
            <a:br>
              <a:rPr lang="en-US" sz="2400" dirty="0" smtClean="0"/>
            </a:br>
            <a:r>
              <a:rPr lang="en-US" sz="2400" dirty="0" smtClean="0"/>
              <a:t>&lt;</a:t>
            </a:r>
            <a:r>
              <a:rPr lang="en-US" sz="2400" dirty="0"/>
              <a:t>suppressions </a:t>
            </a:r>
            <a:r>
              <a:rPr lang="en-US" sz="2400" dirty="0" err="1"/>
              <a:t>xmlns</a:t>
            </a:r>
            <a:r>
              <a:rPr lang="en-US" sz="2400" dirty="0"/>
              <a:t>="https://www.owasp.org/index.php/OWASP_Dependency_Check_Suppression</a:t>
            </a:r>
            <a:r>
              <a:rPr lang="en-US" sz="2400" dirty="0" smtClean="0"/>
              <a:t>"&gt;</a:t>
            </a:r>
            <a:br>
              <a:rPr lang="en-US" sz="2400" dirty="0" smtClean="0"/>
            </a:br>
            <a:r>
              <a:rPr lang="en-US" sz="2400" dirty="0" smtClean="0"/>
              <a:t>   </a:t>
            </a:r>
            <a:r>
              <a:rPr lang="en-US" sz="2400" dirty="0"/>
              <a:t>&lt;suppress</a:t>
            </a:r>
            <a:r>
              <a:rPr lang="en-US" sz="2400" dirty="0" smtClean="0"/>
              <a:t>&gt;</a:t>
            </a:r>
            <a:br>
              <a:rPr lang="en-US" sz="2400" dirty="0" smtClean="0"/>
            </a:br>
            <a:r>
              <a:rPr lang="en-US" sz="2400" dirty="0" smtClean="0"/>
              <a:t>      </a:t>
            </a:r>
            <a:r>
              <a:rPr lang="en-US" sz="2400" dirty="0"/>
              <a:t>&lt;notes&gt;&lt;![CDATA</a:t>
            </a:r>
            <a:r>
              <a:rPr lang="en-US" sz="2400" dirty="0" smtClean="0"/>
              <a:t>[</a:t>
            </a:r>
            <a:br>
              <a:rPr lang="en-US" sz="2400" dirty="0" smtClean="0"/>
            </a:br>
            <a:r>
              <a:rPr lang="en-US" sz="2400" dirty="0" smtClean="0"/>
              <a:t>      </a:t>
            </a:r>
            <a:r>
              <a:rPr lang="en-US" sz="2400" dirty="0"/>
              <a:t>file name: </a:t>
            </a:r>
            <a:r>
              <a:rPr lang="en-US" sz="2400" dirty="0" smtClean="0"/>
              <a:t>spring-core-3.0.0.RELEASE.jar</a:t>
            </a:r>
            <a:br>
              <a:rPr lang="en-US" sz="2400" dirty="0" smtClean="0"/>
            </a:br>
            <a:r>
              <a:rPr lang="en-US" sz="2400" dirty="0" smtClean="0"/>
              <a:t>      </a:t>
            </a:r>
            <a:r>
              <a:rPr lang="en-US" sz="2400" dirty="0"/>
              <a:t>]]&gt;&lt;/notes</a:t>
            </a:r>
            <a:r>
              <a:rPr lang="en-US" sz="2400" dirty="0" smtClean="0"/>
              <a:t>&gt;</a:t>
            </a:r>
            <a:br>
              <a:rPr lang="en-US" sz="2400" dirty="0" smtClean="0"/>
            </a:br>
            <a:r>
              <a:rPr lang="en-US" sz="2400" dirty="0" smtClean="0"/>
              <a:t>      </a:t>
            </a:r>
            <a:r>
              <a:rPr lang="en-US" sz="2400" dirty="0"/>
              <a:t>&lt;sha1&gt;4F268922155FF53FB7B28AECA24FB28D5A439D95&lt;/sha1</a:t>
            </a:r>
            <a:r>
              <a:rPr lang="en-US" sz="2400" dirty="0" smtClean="0"/>
              <a:t>&gt;</a:t>
            </a:r>
            <a:br>
              <a:rPr lang="en-US" sz="2400" dirty="0" smtClean="0"/>
            </a:br>
            <a:r>
              <a:rPr lang="en-US" sz="2400" dirty="0" smtClean="0"/>
              <a:t>      </a:t>
            </a:r>
            <a:r>
              <a:rPr lang="en-US" sz="2400" dirty="0"/>
              <a:t>&lt;</a:t>
            </a:r>
            <a:r>
              <a:rPr lang="en-US" sz="2400" dirty="0" err="1"/>
              <a:t>cpe</a:t>
            </a:r>
            <a:r>
              <a:rPr lang="en-US" sz="2400" dirty="0"/>
              <a:t>&gt;</a:t>
            </a:r>
            <a:r>
              <a:rPr lang="en-US" sz="2400" dirty="0" err="1"/>
              <a:t>cpe</a:t>
            </a:r>
            <a:r>
              <a:rPr lang="en-US" sz="2400" dirty="0"/>
              <a:t>:/a:vmware:springsource_spring_framework:3.0.0&lt;/</a:t>
            </a:r>
            <a:r>
              <a:rPr lang="en-US" sz="2400" dirty="0" err="1"/>
              <a:t>cpe</a:t>
            </a:r>
            <a:r>
              <a:rPr lang="en-US" sz="2400" dirty="0" smtClean="0"/>
              <a:t>&gt;</a:t>
            </a:r>
            <a:br>
              <a:rPr lang="en-US" sz="2400" dirty="0" smtClean="0"/>
            </a:br>
            <a:r>
              <a:rPr lang="en-US" sz="2400" dirty="0" smtClean="0"/>
              <a:t>   </a:t>
            </a:r>
            <a:r>
              <a:rPr lang="en-US" sz="2400" dirty="0"/>
              <a:t>&lt;/suppress</a:t>
            </a:r>
            <a:r>
              <a:rPr lang="en-US" sz="2400" dirty="0" smtClean="0"/>
              <a:t>&gt;</a:t>
            </a:r>
            <a:br>
              <a:rPr lang="en-US" sz="2400" dirty="0" smtClean="0"/>
            </a:br>
            <a:r>
              <a:rPr lang="en-US" sz="2400" dirty="0" smtClean="0"/>
              <a:t>&lt;/</a:t>
            </a:r>
            <a:r>
              <a:rPr lang="en-US" sz="2400" dirty="0"/>
              <a:t>suppressions&gt;</a:t>
            </a:r>
            <a:endParaRPr lang="en-US" sz="2400" dirty="0" smtClean="0"/>
          </a:p>
        </p:txBody>
      </p:sp>
    </p:spTree>
    <p:extLst>
      <p:ext uri="{BB962C8B-B14F-4D97-AF65-F5344CB8AC3E}">
        <p14:creationId xmlns:p14="http://schemas.microsoft.com/office/powerpoint/2010/main" val="381816590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12</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Dependency-Check:</a:t>
            </a:r>
            <a:br>
              <a:rPr lang="nl-BE" sz="6000" dirty="0" smtClean="0"/>
            </a:br>
            <a:r>
              <a:rPr lang="nl-BE" sz="4400" dirty="0" smtClean="0"/>
              <a:t>Current State</a:t>
            </a:r>
            <a:endParaRPr lang="en-US" sz="6000" dirty="0" smtClean="0"/>
          </a:p>
        </p:txBody>
      </p:sp>
      <p:sp>
        <p:nvSpPr>
          <p:cNvPr id="27652" name="Rectangle 8"/>
          <p:cNvSpPr>
            <a:spLocks noGrp="1" noChangeArrowheads="1"/>
          </p:cNvSpPr>
          <p:nvPr>
            <p:ph type="body" idx="4294967295"/>
          </p:nvPr>
        </p:nvSpPr>
        <p:spPr>
          <a:xfrm>
            <a:off x="1271016" y="2587752"/>
            <a:ext cx="11251184" cy="6403848"/>
          </a:xfrm>
        </p:spPr>
        <p:txBody>
          <a:bodyPr lIns="130018" tIns="65010" rIns="130018" bIns="65010" anchor="t"/>
          <a:lstStyle/>
          <a:p>
            <a:pPr eaLnBrk="1" hangingPunct="1">
              <a:buFont typeface="Arial" pitchFamily="34" charset="0"/>
              <a:buChar char="•"/>
            </a:pPr>
            <a:r>
              <a:rPr lang="en-US" dirty="0" smtClean="0"/>
              <a:t>Identifies CVE’s in Java </a:t>
            </a:r>
            <a:r>
              <a:rPr lang="en-US" dirty="0" smtClean="0"/>
              <a:t>and .NET libraries</a:t>
            </a:r>
            <a:endParaRPr lang="en-US" dirty="0" smtClean="0"/>
          </a:p>
          <a:p>
            <a:pPr eaLnBrk="1" hangingPunct="1">
              <a:buFont typeface="Arial" pitchFamily="34" charset="0"/>
              <a:buChar char="•"/>
            </a:pPr>
            <a:r>
              <a:rPr lang="en-US" dirty="0" smtClean="0"/>
              <a:t>Useful for inventorying and monitoring</a:t>
            </a:r>
          </a:p>
          <a:p>
            <a:pPr eaLnBrk="1" hangingPunct="1">
              <a:buFont typeface="Arial" pitchFamily="34" charset="0"/>
              <a:buChar char="•"/>
            </a:pPr>
            <a:r>
              <a:rPr lang="en-US" dirty="0" smtClean="0"/>
              <a:t>Developed in Java</a:t>
            </a:r>
          </a:p>
          <a:p>
            <a:pPr eaLnBrk="1" hangingPunct="1">
              <a:buFont typeface="Arial" pitchFamily="34" charset="0"/>
              <a:buChar char="•"/>
            </a:pPr>
            <a:r>
              <a:rPr lang="en-US" dirty="0" smtClean="0"/>
              <a:t>Current Interfaces: CLI, Ant Task, Maven Plugin, and Jenkins plugin.</a:t>
            </a:r>
          </a:p>
          <a:p>
            <a:pPr eaLnBrk="1" hangingPunct="1">
              <a:buFont typeface="Arial" pitchFamily="34" charset="0"/>
              <a:buChar char="•"/>
            </a:pPr>
            <a:r>
              <a:rPr lang="en-US" dirty="0" smtClean="0"/>
              <a:t>Easily extendable to analyze other file types/languages</a:t>
            </a:r>
          </a:p>
        </p:txBody>
      </p:sp>
    </p:spTree>
    <p:extLst>
      <p:ext uri="{BB962C8B-B14F-4D97-AF65-F5344CB8AC3E}">
        <p14:creationId xmlns:p14="http://schemas.microsoft.com/office/powerpoint/2010/main" val="14340617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13</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Dependency-Check:</a:t>
            </a:r>
            <a:br>
              <a:rPr lang="nl-BE" sz="6000" dirty="0" smtClean="0"/>
            </a:br>
            <a:r>
              <a:rPr lang="nl-BE" sz="4400" dirty="0" smtClean="0"/>
              <a:t>Roadmap</a:t>
            </a:r>
            <a:endParaRPr lang="en-US" sz="6000" dirty="0" smtClean="0"/>
          </a:p>
        </p:txBody>
      </p:sp>
      <p:sp>
        <p:nvSpPr>
          <p:cNvPr id="27652" name="Rectangle 8"/>
          <p:cNvSpPr>
            <a:spLocks noGrp="1" noChangeArrowheads="1"/>
          </p:cNvSpPr>
          <p:nvPr>
            <p:ph type="body" idx="4294967295"/>
          </p:nvPr>
        </p:nvSpPr>
        <p:spPr>
          <a:xfrm>
            <a:off x="1271016" y="2587752"/>
            <a:ext cx="11251184" cy="6403848"/>
          </a:xfrm>
        </p:spPr>
        <p:txBody>
          <a:bodyPr lIns="130018" tIns="65010" rIns="130018" bIns="65010" anchor="t"/>
          <a:lstStyle/>
          <a:p>
            <a:pPr eaLnBrk="1" hangingPunct="1">
              <a:buFont typeface="Arial" pitchFamily="34" charset="0"/>
              <a:buChar char="•"/>
            </a:pPr>
            <a:r>
              <a:rPr lang="en-US" dirty="0" smtClean="0"/>
              <a:t>Sonar Plugin</a:t>
            </a:r>
          </a:p>
          <a:p>
            <a:pPr eaLnBrk="1" hangingPunct="1">
              <a:buFont typeface="Arial" pitchFamily="34" charset="0"/>
              <a:buChar char="•"/>
            </a:pPr>
            <a:r>
              <a:rPr lang="en-US" dirty="0" smtClean="0"/>
              <a:t>IDE plugins </a:t>
            </a:r>
            <a:r>
              <a:rPr lang="en-US" dirty="0"/>
              <a:t>(such as </a:t>
            </a:r>
            <a:r>
              <a:rPr lang="en-US" dirty="0" err="1" smtClean="0"/>
              <a:t>Netbeans</a:t>
            </a:r>
            <a:r>
              <a:rPr lang="en-US" dirty="0" smtClean="0"/>
              <a:t>)</a:t>
            </a:r>
          </a:p>
          <a:p>
            <a:pPr eaLnBrk="1" hangingPunct="1">
              <a:buFont typeface="Arial" pitchFamily="34" charset="0"/>
              <a:buChar char="•"/>
            </a:pPr>
            <a:r>
              <a:rPr lang="en-US" dirty="0" smtClean="0"/>
              <a:t>Possible integration with Apache </a:t>
            </a:r>
            <a:r>
              <a:rPr lang="en-US" dirty="0" err="1" smtClean="0"/>
              <a:t>Archiva</a:t>
            </a:r>
            <a:endParaRPr lang="en-US" dirty="0" smtClean="0"/>
          </a:p>
          <a:p>
            <a:pPr eaLnBrk="1" hangingPunct="1">
              <a:buFont typeface="Arial" pitchFamily="34" charset="0"/>
              <a:buChar char="•"/>
            </a:pPr>
            <a:r>
              <a:rPr lang="en-US" dirty="0" smtClean="0"/>
              <a:t>Additional analyzers </a:t>
            </a:r>
            <a:r>
              <a:rPr lang="en-US" dirty="0" smtClean="0"/>
              <a:t>for JavaScript </a:t>
            </a:r>
            <a:r>
              <a:rPr lang="en-US" dirty="0" smtClean="0"/>
              <a:t>(</a:t>
            </a:r>
            <a:r>
              <a:rPr lang="en-US" dirty="0" err="1" smtClean="0"/>
              <a:t>jquery</a:t>
            </a:r>
            <a:r>
              <a:rPr lang="en-US" dirty="0" smtClean="0"/>
              <a:t>, Node libraries, etc.)</a:t>
            </a:r>
          </a:p>
          <a:p>
            <a:pPr eaLnBrk="1" hangingPunct="1">
              <a:buFont typeface="Arial" pitchFamily="34" charset="0"/>
              <a:buChar char="•"/>
            </a:pPr>
            <a:endParaRPr lang="en-US" dirty="0" smtClean="0"/>
          </a:p>
          <a:p>
            <a:pPr eaLnBrk="1" hangingPunct="1">
              <a:buFont typeface="Arial" pitchFamily="34" charset="0"/>
              <a:buChar char="•"/>
            </a:pPr>
            <a:endParaRPr lang="en-US" dirty="0" smtClean="0"/>
          </a:p>
        </p:txBody>
      </p:sp>
    </p:spTree>
    <p:extLst>
      <p:ext uri="{BB962C8B-B14F-4D97-AF65-F5344CB8AC3E}">
        <p14:creationId xmlns:p14="http://schemas.microsoft.com/office/powerpoint/2010/main" val="170873307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14</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Dependency-Check</a:t>
            </a:r>
            <a:endParaRPr lang="en-US" sz="6000" dirty="0" smtClean="0"/>
          </a:p>
        </p:txBody>
      </p:sp>
      <p:sp>
        <p:nvSpPr>
          <p:cNvPr id="27652" name="Rectangle 8"/>
          <p:cNvSpPr>
            <a:spLocks noGrp="1" noChangeArrowheads="1"/>
          </p:cNvSpPr>
          <p:nvPr>
            <p:ph type="body" idx="4294967295"/>
          </p:nvPr>
        </p:nvSpPr>
        <p:spPr>
          <a:xfrm>
            <a:off x="1271016" y="2587752"/>
            <a:ext cx="11733784" cy="6403848"/>
          </a:xfrm>
        </p:spPr>
        <p:txBody>
          <a:bodyPr lIns="130018" tIns="65010" rIns="130018" bIns="65010" anchor="t"/>
          <a:lstStyle/>
          <a:p>
            <a:pPr>
              <a:buFont typeface="Arial" pitchFamily="34" charset="0"/>
              <a:buChar char="•"/>
            </a:pPr>
            <a:r>
              <a:rPr lang="en-US" dirty="0" smtClean="0"/>
              <a:t>License </a:t>
            </a:r>
            <a:r>
              <a:rPr lang="en-US" dirty="0" smtClean="0"/>
              <a:t>– Apache 2.0</a:t>
            </a:r>
            <a:endParaRPr lang="en-US" dirty="0" smtClean="0"/>
          </a:p>
          <a:p>
            <a:pPr>
              <a:buFont typeface="Arial" pitchFamily="34" charset="0"/>
              <a:buChar char="•"/>
            </a:pPr>
            <a:r>
              <a:rPr lang="en-US" dirty="0" smtClean="0"/>
              <a:t>Important Links:</a:t>
            </a:r>
            <a:endParaRPr lang="en-US" sz="2800" dirty="0" smtClean="0"/>
          </a:p>
          <a:p>
            <a:pPr marL="1155700" lvl="2" indent="0">
              <a:buNone/>
            </a:pPr>
            <a:r>
              <a:rPr lang="en-US" sz="2800" dirty="0" smtClean="0"/>
              <a:t>OWASP </a:t>
            </a:r>
            <a:r>
              <a:rPr lang="en-US" sz="2800" dirty="0"/>
              <a:t>Project </a:t>
            </a:r>
            <a:r>
              <a:rPr lang="en-US" sz="2800" dirty="0" smtClean="0"/>
              <a:t>Page:</a:t>
            </a:r>
          </a:p>
          <a:p>
            <a:pPr marL="1155700" lvl="2" indent="0">
              <a:spcBef>
                <a:spcPts val="600"/>
              </a:spcBef>
              <a:buNone/>
            </a:pPr>
            <a:r>
              <a:rPr lang="en-US" sz="2800" dirty="0" smtClean="0">
                <a:hlinkClick r:id="rId3"/>
              </a:rPr>
              <a:t>https</a:t>
            </a:r>
            <a:r>
              <a:rPr lang="en-US" sz="2800" dirty="0">
                <a:hlinkClick r:id="rId3"/>
              </a:rPr>
              <a:t>://www.owasp.org/index.php/OWASP_Dependency_Check</a:t>
            </a:r>
            <a:endParaRPr lang="en-US" sz="2800" dirty="0"/>
          </a:p>
          <a:p>
            <a:pPr marL="1155700" lvl="2" indent="0">
              <a:buNone/>
            </a:pPr>
            <a:r>
              <a:rPr lang="en-US" sz="2800" dirty="0"/>
              <a:t>SCM:</a:t>
            </a:r>
          </a:p>
          <a:p>
            <a:pPr marL="1155700" lvl="2" indent="0">
              <a:spcBef>
                <a:spcPts val="600"/>
              </a:spcBef>
              <a:buNone/>
            </a:pPr>
            <a:r>
              <a:rPr lang="en-US" sz="2800" dirty="0">
                <a:hlinkClick r:id="rId4"/>
              </a:rPr>
              <a:t>https://github.com/jeremylong/DependencyCheck</a:t>
            </a:r>
            <a:endParaRPr lang="en-US" sz="2800" dirty="0"/>
          </a:p>
          <a:p>
            <a:pPr marL="1155700" lvl="2" indent="0">
              <a:buNone/>
            </a:pPr>
            <a:r>
              <a:rPr lang="en-US" sz="2800" dirty="0"/>
              <a:t>Mailing </a:t>
            </a:r>
            <a:r>
              <a:rPr lang="en-US" sz="2800" dirty="0" smtClean="0"/>
              <a:t>List:</a:t>
            </a:r>
          </a:p>
          <a:p>
            <a:pPr marL="1155700" lvl="2" indent="0">
              <a:spcBef>
                <a:spcPts val="600"/>
              </a:spcBef>
              <a:buNone/>
            </a:pPr>
            <a:r>
              <a:rPr lang="en-US" sz="2800" dirty="0" smtClean="0"/>
              <a:t>Subscribe</a:t>
            </a:r>
            <a:r>
              <a:rPr lang="en-US" sz="2800" dirty="0"/>
              <a:t>: </a:t>
            </a:r>
            <a:r>
              <a:rPr lang="en-US" sz="2800" dirty="0">
                <a:hlinkClick r:id="rId5"/>
              </a:rPr>
              <a:t>dependency-check+subscribe@googlegroups.com</a:t>
            </a:r>
            <a:endParaRPr lang="en-US" sz="2800" dirty="0"/>
          </a:p>
          <a:p>
            <a:pPr marL="1155700" lvl="2" indent="0">
              <a:spcBef>
                <a:spcPts val="600"/>
              </a:spcBef>
              <a:buNone/>
            </a:pPr>
            <a:r>
              <a:rPr lang="en-US" sz="2800" dirty="0"/>
              <a:t>Post: </a:t>
            </a:r>
            <a:r>
              <a:rPr lang="en-US" sz="2800" dirty="0">
                <a:hlinkClick r:id="rId6"/>
              </a:rPr>
              <a:t>dependency-check@googlegroups.com</a:t>
            </a:r>
            <a:endParaRPr lang="en-US" sz="2800" dirty="0"/>
          </a:p>
          <a:p>
            <a:endParaRPr lang="en-US" sz="2800" dirty="0"/>
          </a:p>
        </p:txBody>
      </p:sp>
    </p:spTree>
    <p:extLst>
      <p:ext uri="{BB962C8B-B14F-4D97-AF65-F5344CB8AC3E}">
        <p14:creationId xmlns:p14="http://schemas.microsoft.com/office/powerpoint/2010/main" val="234684494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sz="5400" dirty="0" smtClean="0"/>
              <a:t>Jeremy Long</a:t>
            </a:r>
          </a:p>
        </p:txBody>
      </p:sp>
      <p:sp>
        <p:nvSpPr>
          <p:cNvPr id="6147" name="Rectangle 3"/>
          <p:cNvSpPr>
            <a:spLocks noGrp="1" noChangeArrowheads="1"/>
          </p:cNvSpPr>
          <p:nvPr>
            <p:ph idx="1"/>
          </p:nvPr>
        </p:nvSpPr>
        <p:spPr>
          <a:xfrm>
            <a:off x="3759200" y="2590800"/>
            <a:ext cx="9144000" cy="5715000"/>
          </a:xfrm>
        </p:spPr>
        <p:txBody>
          <a:bodyPr/>
          <a:lstStyle/>
          <a:p>
            <a:pPr lvl="1"/>
            <a:r>
              <a:rPr lang="en-US" sz="2400" dirty="0" smtClean="0">
                <a:solidFill>
                  <a:srgbClr val="000000"/>
                </a:solidFill>
              </a:rPr>
              <a:t>10 </a:t>
            </a:r>
            <a:r>
              <a:rPr lang="en-US" sz="2400" dirty="0">
                <a:solidFill>
                  <a:srgbClr val="000000"/>
                </a:solidFill>
              </a:rPr>
              <a:t>years information security experience</a:t>
            </a:r>
          </a:p>
          <a:p>
            <a:pPr lvl="1"/>
            <a:r>
              <a:rPr lang="en-US" sz="2400" dirty="0" smtClean="0"/>
              <a:t>10 years software development experience</a:t>
            </a:r>
          </a:p>
          <a:p>
            <a:pPr lvl="1"/>
            <a:r>
              <a:rPr lang="en-US" sz="2400" dirty="0" smtClean="0">
                <a:solidFill>
                  <a:srgbClr val="000000"/>
                </a:solidFill>
              </a:rPr>
              <a:t>Senior Information Security Engineer at a large financial institution</a:t>
            </a:r>
          </a:p>
          <a:p>
            <a:pPr lvl="1"/>
            <a:r>
              <a:rPr lang="en-US" sz="2400" dirty="0" smtClean="0">
                <a:solidFill>
                  <a:srgbClr val="000000"/>
                </a:solidFill>
              </a:rPr>
              <a:t>Northern Virginia OWASP Chapter board member</a:t>
            </a:r>
          </a:p>
          <a:p>
            <a:pPr lvl="1"/>
            <a:r>
              <a:rPr lang="en-US" sz="2400" dirty="0" smtClean="0"/>
              <a:t>Lead developer/architect for OWASP Dependency-Check</a:t>
            </a:r>
          </a:p>
        </p:txBody>
      </p:sp>
      <p:sp>
        <p:nvSpPr>
          <p:cNvPr id="2" name="AutoShape 2" descr="http://www.acunetix.com/blog/wp-content/uploads/2010/04/owasp_logo.jpg"/>
          <p:cNvSpPr>
            <a:spLocks noChangeAspect="1" noChangeArrowheads="1"/>
          </p:cNvSpPr>
          <p:nvPr/>
        </p:nvSpPr>
        <p:spPr bwMode="auto">
          <a:xfrm>
            <a:off x="221262" y="-205458"/>
            <a:ext cx="433493" cy="4334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0046" tIns="65023" rIns="130046" bIns="65023" numCol="1" anchor="t" anchorCtr="0" compatLnSpc="1">
            <a:prstTxWarp prst="textNoShape">
              <a:avLst/>
            </a:prstTxWarp>
          </a:bodyPr>
          <a:lstStyle/>
          <a:p>
            <a:endParaRPr lang="nl-BE"/>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400" y="2743200"/>
            <a:ext cx="2540000" cy="2540000"/>
          </a:xfrm>
          <a:prstGeom prst="rect">
            <a:avLst/>
          </a:prstGeom>
        </p:spPr>
      </p:pic>
    </p:spTree>
    <p:extLst>
      <p:ext uri="{BB962C8B-B14F-4D97-AF65-F5344CB8AC3E}">
        <p14:creationId xmlns:p14="http://schemas.microsoft.com/office/powerpoint/2010/main" val="289545455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sz="5400" dirty="0" smtClean="0"/>
              <a:t>Steve Springett</a:t>
            </a:r>
          </a:p>
        </p:txBody>
      </p:sp>
      <p:sp>
        <p:nvSpPr>
          <p:cNvPr id="6147" name="Rectangle 3"/>
          <p:cNvSpPr>
            <a:spLocks noGrp="1" noChangeArrowheads="1"/>
          </p:cNvSpPr>
          <p:nvPr>
            <p:ph idx="1"/>
          </p:nvPr>
        </p:nvSpPr>
        <p:spPr>
          <a:xfrm>
            <a:off x="3759200" y="2590800"/>
            <a:ext cx="7975600" cy="5715000"/>
          </a:xfrm>
        </p:spPr>
        <p:txBody>
          <a:bodyPr/>
          <a:lstStyle/>
          <a:p>
            <a:pPr lvl="1"/>
            <a:r>
              <a:rPr lang="en-US" sz="2400" dirty="0" smtClean="0"/>
              <a:t>19 years software development experience</a:t>
            </a:r>
          </a:p>
          <a:p>
            <a:pPr lvl="1"/>
            <a:r>
              <a:rPr lang="en-US" sz="2400" dirty="0" smtClean="0">
                <a:solidFill>
                  <a:srgbClr val="000000"/>
                </a:solidFill>
              </a:rPr>
              <a:t>4 years information security experience</a:t>
            </a:r>
          </a:p>
          <a:p>
            <a:pPr lvl="1"/>
            <a:r>
              <a:rPr lang="en-US" sz="2400" dirty="0" smtClean="0">
                <a:solidFill>
                  <a:srgbClr val="000000"/>
                </a:solidFill>
              </a:rPr>
              <a:t>Principal application security engineer at</a:t>
            </a:r>
          </a:p>
          <a:p>
            <a:pPr lvl="1"/>
            <a:r>
              <a:rPr lang="en-US" sz="2400" dirty="0" smtClean="0">
                <a:solidFill>
                  <a:srgbClr val="000000"/>
                </a:solidFill>
              </a:rPr>
              <a:t>Provide direction, best practices &amp; education </a:t>
            </a:r>
          </a:p>
          <a:p>
            <a:pPr lvl="1"/>
            <a:r>
              <a:rPr lang="en-US" sz="2400" dirty="0" smtClean="0"/>
              <a:t>Contributor to OWASP Dependency-Check</a:t>
            </a:r>
          </a:p>
        </p:txBody>
      </p:sp>
      <p:sp>
        <p:nvSpPr>
          <p:cNvPr id="2" name="AutoShape 2" descr="http://www.acunetix.com/blog/wp-content/uploads/2010/04/owasp_logo.jpg"/>
          <p:cNvSpPr>
            <a:spLocks noChangeAspect="1" noChangeArrowheads="1"/>
          </p:cNvSpPr>
          <p:nvPr/>
        </p:nvSpPr>
        <p:spPr bwMode="auto">
          <a:xfrm>
            <a:off x="221262" y="-205458"/>
            <a:ext cx="433493" cy="4334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30046" tIns="65023" rIns="130046" bIns="65023" numCol="1" anchor="t" anchorCtr="0" compatLnSpc="1">
            <a:prstTxWarp prst="textNoShape">
              <a:avLst/>
            </a:prstTxWarp>
          </a:bodyPr>
          <a:lstStyle/>
          <a:p>
            <a:endParaRPr lang="nl-BE"/>
          </a:p>
        </p:txBody>
      </p:sp>
      <p:pic>
        <p:nvPicPr>
          <p:cNvPr id="9" name="Picture 8"/>
          <p:cNvPicPr/>
          <p:nvPr/>
        </p:nvPicPr>
        <p:blipFill>
          <a:blip r:embed="rId3" cstate="print"/>
          <a:stretch>
            <a:fillRect/>
          </a:stretch>
        </p:blipFill>
        <p:spPr>
          <a:xfrm>
            <a:off x="1175400" y="2743200"/>
            <a:ext cx="2540000" cy="3628328"/>
          </a:xfrm>
          <a:prstGeom prst="rect">
            <a:avLst/>
          </a:prstGeom>
        </p:spPr>
      </p:pic>
      <p:pic>
        <p:nvPicPr>
          <p:cNvPr id="10" name="Picture 9"/>
          <p:cNvPicPr/>
          <p:nvPr/>
        </p:nvPicPr>
        <p:blipFill>
          <a:blip r:embed="rId4" cstate="print"/>
          <a:stretch>
            <a:fillRect/>
          </a:stretch>
        </p:blipFill>
        <p:spPr>
          <a:xfrm>
            <a:off x="10698480" y="3706920"/>
            <a:ext cx="1828080" cy="1139400"/>
          </a:xfrm>
          <a:prstGeom prst="rect">
            <a:avLst/>
          </a:prstGeom>
        </p:spPr>
      </p:pic>
    </p:spTree>
    <p:extLst>
      <p:ext uri="{BB962C8B-B14F-4D97-AF65-F5344CB8AC3E}">
        <p14:creationId xmlns:p14="http://schemas.microsoft.com/office/powerpoint/2010/main" val="232266023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4</a:t>
            </a:fld>
            <a:endParaRPr lang="en-US" sz="1400" b="1" dirty="0">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4800" dirty="0" smtClean="0"/>
              <a:t>Vulnerabilities in 3rd Party Libraries</a:t>
            </a:r>
            <a:endParaRPr lang="en-US" sz="4800" dirty="0" smtClean="0"/>
          </a:p>
        </p:txBody>
      </p:sp>
      <p:sp>
        <p:nvSpPr>
          <p:cNvPr id="27652" name="Rectangle 8"/>
          <p:cNvSpPr>
            <a:spLocks noGrp="1" noChangeArrowheads="1"/>
          </p:cNvSpPr>
          <p:nvPr>
            <p:ph type="body" idx="4294967295"/>
          </p:nvPr>
        </p:nvSpPr>
        <p:spPr>
          <a:xfrm>
            <a:off x="1271016" y="2587752"/>
            <a:ext cx="10460736" cy="5716587"/>
          </a:xfrm>
        </p:spPr>
        <p:txBody>
          <a:bodyPr lIns="130018" tIns="65010" rIns="130018" bIns="65010" anchor="t"/>
          <a:lstStyle/>
          <a:p>
            <a:pPr eaLnBrk="1" hangingPunct="1">
              <a:buFont typeface="Arial" pitchFamily="34" charset="0"/>
              <a:buChar char="•"/>
            </a:pPr>
            <a:r>
              <a:rPr lang="en-US" dirty="0" smtClean="0"/>
              <a:t>88% of code in today’s applications come from libraries and frameworks</a:t>
            </a:r>
          </a:p>
          <a:p>
            <a:pPr eaLnBrk="1" hangingPunct="1">
              <a:buFont typeface="Arial" pitchFamily="34" charset="0"/>
              <a:buChar char="•"/>
            </a:pPr>
            <a:r>
              <a:rPr lang="en-US" dirty="0" smtClean="0"/>
              <a:t>113 million downloads analyzed for the 31 most popular Java frameworks/libs</a:t>
            </a:r>
          </a:p>
          <a:p>
            <a:pPr eaLnBrk="1" hangingPunct="1">
              <a:buFont typeface="Arial" pitchFamily="34" charset="0"/>
              <a:buChar char="•"/>
            </a:pPr>
            <a:r>
              <a:rPr lang="en-US" dirty="0" smtClean="0"/>
              <a:t>26% had known vulnerabilities</a:t>
            </a:r>
          </a:p>
          <a:p>
            <a:pPr eaLnBrk="1" hangingPunct="1">
              <a:buFont typeface="Arial" pitchFamily="34" charset="0"/>
              <a:buChar char="•"/>
            </a:pPr>
            <a:r>
              <a:rPr lang="en-US" dirty="0" smtClean="0"/>
              <a:t>Most vulnerabilities are undiscovered</a:t>
            </a:r>
          </a:p>
        </p:txBody>
      </p:sp>
      <p:sp>
        <p:nvSpPr>
          <p:cNvPr id="5" name="TextBox 4"/>
          <p:cNvSpPr txBox="1"/>
          <p:nvPr/>
        </p:nvSpPr>
        <p:spPr>
          <a:xfrm>
            <a:off x="6883400" y="7772400"/>
            <a:ext cx="5715000" cy="923330"/>
          </a:xfrm>
          <a:prstGeom prst="rect">
            <a:avLst/>
          </a:prstGeom>
          <a:noFill/>
        </p:spPr>
        <p:txBody>
          <a:bodyPr wrap="square" rtlCol="0">
            <a:spAutoFit/>
          </a:bodyPr>
          <a:lstStyle/>
          <a:p>
            <a:pPr algn="r"/>
            <a:r>
              <a:rPr lang="en-US" sz="1800" dirty="0" smtClean="0"/>
              <a:t>Jeff Williams &amp; </a:t>
            </a:r>
            <a:r>
              <a:rPr lang="en-US" sz="1800" dirty="0" err="1" smtClean="0"/>
              <a:t>Arshan</a:t>
            </a:r>
            <a:r>
              <a:rPr lang="en-US" sz="1800" dirty="0" smtClean="0"/>
              <a:t> </a:t>
            </a:r>
            <a:r>
              <a:rPr lang="en-US" sz="1800" dirty="0" err="1" smtClean="0"/>
              <a:t>Dabirsiaghi</a:t>
            </a:r>
            <a:endParaRPr lang="en-US" sz="1800" dirty="0" smtClean="0"/>
          </a:p>
          <a:p>
            <a:pPr algn="r"/>
            <a:r>
              <a:rPr lang="en-US" sz="1800" i="1" dirty="0" smtClean="0"/>
              <a:t>The Unfortunate Reality of Insecure Libraries</a:t>
            </a:r>
          </a:p>
          <a:p>
            <a:pPr algn="r"/>
            <a:r>
              <a:rPr lang="en-US" sz="1800" dirty="0" smtClean="0"/>
              <a:t>Aspect Security (March 2012)</a:t>
            </a:r>
            <a:endParaRPr lang="en-US" sz="1800" dirty="0"/>
          </a:p>
        </p:txBody>
      </p:sp>
    </p:spTree>
    <p:extLst>
      <p:ext uri="{BB962C8B-B14F-4D97-AF65-F5344CB8AC3E}">
        <p14:creationId xmlns:p14="http://schemas.microsoft.com/office/powerpoint/2010/main" val="34726343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5</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OWASP Top Ten 2013</a:t>
            </a:r>
            <a:endParaRPr lang="en-US" sz="6000" dirty="0" smtClean="0"/>
          </a:p>
        </p:txBody>
      </p:sp>
      <p:sp>
        <p:nvSpPr>
          <p:cNvPr id="27652" name="Rectangle 8"/>
          <p:cNvSpPr>
            <a:spLocks noGrp="1" noChangeArrowheads="1"/>
          </p:cNvSpPr>
          <p:nvPr>
            <p:ph type="body" idx="4294967295"/>
          </p:nvPr>
        </p:nvSpPr>
        <p:spPr>
          <a:xfrm>
            <a:off x="1271016" y="2587752"/>
            <a:ext cx="10460736" cy="5716587"/>
          </a:xfrm>
        </p:spPr>
        <p:txBody>
          <a:bodyPr lIns="130018" tIns="65010" rIns="130018" bIns="65010" anchor="t"/>
          <a:lstStyle/>
          <a:p>
            <a:pPr eaLnBrk="1" hangingPunct="1">
              <a:buFont typeface="Arial" pitchFamily="34" charset="0"/>
              <a:buChar char="•"/>
            </a:pPr>
            <a:r>
              <a:rPr lang="en-US" dirty="0" smtClean="0"/>
              <a:t>A9 – Using components with known vulnerabilities</a:t>
            </a:r>
          </a:p>
          <a:p>
            <a:pPr eaLnBrk="1" hangingPunct="1">
              <a:buFont typeface="Arial" pitchFamily="34" charset="0"/>
              <a:buChar char="•"/>
            </a:pPr>
            <a:endParaRPr lang="en-US" dirty="0" smtClean="0"/>
          </a:p>
          <a:p>
            <a:pPr eaLnBrk="1" hangingPunct="1"/>
            <a:r>
              <a:rPr lang="en-US" dirty="0" smtClean="0"/>
              <a:t>	Prevalence: Widespread</a:t>
            </a:r>
          </a:p>
          <a:p>
            <a:pPr eaLnBrk="1" hangingPunct="1"/>
            <a:r>
              <a:rPr lang="en-US" dirty="0" smtClean="0"/>
              <a:t>	Detectability: Difficult</a:t>
            </a:r>
          </a:p>
        </p:txBody>
      </p:sp>
    </p:spTree>
    <p:extLst>
      <p:ext uri="{BB962C8B-B14F-4D97-AF65-F5344CB8AC3E}">
        <p14:creationId xmlns:p14="http://schemas.microsoft.com/office/powerpoint/2010/main" val="34726343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6</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Dependency-Check</a:t>
            </a:r>
            <a:endParaRPr lang="en-US" sz="6000" dirty="0" smtClean="0"/>
          </a:p>
        </p:txBody>
      </p:sp>
      <p:sp>
        <p:nvSpPr>
          <p:cNvPr id="27652" name="Rectangle 8"/>
          <p:cNvSpPr>
            <a:spLocks noGrp="1" noChangeArrowheads="1"/>
          </p:cNvSpPr>
          <p:nvPr>
            <p:ph type="body" idx="4294967295"/>
          </p:nvPr>
        </p:nvSpPr>
        <p:spPr>
          <a:xfrm>
            <a:off x="1271016" y="2587751"/>
            <a:ext cx="11733784" cy="6547517"/>
          </a:xfrm>
        </p:spPr>
        <p:txBody>
          <a:bodyPr lIns="130018" tIns="65010" rIns="130018" bIns="65010" anchor="t"/>
          <a:lstStyle/>
          <a:p>
            <a:pPr eaLnBrk="1" hangingPunct="1">
              <a:buFont typeface="Arial" pitchFamily="34" charset="0"/>
              <a:buChar char="•"/>
            </a:pPr>
            <a:r>
              <a:rPr lang="en-US" dirty="0" smtClean="0"/>
              <a:t>Simple answer to the A9 problem</a:t>
            </a:r>
          </a:p>
          <a:p>
            <a:pPr lvl="1">
              <a:buFont typeface="Arial" pitchFamily="34" charset="0"/>
              <a:buChar char="•"/>
            </a:pPr>
            <a:r>
              <a:rPr lang="en-US" sz="3600" dirty="0" smtClean="0"/>
              <a:t>Identifies libraries and reports on known/published vulnerabilities</a:t>
            </a:r>
          </a:p>
          <a:p>
            <a:pPr lvl="1">
              <a:buFont typeface="Arial" pitchFamily="34" charset="0"/>
              <a:buChar char="•"/>
            </a:pPr>
            <a:r>
              <a:rPr lang="en-US" sz="3600" dirty="0" smtClean="0"/>
              <a:t>Currently limited to </a:t>
            </a:r>
            <a:r>
              <a:rPr lang="en-US" sz="3600" dirty="0" smtClean="0"/>
              <a:t>Java &amp; .NET </a:t>
            </a:r>
            <a:r>
              <a:rPr lang="en-US" sz="3600" dirty="0" smtClean="0"/>
              <a:t>libraries</a:t>
            </a:r>
          </a:p>
          <a:p>
            <a:pPr eaLnBrk="1" hangingPunct="1">
              <a:buFont typeface="Arial" pitchFamily="34" charset="0"/>
              <a:buChar char="•"/>
            </a:pPr>
            <a:r>
              <a:rPr lang="en-US" dirty="0" smtClean="0"/>
              <a:t>Project Team:</a:t>
            </a:r>
          </a:p>
          <a:p>
            <a:pPr lvl="1">
              <a:buFont typeface="Arial" pitchFamily="34" charset="0"/>
              <a:buChar char="•"/>
            </a:pPr>
            <a:r>
              <a:rPr lang="en-US" sz="3600" dirty="0" smtClean="0"/>
              <a:t>Jeremy Long – </a:t>
            </a:r>
            <a:r>
              <a:rPr lang="en-US" sz="3600" dirty="0"/>
              <a:t>l</a:t>
            </a:r>
            <a:r>
              <a:rPr lang="en-US" sz="3600" dirty="0" smtClean="0"/>
              <a:t>ead </a:t>
            </a:r>
            <a:r>
              <a:rPr lang="en-US" sz="3600" dirty="0" smtClean="0"/>
              <a:t>developer/architect</a:t>
            </a:r>
          </a:p>
          <a:p>
            <a:pPr lvl="1">
              <a:buFont typeface="Arial" pitchFamily="34" charset="0"/>
              <a:buChar char="•"/>
            </a:pPr>
            <a:r>
              <a:rPr lang="en-US" sz="3600" dirty="0"/>
              <a:t>Will </a:t>
            </a:r>
            <a:r>
              <a:rPr lang="en-US" sz="3600" dirty="0" err="1" smtClean="0"/>
              <a:t>Stranathan</a:t>
            </a:r>
            <a:r>
              <a:rPr lang="en-US" sz="3600" dirty="0" smtClean="0"/>
              <a:t> - contributor</a:t>
            </a:r>
            <a:endParaRPr lang="en-US" sz="3600" dirty="0" smtClean="0"/>
          </a:p>
          <a:p>
            <a:pPr lvl="1">
              <a:buFont typeface="Arial" pitchFamily="34" charset="0"/>
              <a:buChar char="•"/>
            </a:pPr>
            <a:r>
              <a:rPr lang="en-US" sz="3600" dirty="0" smtClean="0"/>
              <a:t>Steve </a:t>
            </a:r>
            <a:r>
              <a:rPr lang="en-US" sz="3600" dirty="0" err="1" smtClean="0"/>
              <a:t>Springett</a:t>
            </a:r>
            <a:r>
              <a:rPr lang="en-US" sz="3600" dirty="0" smtClean="0"/>
              <a:t> - contributor</a:t>
            </a:r>
          </a:p>
        </p:txBody>
      </p:sp>
    </p:spTree>
    <p:extLst>
      <p:ext uri="{BB962C8B-B14F-4D97-AF65-F5344CB8AC3E}">
        <p14:creationId xmlns:p14="http://schemas.microsoft.com/office/powerpoint/2010/main" val="396184544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7</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Library Identification</a:t>
            </a:r>
            <a:endParaRPr lang="en-US" sz="6000" dirty="0" smtClean="0"/>
          </a:p>
        </p:txBody>
      </p:sp>
      <p:sp>
        <p:nvSpPr>
          <p:cNvPr id="27652" name="Rectangle 8"/>
          <p:cNvSpPr>
            <a:spLocks noGrp="1" noChangeArrowheads="1"/>
          </p:cNvSpPr>
          <p:nvPr>
            <p:ph type="body" idx="4294967295"/>
          </p:nvPr>
        </p:nvSpPr>
        <p:spPr>
          <a:xfrm>
            <a:off x="1271016" y="2587752"/>
            <a:ext cx="11227372" cy="6384798"/>
          </a:xfrm>
        </p:spPr>
        <p:txBody>
          <a:bodyPr lIns="130018" tIns="65010" rIns="130018" bIns="65010" anchor="t"/>
          <a:lstStyle/>
          <a:p>
            <a:pPr eaLnBrk="1" hangingPunct="1">
              <a:buFont typeface="Arial" pitchFamily="34" charset="0"/>
              <a:buChar char="•"/>
            </a:pPr>
            <a:r>
              <a:rPr lang="en-US" dirty="0" smtClean="0"/>
              <a:t>Reporting on published/known vulnerabilities requires the correct identification of the libraries used</a:t>
            </a:r>
          </a:p>
        </p:txBody>
      </p:sp>
    </p:spTree>
    <p:extLst>
      <p:ext uri="{BB962C8B-B14F-4D97-AF65-F5344CB8AC3E}">
        <p14:creationId xmlns:p14="http://schemas.microsoft.com/office/powerpoint/2010/main" val="371572782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8</a:t>
            </a:fld>
            <a:endParaRPr lang="en-US" sz="1400" b="1" dirty="0">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1733784" cy="1371600"/>
          </a:xfrm>
        </p:spPr>
        <p:txBody>
          <a:bodyPr lIns="130018" tIns="65010" rIns="130018" bIns="65010"/>
          <a:lstStyle/>
          <a:p>
            <a:pPr algn="l" eaLnBrk="1" hangingPunct="1"/>
            <a:r>
              <a:rPr lang="nl-BE" sz="6000" dirty="0" smtClean="0"/>
              <a:t>Problems w/ Library Identification</a:t>
            </a:r>
            <a:endParaRPr lang="en-US" sz="6000" dirty="0" smtClean="0"/>
          </a:p>
        </p:txBody>
      </p:sp>
      <p:sp>
        <p:nvSpPr>
          <p:cNvPr id="27652" name="Rectangle 8"/>
          <p:cNvSpPr>
            <a:spLocks noGrp="1" noChangeArrowheads="1"/>
          </p:cNvSpPr>
          <p:nvPr>
            <p:ph type="body" idx="4294967295"/>
          </p:nvPr>
        </p:nvSpPr>
        <p:spPr>
          <a:xfrm>
            <a:off x="1271016" y="2587752"/>
            <a:ext cx="11733784" cy="6547517"/>
          </a:xfrm>
        </p:spPr>
        <p:txBody>
          <a:bodyPr lIns="130018" tIns="65010" rIns="130018" bIns="65010" anchor="t"/>
          <a:lstStyle/>
          <a:p>
            <a:pPr eaLnBrk="1" hangingPunct="1">
              <a:buFont typeface="Arial" pitchFamily="34" charset="0"/>
              <a:buChar char="•"/>
            </a:pPr>
            <a:r>
              <a:rPr lang="en-US" sz="4000" dirty="0" smtClean="0"/>
              <a:t>No standard labeling mechanism for identifying</a:t>
            </a:r>
          </a:p>
          <a:p>
            <a:pPr>
              <a:buFont typeface="Arial" pitchFamily="34" charset="0"/>
              <a:buChar char="•"/>
            </a:pPr>
            <a:r>
              <a:rPr lang="en-US" sz="3600" dirty="0" smtClean="0"/>
              <a:t>CPE identifiers are used in NVD CVE:</a:t>
            </a:r>
          </a:p>
          <a:p>
            <a:pPr marL="1168400" lvl="1" indent="-457200">
              <a:buFont typeface="Arial" pitchFamily="34" charset="0"/>
              <a:buChar char="•"/>
            </a:pPr>
            <a:r>
              <a:rPr lang="en-US" sz="2800" dirty="0" err="1" smtClean="0"/>
              <a:t>cpe</a:t>
            </a:r>
            <a:r>
              <a:rPr lang="en-US" sz="2800" dirty="0" smtClean="0"/>
              <a:t>:/a:springsource:spring_framework:3.0.0</a:t>
            </a:r>
          </a:p>
          <a:p>
            <a:pPr marL="1168400" lvl="1" indent="-457200">
              <a:spcBef>
                <a:spcPts val="600"/>
              </a:spcBef>
              <a:buFont typeface="Arial" pitchFamily="34" charset="0"/>
              <a:buChar char="•"/>
            </a:pPr>
            <a:r>
              <a:rPr lang="en-US" sz="2800" dirty="0" err="1" smtClean="0"/>
              <a:t>cpe</a:t>
            </a:r>
            <a:r>
              <a:rPr lang="en-US" sz="2800" dirty="0" smtClean="0"/>
              <a:t>:/a:vmware:springsource_spring_framework:3.0.0</a:t>
            </a:r>
          </a:p>
          <a:p>
            <a:pPr marL="1168400" lvl="1" indent="-457200">
              <a:spcBef>
                <a:spcPts val="600"/>
              </a:spcBef>
              <a:buFont typeface="Arial" pitchFamily="34" charset="0"/>
              <a:buChar char="•"/>
            </a:pPr>
            <a:r>
              <a:rPr lang="en-US" sz="2800" dirty="0" err="1"/>
              <a:t>cpe</a:t>
            </a:r>
            <a:r>
              <a:rPr lang="en-US" sz="2800" dirty="0"/>
              <a:t>:/a:apache:struts:1.2.7</a:t>
            </a:r>
          </a:p>
          <a:p>
            <a:pPr marL="1168400" lvl="1" indent="-457200">
              <a:spcBef>
                <a:spcPts val="600"/>
              </a:spcBef>
              <a:buFont typeface="Arial" pitchFamily="34" charset="0"/>
              <a:buChar char="•"/>
            </a:pPr>
            <a:r>
              <a:rPr lang="en-US" sz="2800" dirty="0" err="1" smtClean="0"/>
              <a:t>cpe</a:t>
            </a:r>
            <a:r>
              <a:rPr lang="en-US" sz="2800" dirty="0" smtClean="0"/>
              <a:t>:/a:apache:struts:2.1.2</a:t>
            </a:r>
          </a:p>
          <a:p>
            <a:pPr marL="723900" indent="-457200">
              <a:buFont typeface="Arial" pitchFamily="34" charset="0"/>
              <a:buChar char="•"/>
            </a:pPr>
            <a:r>
              <a:rPr lang="en-US" sz="3600" dirty="0" smtClean="0"/>
              <a:t>File hashes could be used to aid in identification</a:t>
            </a:r>
          </a:p>
          <a:p>
            <a:pPr marL="1168400" lvl="1" indent="-457200">
              <a:buFont typeface="Arial" pitchFamily="34" charset="0"/>
              <a:buChar char="•"/>
            </a:pPr>
            <a:r>
              <a:rPr lang="en-US" sz="3200" dirty="0" smtClean="0"/>
              <a:t>Hash datab</a:t>
            </a:r>
            <a:r>
              <a:rPr lang="en-US" sz="2800" dirty="0" smtClean="0"/>
              <a:t>ase must be maintained</a:t>
            </a:r>
          </a:p>
          <a:p>
            <a:pPr marL="1168400" lvl="1" indent="-457200">
              <a:spcBef>
                <a:spcPts val="1200"/>
              </a:spcBef>
              <a:buFont typeface="Arial" pitchFamily="34" charset="0"/>
              <a:buChar char="•"/>
            </a:pPr>
            <a:r>
              <a:rPr lang="en-US" sz="2800" dirty="0" smtClean="0"/>
              <a:t>Hashes may change if library is built from source</a:t>
            </a:r>
          </a:p>
          <a:p>
            <a:pPr marL="1168400" lvl="1" indent="-457200">
              <a:spcBef>
                <a:spcPts val="1200"/>
              </a:spcBef>
              <a:buFont typeface="Arial" pitchFamily="34" charset="0"/>
              <a:buChar char="•"/>
            </a:pPr>
            <a:r>
              <a:rPr lang="en-US" sz="2800" dirty="0" smtClean="0"/>
              <a:t>Components bundled via one jar, maven-shade-plugin, etc.</a:t>
            </a:r>
            <a:endParaRPr lang="en-US" sz="3200" dirty="0"/>
          </a:p>
          <a:p>
            <a:pPr marL="711200" lvl="1" indent="0">
              <a:buNone/>
            </a:pPr>
            <a:endParaRPr lang="en-US" sz="2800" dirty="0"/>
          </a:p>
          <a:p>
            <a:pPr marL="711200" lvl="1" indent="0">
              <a:buNone/>
            </a:pPr>
            <a:endParaRPr lang="en-US" sz="2800" b="1" dirty="0" smtClean="0"/>
          </a:p>
        </p:txBody>
      </p:sp>
    </p:spTree>
    <p:extLst>
      <p:ext uri="{BB962C8B-B14F-4D97-AF65-F5344CB8AC3E}">
        <p14:creationId xmlns:p14="http://schemas.microsoft.com/office/powerpoint/2010/main" val="188789320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2209463" y="8972550"/>
            <a:ext cx="57785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018" tIns="65010" rIns="130018" bIns="65010"/>
          <a:lstStyle>
            <a:lvl1pPr defTabSz="1300163" eaLnBrk="0" hangingPunct="0">
              <a:defRPr sz="4300">
                <a:solidFill>
                  <a:srgbClr val="000000"/>
                </a:solidFill>
                <a:latin typeface="Gill Sans" charset="0"/>
                <a:ea typeface="ヒラギノ角ゴ ProN W3"/>
                <a:cs typeface="ヒラギノ角ゴ ProN W3"/>
                <a:sym typeface="Gill Sans" charset="0"/>
              </a:defRPr>
            </a:lvl1pPr>
            <a:lvl2pPr marL="742950" indent="-285750" defTabSz="1300163" eaLnBrk="0" hangingPunct="0">
              <a:defRPr sz="4300">
                <a:solidFill>
                  <a:srgbClr val="000000"/>
                </a:solidFill>
                <a:latin typeface="Gill Sans" charset="0"/>
                <a:ea typeface="ヒラギノ角ゴ ProN W3"/>
                <a:cs typeface="ヒラギノ角ゴ ProN W3"/>
                <a:sym typeface="Gill Sans" charset="0"/>
              </a:defRPr>
            </a:lvl2pPr>
            <a:lvl3pPr marL="1143000" indent="-228600" defTabSz="1300163" eaLnBrk="0" hangingPunct="0">
              <a:defRPr sz="4300">
                <a:solidFill>
                  <a:srgbClr val="000000"/>
                </a:solidFill>
                <a:latin typeface="Gill Sans" charset="0"/>
                <a:ea typeface="ヒラギノ角ゴ ProN W3"/>
                <a:cs typeface="ヒラギノ角ゴ ProN W3"/>
                <a:sym typeface="Gill Sans" charset="0"/>
              </a:defRPr>
            </a:lvl3pPr>
            <a:lvl4pPr marL="1600200" indent="-228600" defTabSz="1300163" eaLnBrk="0" hangingPunct="0">
              <a:defRPr sz="4300">
                <a:solidFill>
                  <a:srgbClr val="000000"/>
                </a:solidFill>
                <a:latin typeface="Gill Sans" charset="0"/>
                <a:ea typeface="ヒラギノ角ゴ ProN W3"/>
                <a:cs typeface="ヒラギノ角ゴ ProN W3"/>
                <a:sym typeface="Gill Sans" charset="0"/>
              </a:defRPr>
            </a:lvl4pPr>
            <a:lvl5pPr marL="2057400" indent="-228600" defTabSz="1300163" eaLnBrk="0" hangingPunct="0">
              <a:defRPr sz="4300">
                <a:solidFill>
                  <a:srgbClr val="000000"/>
                </a:solidFill>
                <a:latin typeface="Gill Sans" charset="0"/>
                <a:ea typeface="ヒラギノ角ゴ ProN W3"/>
                <a:cs typeface="ヒラギノ角ゴ ProN W3"/>
                <a:sym typeface="Gill Sans" charset="0"/>
              </a:defRPr>
            </a:lvl5pPr>
            <a:lvl6pPr marL="25146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6pPr>
            <a:lvl7pPr marL="29718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7pPr>
            <a:lvl8pPr marL="34290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8pPr>
            <a:lvl9pPr marL="3886200" indent="-228600" algn="ctr" defTabSz="1300163" eaLnBrk="0" fontAlgn="base" hangingPunct="0">
              <a:spcBef>
                <a:spcPct val="0"/>
              </a:spcBef>
              <a:spcAft>
                <a:spcPct val="0"/>
              </a:spcAft>
              <a:defRPr sz="4300">
                <a:solidFill>
                  <a:srgbClr val="000000"/>
                </a:solidFill>
                <a:latin typeface="Gill Sans" charset="0"/>
                <a:ea typeface="ヒラギノ角ゴ ProN W3"/>
                <a:cs typeface="ヒラギノ角ゴ ProN W3"/>
                <a:sym typeface="Gill Sans" charset="0"/>
              </a:defRPr>
            </a:lvl9pPr>
          </a:lstStyle>
          <a:p>
            <a:pPr eaLnBrk="1" hangingPunct="1"/>
            <a:fld id="{CA51A27D-4A53-44BE-A532-519A46D91364}" type="slidenum">
              <a:rPr lang="en-US" sz="1400" b="1">
                <a:solidFill>
                  <a:srgbClr val="969696"/>
                </a:solidFill>
                <a:latin typeface="Tahoma" pitchFamily="34" charset="0"/>
              </a:rPr>
              <a:pPr eaLnBrk="1" hangingPunct="1"/>
              <a:t>9</a:t>
            </a:fld>
            <a:endParaRPr lang="en-US" sz="1400" b="1">
              <a:solidFill>
                <a:srgbClr val="969696"/>
              </a:solidFill>
              <a:latin typeface="Tahoma" pitchFamily="34" charset="0"/>
            </a:endParaRPr>
          </a:p>
        </p:txBody>
      </p:sp>
      <p:sp>
        <p:nvSpPr>
          <p:cNvPr id="27651" name="Rectangle 6"/>
          <p:cNvSpPr>
            <a:spLocks noGrp="1" noChangeArrowheads="1"/>
          </p:cNvSpPr>
          <p:nvPr>
            <p:ph type="title" idx="4294967295"/>
          </p:nvPr>
        </p:nvSpPr>
        <p:spPr>
          <a:xfrm>
            <a:off x="1271016" y="762000"/>
            <a:ext cx="10460736" cy="1371600"/>
          </a:xfrm>
        </p:spPr>
        <p:txBody>
          <a:bodyPr lIns="130018" tIns="65010" rIns="130018" bIns="65010"/>
          <a:lstStyle/>
          <a:p>
            <a:pPr algn="l" eaLnBrk="1" hangingPunct="1"/>
            <a:r>
              <a:rPr lang="nl-BE" sz="6000" dirty="0" smtClean="0"/>
              <a:t>Library Identification:</a:t>
            </a:r>
            <a:br>
              <a:rPr lang="nl-BE" sz="6000" dirty="0" smtClean="0"/>
            </a:br>
            <a:r>
              <a:rPr lang="nl-BE" sz="4400" dirty="0" smtClean="0"/>
              <a:t>Evidence Based Identification</a:t>
            </a:r>
            <a:endParaRPr lang="en-US" sz="6000" dirty="0" smtClean="0"/>
          </a:p>
        </p:txBody>
      </p:sp>
      <p:sp>
        <p:nvSpPr>
          <p:cNvPr id="27652" name="Rectangle 8"/>
          <p:cNvSpPr>
            <a:spLocks noGrp="1" noChangeArrowheads="1"/>
          </p:cNvSpPr>
          <p:nvPr>
            <p:ph type="body" idx="4294967295"/>
          </p:nvPr>
        </p:nvSpPr>
        <p:spPr>
          <a:xfrm>
            <a:off x="1271016" y="2587752"/>
            <a:ext cx="11733784" cy="5946648"/>
          </a:xfrm>
        </p:spPr>
        <p:txBody>
          <a:bodyPr lIns="130018" tIns="65010" rIns="130018" bIns="65010" anchor="t"/>
          <a:lstStyle/>
          <a:p>
            <a:pPr eaLnBrk="1" hangingPunct="1">
              <a:buFont typeface="Arial" pitchFamily="34" charset="0"/>
              <a:buChar char="•"/>
            </a:pPr>
            <a:r>
              <a:rPr lang="en-US" dirty="0" smtClean="0"/>
              <a:t>Local copy of the NVD CVE is maintained</a:t>
            </a:r>
          </a:p>
          <a:p>
            <a:pPr lvl="1">
              <a:buFont typeface="Arial" pitchFamily="34" charset="0"/>
              <a:buChar char="•"/>
            </a:pPr>
            <a:r>
              <a:rPr lang="en-US" sz="3600" dirty="0" smtClean="0"/>
              <a:t>Evidence collected is used to search the local database to identify the library and vulnerabilities</a:t>
            </a:r>
          </a:p>
          <a:p>
            <a:pPr eaLnBrk="1" hangingPunct="1">
              <a:buFont typeface="Arial" pitchFamily="34" charset="0"/>
              <a:buChar char="•"/>
            </a:pPr>
            <a:r>
              <a:rPr lang="en-US" dirty="0"/>
              <a:t>Data extracted from libraries</a:t>
            </a:r>
          </a:p>
          <a:p>
            <a:pPr lvl="1">
              <a:buFont typeface="Arial" pitchFamily="34" charset="0"/>
              <a:buChar char="•"/>
            </a:pPr>
            <a:r>
              <a:rPr lang="en-US" sz="3600" dirty="0"/>
              <a:t>File name, manifest, POM, package names, etc</a:t>
            </a:r>
            <a:r>
              <a:rPr lang="en-US" sz="3600" dirty="0" smtClean="0"/>
              <a:t>.</a:t>
            </a:r>
            <a:endParaRPr lang="en-US" dirty="0" smtClean="0"/>
          </a:p>
          <a:p>
            <a:pPr eaLnBrk="1" hangingPunct="1">
              <a:buFont typeface="Arial" pitchFamily="34" charset="0"/>
              <a:buChar char="•"/>
            </a:pPr>
            <a:r>
              <a:rPr lang="en-US" dirty="0" smtClean="0"/>
              <a:t>Mapping of library to CPE/CVE not needed</a:t>
            </a:r>
          </a:p>
          <a:p>
            <a:pPr lvl="1">
              <a:buFont typeface="Arial" pitchFamily="34" charset="0"/>
              <a:buChar char="•"/>
            </a:pPr>
            <a:r>
              <a:rPr lang="en-US" sz="3600" dirty="0" smtClean="0"/>
              <a:t>Future enhancements may include a file hash analyzer – this is not currently available</a:t>
            </a:r>
          </a:p>
        </p:txBody>
      </p:sp>
    </p:spTree>
    <p:extLst>
      <p:ext uri="{BB962C8B-B14F-4D97-AF65-F5344CB8AC3E}">
        <p14:creationId xmlns:p14="http://schemas.microsoft.com/office/powerpoint/2010/main" val="347263434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WASP-SDLC Panel[1].v2_templateFinal2">
  <a:themeElements>
    <a:clrScheme name="OWASP-SDLC Panel[1].v2_templateFinal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WASP-SDLC Panel[1].v2_templateFinal2">
      <a:majorFont>
        <a:latin typeface="Tahoma"/>
        <a:ea typeface="ヒラギノ角ゴ ProN W3"/>
        <a:cs typeface="ヒラギノ角ゴ ProN W3"/>
      </a:majorFont>
      <a:minorFont>
        <a:latin typeface="Tahom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OWASP-SDLC Panel[1].v2_templateFinal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Custom 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9999"/>
      </a:folHlink>
    </a:clrScheme>
    <a:fontScheme name="Default Design">
      <a:majorFont>
        <a:latin typeface="Tahoma"/>
        <a:ea typeface="ヒラギノ角ゴ ProN W3"/>
        <a:cs typeface="ヒラギノ角ゴ ProN W3"/>
      </a:majorFont>
      <a:minorFont>
        <a:latin typeface="Tahoma"/>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7380</TotalTime>
  <Pages>0</Pages>
  <Words>1357</Words>
  <Characters>0</Characters>
  <Application>Microsoft Office PowerPoint</Application>
  <PresentationFormat>Custom</PresentationFormat>
  <Lines>0</Lines>
  <Paragraphs>135</Paragraphs>
  <Slides>14</Slides>
  <Notes>11</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OWASP-SDLC Panel[1].v2_templateFinal2</vt:lpstr>
      <vt:lpstr>Default Design</vt:lpstr>
      <vt:lpstr>OWASP Dependency-Check</vt:lpstr>
      <vt:lpstr>Jeremy Long</vt:lpstr>
      <vt:lpstr>Steve Springett</vt:lpstr>
      <vt:lpstr>Vulnerabilities in 3rd Party Libraries</vt:lpstr>
      <vt:lpstr>OWASP Top Ten 2013</vt:lpstr>
      <vt:lpstr>Dependency-Check</vt:lpstr>
      <vt:lpstr>Library Identification</vt:lpstr>
      <vt:lpstr>Problems w/ Library Identification</vt:lpstr>
      <vt:lpstr>Library Identification: Evidence Based Identification</vt:lpstr>
      <vt:lpstr>Evidence Based Identification: Problems</vt:lpstr>
      <vt:lpstr>False Positives</vt:lpstr>
      <vt:lpstr>Dependency-Check: Current State</vt:lpstr>
      <vt:lpstr>Dependency-Check: Roadmap</vt:lpstr>
      <vt:lpstr>Dependency-Check</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&lt;Presentation Tagline&gt;</dc:title>
  <dc:creator>Jeremy Long</dc:creator>
  <cp:lastModifiedBy>jeremy</cp:lastModifiedBy>
  <cp:revision>112</cp:revision>
  <dcterms:created xsi:type="dcterms:W3CDTF">2010-02-14T22:17:16Z</dcterms:created>
  <dcterms:modified xsi:type="dcterms:W3CDTF">2014-05-10T11:04:03Z</dcterms:modified>
</cp:coreProperties>
</file>