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2db7fe9c99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2db7fe9c99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2db7fe9c99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2db7fe9c99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2db7fe9c99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2db7fe9c99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2db7fe9c99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2db7fe9c99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2db7fe9c99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2db7fe9c99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2df0cd2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2df0cd2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2df02ed55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2df02ed55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db7fe9c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db7fe9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db7fe9c9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db7fe9c9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db7fe9c9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db7fe9c9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db7fe9c9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db7fe9c9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db7fe9c9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2db7fe9c9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2db7fe9c99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2db7fe9c99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2db7fe9c99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2db7fe9c99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db7fe9c99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db7fe9c99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Replikacija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baze podataka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9600" y="41558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Nevena Čolić 1360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079401" y="2914633"/>
            <a:ext cx="1738986" cy="1021673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673859" y="1761916"/>
            <a:ext cx="1801298" cy="2313940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3249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3185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3450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3450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3450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3450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3450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3450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3450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3450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3450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3450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3450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3450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3450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3450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3450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3450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3450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3450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3450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3450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9738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9738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79738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9738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79738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9738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9738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79738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9738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79738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9738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9738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79738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79738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79738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79738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79738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79738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9738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79738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074067" y="1589552"/>
            <a:ext cx="1738986" cy="1497958"/>
            <a:chOff x="5553063" y="1487604"/>
            <a:chExt cx="1981525" cy="1707075"/>
          </a:xfrm>
        </p:grpSpPr>
        <p:sp>
          <p:nvSpPr>
            <p:cNvPr id="168" name="Google Shape;168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58925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0305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2810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3265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65610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8195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8195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70539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1740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3611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4417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5696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2"/>
          <p:cNvSpPr txBox="1"/>
          <p:nvPr>
            <p:ph idx="1" type="body"/>
          </p:nvPr>
        </p:nvSpPr>
        <p:spPr>
          <a:xfrm>
            <a:off x="1810175" y="161875"/>
            <a:ext cx="47970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Kreirati korisnika u master bazi koji predstavlja repliku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Dozvoliti replikaciju napravljenom korisniku</a:t>
            </a:r>
            <a:endParaRPr/>
          </a:p>
        </p:txBody>
      </p:sp>
      <p:pic>
        <p:nvPicPr>
          <p:cNvPr id="978" name="Google Shape;9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75" y="838725"/>
            <a:ext cx="4947875" cy="41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175" y="1756075"/>
            <a:ext cx="23145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3"/>
          <p:cNvSpPr txBox="1"/>
          <p:nvPr>
            <p:ph idx="1" type="body"/>
          </p:nvPr>
        </p:nvSpPr>
        <p:spPr>
          <a:xfrm>
            <a:off x="1733975" y="238075"/>
            <a:ext cx="53163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Replici je dalje potrebno reći ko je master server i pokrenuti je.</a:t>
            </a:r>
            <a:endParaRPr/>
          </a:p>
        </p:txBody>
      </p:sp>
      <p:pic>
        <p:nvPicPr>
          <p:cNvPr id="985" name="Google Shape;9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769675"/>
            <a:ext cx="5836946" cy="40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406675"/>
            <a:ext cx="5256861" cy="42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" name="Google Shape;9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5" y="691725"/>
            <a:ext cx="77438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242425"/>
            <a:ext cx="5734750" cy="24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825" y="990600"/>
            <a:ext cx="4779774" cy="40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6"/>
          <p:cNvSpPr txBox="1"/>
          <p:nvPr/>
        </p:nvSpPr>
        <p:spPr>
          <a:xfrm>
            <a:off x="609600" y="3352800"/>
            <a:ext cx="3000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Čuvati stanje replike - snapshot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 nudi dve opcije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540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Mysqldump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5400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Sirovi i binarni fajlovi</a:t>
            </a:r>
            <a:endParaRPr/>
          </a:p>
        </p:txBody>
      </p:sp>
      <p:sp>
        <p:nvSpPr>
          <p:cNvPr id="1003" name="Google Shape;1003;p26"/>
          <p:cNvSpPr txBox="1"/>
          <p:nvPr>
            <p:ph idx="1" type="body"/>
          </p:nvPr>
        </p:nvSpPr>
        <p:spPr>
          <a:xfrm>
            <a:off x="803800" y="3006675"/>
            <a:ext cx="28254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Replika kao mehanizam oporavka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7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SHOW (REPLICA / SLAVE) STATUS\G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9" name="Google Shape;10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41525"/>
            <a:ext cx="4740700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27"/>
          <p:cNvSpPr txBox="1"/>
          <p:nvPr>
            <p:ph idx="1" type="body"/>
          </p:nvPr>
        </p:nvSpPr>
        <p:spPr>
          <a:xfrm>
            <a:off x="5060275" y="1322400"/>
            <a:ext cx="40056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Replica_IO_State - šta nit radi, da li pokušava da se poveže sa masterom (eng. master / source) ili čeka na komunikaciju, pokušava rekonekciju i sl.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Master_Host - Izvorni host na koji je replika povezana.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Master_User - korisničko ime naloga koji se koristi za povezivanje sa masterom.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Seconds_Behind_Master - indikator koji specificira koliko replika kasni.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Master_Retry_Count - broj pokušaja replike za konekcijom sa izvornim serverom u slučaju gubitka konekcije.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8"/>
          <p:cNvSpPr txBox="1"/>
          <p:nvPr>
            <p:ph type="ctrTitle"/>
          </p:nvPr>
        </p:nvSpPr>
        <p:spPr>
          <a:xfrm>
            <a:off x="1143000" y="1379425"/>
            <a:ext cx="29361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Hvala 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pažnji!</a:t>
            </a:r>
            <a:endParaRPr/>
          </a:p>
        </p:txBody>
      </p:sp>
      <p:sp>
        <p:nvSpPr>
          <p:cNvPr id="1016" name="Google Shape;1016;p28"/>
          <p:cNvSpPr/>
          <p:nvPr/>
        </p:nvSpPr>
        <p:spPr>
          <a:xfrm>
            <a:off x="6850801" y="2914633"/>
            <a:ext cx="1738986" cy="1021673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28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1018" name="Google Shape;1018;p28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1" name="Google Shape;1021;p2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1022" name="Google Shape;1022;p2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8" name="Google Shape;1078;p28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5" name="Google Shape;1085;p28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28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28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28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8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28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28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8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28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28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28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28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28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8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8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8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8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8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8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8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8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8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8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8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8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8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28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8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8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8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8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8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8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8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8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8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8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8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8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8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8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8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28"/>
          <p:cNvGrpSpPr/>
          <p:nvPr/>
        </p:nvGrpSpPr>
        <p:grpSpPr>
          <a:xfrm>
            <a:off x="6845467" y="1589552"/>
            <a:ext cx="1738986" cy="1497958"/>
            <a:chOff x="5553063" y="1487604"/>
            <a:chExt cx="1981525" cy="1707075"/>
          </a:xfrm>
        </p:grpSpPr>
        <p:sp>
          <p:nvSpPr>
            <p:cNvPr id="1128" name="Google Shape;1128;p28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8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8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8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8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8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8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8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8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8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8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8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8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514775" y="3688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Šta je replikacija?</a:t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2419074" y="2008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rgbClr val="9659F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Google Shape;188;p14"/>
          <p:cNvSpPr/>
          <p:nvPr/>
        </p:nvSpPr>
        <p:spPr>
          <a:xfrm flipH="1">
            <a:off x="5221411" y="2008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rgbClr val="9659F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14"/>
          <p:cNvSpPr/>
          <p:nvPr/>
        </p:nvSpPr>
        <p:spPr>
          <a:xfrm>
            <a:off x="2418775" y="3612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rgbClr val="9659F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0" name="Google Shape;190;p14"/>
          <p:cNvGrpSpPr/>
          <p:nvPr/>
        </p:nvGrpSpPr>
        <p:grpSpPr>
          <a:xfrm>
            <a:off x="3189100" y="2784814"/>
            <a:ext cx="2827819" cy="1666506"/>
            <a:chOff x="3189100" y="2403814"/>
            <a:chExt cx="2827819" cy="1666506"/>
          </a:xfrm>
        </p:grpSpPr>
        <p:cxnSp>
          <p:nvCxnSpPr>
            <p:cNvPr id="191" name="Google Shape;191;p14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4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4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4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4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4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4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4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9" name="Google Shape;199;p14"/>
          <p:cNvSpPr/>
          <p:nvPr/>
        </p:nvSpPr>
        <p:spPr>
          <a:xfrm>
            <a:off x="2419074" y="2008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A0FDF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Google Shape;200;p14"/>
          <p:cNvSpPr txBox="1"/>
          <p:nvPr/>
        </p:nvSpPr>
        <p:spPr>
          <a:xfrm>
            <a:off x="-44925" y="1397900"/>
            <a:ext cx="26262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Kopiranje podataka iz baze jednog servera u bazu drugog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Svi korisnici dele iste informacije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Distribuirana baza podataka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4"/>
          <p:cNvSpPr/>
          <p:nvPr/>
        </p:nvSpPr>
        <p:spPr>
          <a:xfrm flipH="1">
            <a:off x="5221411" y="2008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A0FDF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Google Shape;202;p14"/>
          <p:cNvSpPr txBox="1"/>
          <p:nvPr/>
        </p:nvSpPr>
        <p:spPr>
          <a:xfrm flipH="1">
            <a:off x="6638975" y="1397900"/>
            <a:ext cx="25413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Publication 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630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Centralna baza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Baze subscribers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" name="Google Shape;203;p14"/>
          <p:cNvGrpSpPr/>
          <p:nvPr/>
        </p:nvGrpSpPr>
        <p:grpSpPr>
          <a:xfrm>
            <a:off x="3963387" y="1787817"/>
            <a:ext cx="1165988" cy="1568666"/>
            <a:chOff x="3478424" y="1308364"/>
            <a:chExt cx="2187185" cy="2942536"/>
          </a:xfrm>
        </p:grpSpPr>
        <p:sp>
          <p:nvSpPr>
            <p:cNvPr id="204" name="Google Shape;204;p1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293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" name="Google Shape;250;p14"/>
          <p:cNvGrpSpPr/>
          <p:nvPr/>
        </p:nvGrpSpPr>
        <p:grpSpPr>
          <a:xfrm>
            <a:off x="5083909" y="2440788"/>
            <a:ext cx="1165988" cy="1568666"/>
            <a:chOff x="3478424" y="1308364"/>
            <a:chExt cx="2187185" cy="2942536"/>
          </a:xfrm>
        </p:grpSpPr>
        <p:sp>
          <p:nvSpPr>
            <p:cNvPr id="251" name="Google Shape;251;p1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293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1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5" name="Google Shape;295;p1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2926243" y="2411519"/>
            <a:ext cx="1165988" cy="1568666"/>
            <a:chOff x="3478424" y="1308364"/>
            <a:chExt cx="2187185" cy="2942536"/>
          </a:xfrm>
        </p:grpSpPr>
        <p:sp>
          <p:nvSpPr>
            <p:cNvPr id="298" name="Google Shape;298;p1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293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4" name="Google Shape;344;p14"/>
          <p:cNvGrpSpPr/>
          <p:nvPr/>
        </p:nvGrpSpPr>
        <p:grpSpPr>
          <a:xfrm>
            <a:off x="4046765" y="3064491"/>
            <a:ext cx="1165988" cy="1568666"/>
            <a:chOff x="3478424" y="1308364"/>
            <a:chExt cx="2187185" cy="2942536"/>
          </a:xfrm>
        </p:grpSpPr>
        <p:sp>
          <p:nvSpPr>
            <p:cNvPr id="345" name="Google Shape;345;p1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293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1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1" name="Google Shape;391;p14"/>
          <p:cNvSpPr txBox="1"/>
          <p:nvPr/>
        </p:nvSpPr>
        <p:spPr>
          <a:xfrm>
            <a:off x="28075" y="3298125"/>
            <a:ext cx="23244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Odvija se jednom ili periodično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Promene se preslikavaju nad podacima na svim lokacijama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2418775" y="3612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rgbClr val="A0FDF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52400"/>
            <a:ext cx="43597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Tehnike replikacije</a:t>
            </a:r>
            <a:endParaRPr/>
          </a:p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514775" y="1152475"/>
            <a:ext cx="33588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Asinhrona</a:t>
            </a:r>
            <a:endParaRPr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Podaci se šalju model serveru</a:t>
            </a:r>
            <a:endParaRPr sz="1100"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Vraća potvrdu da su podaci primljeni</a:t>
            </a:r>
            <a:endParaRPr sz="1100"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Kopiranje do drugih replika</a:t>
            </a:r>
            <a:endParaRPr sz="1100"/>
          </a:p>
        </p:txBody>
      </p:sp>
      <p:sp>
        <p:nvSpPr>
          <p:cNvPr id="404" name="Google Shape;404;p16"/>
          <p:cNvSpPr txBox="1"/>
          <p:nvPr>
            <p:ph idx="1" type="body"/>
          </p:nvPr>
        </p:nvSpPr>
        <p:spPr>
          <a:xfrm>
            <a:off x="438575" y="2143075"/>
            <a:ext cx="34350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S</a:t>
            </a:r>
            <a:r>
              <a:rPr lang="en-GB"/>
              <a:t>inhrona</a:t>
            </a:r>
            <a:endParaRPr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Podaci se šalju modelu i svim replikama</a:t>
            </a:r>
            <a:endParaRPr sz="1100"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Replikacija se odvija pre dobijanja potvrde</a:t>
            </a:r>
            <a:endParaRPr sz="1100"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Traje duže od asinhronog</a:t>
            </a:r>
            <a:endParaRPr sz="1100"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Saznavanje da su svi podaci uspešno replikovani pre daljeg rada</a:t>
            </a:r>
            <a:endParaRPr sz="1100"/>
          </a:p>
        </p:txBody>
      </p:sp>
      <p:sp>
        <p:nvSpPr>
          <p:cNvPr id="405" name="Google Shape;405;p16"/>
          <p:cNvSpPr txBox="1"/>
          <p:nvPr>
            <p:ph idx="1" type="body"/>
          </p:nvPr>
        </p:nvSpPr>
        <p:spPr>
          <a:xfrm>
            <a:off x="5620175" y="1000075"/>
            <a:ext cx="33588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Single-leader architecture</a:t>
            </a:r>
            <a:endParaRPr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Jedan server prima upise od klijenata i podaci replika se dobijaju sa istog</a:t>
            </a:r>
            <a:endParaRPr sz="1100"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Najčešći metod iako je sinhron</a:t>
            </a:r>
            <a:endParaRPr sz="1100"/>
          </a:p>
        </p:txBody>
      </p:sp>
      <p:sp>
        <p:nvSpPr>
          <p:cNvPr id="406" name="Google Shape;406;p16"/>
          <p:cNvSpPr txBox="1"/>
          <p:nvPr>
            <p:ph idx="1" type="body"/>
          </p:nvPr>
        </p:nvSpPr>
        <p:spPr>
          <a:xfrm>
            <a:off x="5620175" y="1990675"/>
            <a:ext cx="3435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Multi-leader architecture</a:t>
            </a:r>
            <a:endParaRPr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Više servera prima zahteve upisa i služe kao model replikama</a:t>
            </a:r>
            <a:endParaRPr sz="1100"/>
          </a:p>
        </p:txBody>
      </p:sp>
      <p:sp>
        <p:nvSpPr>
          <p:cNvPr id="407" name="Google Shape;407;p16"/>
          <p:cNvSpPr txBox="1"/>
          <p:nvPr>
            <p:ph idx="1" type="body"/>
          </p:nvPr>
        </p:nvSpPr>
        <p:spPr>
          <a:xfrm>
            <a:off x="5620175" y="2752675"/>
            <a:ext cx="34350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No</a:t>
            </a:r>
            <a:r>
              <a:rPr lang="en-GB"/>
              <a:t>-leader architecture</a:t>
            </a:r>
            <a:endParaRPr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Svaki server može primati zahteve upisa ali i služiti kao model replikama</a:t>
            </a:r>
            <a:endParaRPr sz="1100"/>
          </a:p>
          <a:p>
            <a:pPr indent="-298450" lvl="1" marL="54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Amazon DynamoDB</a:t>
            </a:r>
            <a:endParaRPr sz="1100"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613148" y="4196212"/>
            <a:ext cx="5760327" cy="637726"/>
            <a:chOff x="1318525" y="2554735"/>
            <a:chExt cx="6503700" cy="735300"/>
          </a:xfrm>
        </p:grpSpPr>
        <p:grpSp>
          <p:nvGrpSpPr>
            <p:cNvPr id="409" name="Google Shape;409;p16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410" name="Google Shape;410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659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0FDF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2" name="Google Shape;412;p16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413" name="Google Shape;413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659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0FDF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5" name="Google Shape;415;p16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416" name="Google Shape;416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659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0FDF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8" name="Google Shape;418;p16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659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0FDF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1" name="Google Shape;421;p16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422" name="Google Shape;422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659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0FDF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4" name="Google Shape;424;p16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425" name="Google Shape;425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659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16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0FDF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27" name="Google Shape;427;p16"/>
          <p:cNvGrpSpPr/>
          <p:nvPr/>
        </p:nvGrpSpPr>
        <p:grpSpPr>
          <a:xfrm>
            <a:off x="1534440" y="3866250"/>
            <a:ext cx="523310" cy="591762"/>
            <a:chOff x="3669150" y="2223718"/>
            <a:chExt cx="436237" cy="503799"/>
          </a:xfrm>
        </p:grpSpPr>
        <p:sp>
          <p:nvSpPr>
            <p:cNvPr id="428" name="Google Shape;428;p1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6"/>
          <p:cNvGrpSpPr/>
          <p:nvPr/>
        </p:nvGrpSpPr>
        <p:grpSpPr>
          <a:xfrm>
            <a:off x="3333565" y="3866250"/>
            <a:ext cx="523310" cy="591762"/>
            <a:chOff x="3669150" y="2223718"/>
            <a:chExt cx="436237" cy="503799"/>
          </a:xfrm>
        </p:grpSpPr>
        <p:sp>
          <p:nvSpPr>
            <p:cNvPr id="432" name="Google Shape;432;p1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6"/>
          <p:cNvGrpSpPr/>
          <p:nvPr/>
        </p:nvGrpSpPr>
        <p:grpSpPr>
          <a:xfrm>
            <a:off x="5132667" y="3866250"/>
            <a:ext cx="523310" cy="591762"/>
            <a:chOff x="3669150" y="2223718"/>
            <a:chExt cx="436237" cy="503799"/>
          </a:xfrm>
        </p:grpSpPr>
        <p:sp>
          <p:nvSpPr>
            <p:cNvPr id="436" name="Google Shape;436;p1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6"/>
          <p:cNvGrpSpPr/>
          <p:nvPr/>
        </p:nvGrpSpPr>
        <p:grpSpPr>
          <a:xfrm>
            <a:off x="6931770" y="3866250"/>
            <a:ext cx="523310" cy="591762"/>
            <a:chOff x="3669150" y="2223718"/>
            <a:chExt cx="436237" cy="503799"/>
          </a:xfrm>
        </p:grpSpPr>
        <p:sp>
          <p:nvSpPr>
            <p:cNvPr id="440" name="Google Shape;440;p1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16"/>
          <p:cNvGrpSpPr/>
          <p:nvPr/>
        </p:nvGrpSpPr>
        <p:grpSpPr>
          <a:xfrm>
            <a:off x="2433969" y="4371058"/>
            <a:ext cx="523310" cy="591762"/>
            <a:chOff x="3669150" y="2223718"/>
            <a:chExt cx="436237" cy="503799"/>
          </a:xfrm>
        </p:grpSpPr>
        <p:sp>
          <p:nvSpPr>
            <p:cNvPr id="444" name="Google Shape;444;p1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4233094" y="4371058"/>
            <a:ext cx="523310" cy="591762"/>
            <a:chOff x="3669150" y="2223718"/>
            <a:chExt cx="436237" cy="503799"/>
          </a:xfrm>
        </p:grpSpPr>
        <p:sp>
          <p:nvSpPr>
            <p:cNvPr id="448" name="Google Shape;448;p1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16"/>
          <p:cNvGrpSpPr/>
          <p:nvPr/>
        </p:nvGrpSpPr>
        <p:grpSpPr>
          <a:xfrm>
            <a:off x="6032196" y="4371058"/>
            <a:ext cx="523310" cy="591762"/>
            <a:chOff x="3669150" y="2223718"/>
            <a:chExt cx="436237" cy="503799"/>
          </a:xfrm>
        </p:grpSpPr>
        <p:sp>
          <p:nvSpPr>
            <p:cNvPr id="452" name="Google Shape;452;p1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 txBox="1"/>
          <p:nvPr>
            <p:ph type="title"/>
          </p:nvPr>
        </p:nvSpPr>
        <p:spPr>
          <a:xfrm>
            <a:off x="514775" y="2164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Replikacija MySQL baze podataka</a:t>
            </a:r>
            <a:endParaRPr/>
          </a:p>
        </p:txBody>
      </p:sp>
      <p:sp>
        <p:nvSpPr>
          <p:cNvPr id="460" name="Google Shape;460;p17"/>
          <p:cNvSpPr txBox="1"/>
          <p:nvPr>
            <p:ph idx="1" type="body"/>
          </p:nvPr>
        </p:nvSpPr>
        <p:spPr>
          <a:xfrm>
            <a:off x="209975" y="1304875"/>
            <a:ext cx="24294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Asinhrona replikacija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Replikacija celih baza, samo odabranih ili samo odabranih tabela</a:t>
            </a: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3029018" y="2403152"/>
            <a:ext cx="2628764" cy="1480778"/>
            <a:chOff x="1012725" y="2202350"/>
            <a:chExt cx="2668525" cy="1503175"/>
          </a:xfrm>
        </p:grpSpPr>
        <p:sp>
          <p:nvSpPr>
            <p:cNvPr id="462" name="Google Shape;462;p17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rgbClr val="293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7"/>
          <p:cNvGrpSpPr/>
          <p:nvPr/>
        </p:nvGrpSpPr>
        <p:grpSpPr>
          <a:xfrm>
            <a:off x="2564501" y="1844158"/>
            <a:ext cx="1123834" cy="1739040"/>
            <a:chOff x="2583650" y="1930908"/>
            <a:chExt cx="1123834" cy="1567550"/>
          </a:xfrm>
        </p:grpSpPr>
        <p:cxnSp>
          <p:nvCxnSpPr>
            <p:cNvPr id="467" name="Google Shape;467;p17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7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7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0" name="Google Shape;470;p17"/>
          <p:cNvGrpSpPr/>
          <p:nvPr/>
        </p:nvGrpSpPr>
        <p:grpSpPr>
          <a:xfrm>
            <a:off x="2564626" y="1844130"/>
            <a:ext cx="1123551" cy="1755847"/>
            <a:chOff x="2583775" y="1930883"/>
            <a:chExt cx="1123551" cy="1582700"/>
          </a:xfrm>
        </p:grpSpPr>
        <p:grpSp>
          <p:nvGrpSpPr>
            <p:cNvPr id="471" name="Google Shape;471;p17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472" name="Google Shape;472;p17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659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17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0FDF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74" name="Google Shape;474;p17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7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7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7" name="Google Shape;477;p17"/>
          <p:cNvGrpSpPr/>
          <p:nvPr/>
        </p:nvGrpSpPr>
        <p:grpSpPr>
          <a:xfrm flipH="1">
            <a:off x="5000576" y="1844158"/>
            <a:ext cx="1123834" cy="1739040"/>
            <a:chOff x="2583650" y="1930908"/>
            <a:chExt cx="1123834" cy="1567550"/>
          </a:xfrm>
        </p:grpSpPr>
        <p:cxnSp>
          <p:nvCxnSpPr>
            <p:cNvPr id="478" name="Google Shape;478;p17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7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7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1" name="Google Shape;481;p17"/>
          <p:cNvGrpSpPr/>
          <p:nvPr/>
        </p:nvGrpSpPr>
        <p:grpSpPr>
          <a:xfrm flipH="1">
            <a:off x="5000734" y="1844130"/>
            <a:ext cx="1123551" cy="1755847"/>
            <a:chOff x="2583775" y="1930883"/>
            <a:chExt cx="1123551" cy="1582700"/>
          </a:xfrm>
        </p:grpSpPr>
        <p:grpSp>
          <p:nvGrpSpPr>
            <p:cNvPr id="482" name="Google Shape;482;p17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483" name="Google Shape;483;p17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9659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17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0FDF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85" name="Google Shape;485;p17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7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7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8" name="Google Shape;488;p17"/>
          <p:cNvGrpSpPr/>
          <p:nvPr/>
        </p:nvGrpSpPr>
        <p:grpSpPr>
          <a:xfrm>
            <a:off x="3978596" y="1566788"/>
            <a:ext cx="774556" cy="1480800"/>
            <a:chOff x="1497487" y="1370526"/>
            <a:chExt cx="1262521" cy="2413692"/>
          </a:xfrm>
        </p:grpSpPr>
        <p:sp>
          <p:nvSpPr>
            <p:cNvPr id="489" name="Google Shape;489;p17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17"/>
          <p:cNvGrpSpPr/>
          <p:nvPr/>
        </p:nvGrpSpPr>
        <p:grpSpPr>
          <a:xfrm>
            <a:off x="4529139" y="1808130"/>
            <a:ext cx="774556" cy="1480800"/>
            <a:chOff x="1497487" y="1370526"/>
            <a:chExt cx="1262521" cy="2413692"/>
          </a:xfrm>
        </p:grpSpPr>
        <p:sp>
          <p:nvSpPr>
            <p:cNvPr id="582" name="Google Shape;582;p17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17"/>
          <p:cNvGrpSpPr/>
          <p:nvPr/>
        </p:nvGrpSpPr>
        <p:grpSpPr>
          <a:xfrm>
            <a:off x="3450024" y="1875256"/>
            <a:ext cx="774556" cy="1480800"/>
            <a:chOff x="1497487" y="1370526"/>
            <a:chExt cx="1262521" cy="2413692"/>
          </a:xfrm>
        </p:grpSpPr>
        <p:sp>
          <p:nvSpPr>
            <p:cNvPr id="675" name="Google Shape;675;p17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7"/>
          <p:cNvGrpSpPr/>
          <p:nvPr/>
        </p:nvGrpSpPr>
        <p:grpSpPr>
          <a:xfrm>
            <a:off x="4000566" y="2178773"/>
            <a:ext cx="774556" cy="1480800"/>
            <a:chOff x="1497487" y="1370526"/>
            <a:chExt cx="1262521" cy="2413692"/>
          </a:xfrm>
        </p:grpSpPr>
        <p:sp>
          <p:nvSpPr>
            <p:cNvPr id="768" name="Google Shape;768;p17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rgbClr val="5CCFFB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rgbClr val="FCCA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0000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rgbClr val="433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17"/>
          <p:cNvSpPr txBox="1"/>
          <p:nvPr>
            <p:ph idx="1" type="body"/>
          </p:nvPr>
        </p:nvSpPr>
        <p:spPr>
          <a:xfrm>
            <a:off x="6077375" y="1322525"/>
            <a:ext cx="31071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Sve promene se zapisuju u binarni log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Dvonitni procesi</a:t>
            </a:r>
            <a:endParaRPr sz="1100"/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IO nit</a:t>
            </a:r>
            <a:endParaRPr sz="1100"/>
          </a:p>
          <a:p>
            <a:pPr indent="-298450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SQL nit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Dva načina replikovanja podataka</a:t>
            </a:r>
            <a:endParaRPr sz="1100"/>
          </a:p>
        </p:txBody>
      </p:sp>
      <p:sp>
        <p:nvSpPr>
          <p:cNvPr id="861" name="Google Shape;861;p17"/>
          <p:cNvSpPr txBox="1"/>
          <p:nvPr>
            <p:ph idx="1" type="body"/>
          </p:nvPr>
        </p:nvSpPr>
        <p:spPr>
          <a:xfrm>
            <a:off x="209975" y="2905075"/>
            <a:ext cx="24294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Rešenje za skaliranje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Bezbednost podataka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Analitika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Distribucija podataka na većoj udaljenosti</a:t>
            </a:r>
            <a:endParaRPr/>
          </a:p>
        </p:txBody>
      </p:sp>
      <p:sp>
        <p:nvSpPr>
          <p:cNvPr id="862" name="Google Shape;862;p17"/>
          <p:cNvSpPr txBox="1"/>
          <p:nvPr>
            <p:ph idx="1" type="body"/>
          </p:nvPr>
        </p:nvSpPr>
        <p:spPr>
          <a:xfrm>
            <a:off x="6001175" y="3151325"/>
            <a:ext cx="3107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Asinhrona replikacija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Sinhrona replikacija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Polusinhrona replikacija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Odložena replikacija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8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- Slave replikacija</a:t>
            </a:r>
            <a:endParaRPr/>
          </a:p>
        </p:txBody>
      </p:sp>
      <p:sp>
        <p:nvSpPr>
          <p:cNvPr id="868" name="Google Shape;868;p18"/>
          <p:cNvSpPr txBox="1"/>
          <p:nvPr>
            <p:ph idx="1" type="body"/>
          </p:nvPr>
        </p:nvSpPr>
        <p:spPr>
          <a:xfrm>
            <a:off x="590975" y="1116375"/>
            <a:ext cx="4256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Replikacija jednom ili više servera odjednom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Uvek postoji rezervna kopija svih podataka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U slučaju otkaza master servera odmah se prelazi na neku od replika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Podaci se prvo čuvaju na master serveru a zatim idu do svake od replika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Replike smanjuju opterećenje glavnog servera</a:t>
            </a:r>
            <a:endParaRPr/>
          </a:p>
        </p:txBody>
      </p:sp>
      <p:pic>
        <p:nvPicPr>
          <p:cNvPr id="869" name="Google Shape;8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75" y="2863700"/>
            <a:ext cx="4454076" cy="17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9"/>
          <p:cNvSpPr txBox="1"/>
          <p:nvPr>
            <p:ph type="title"/>
          </p:nvPr>
        </p:nvSpPr>
        <p:spPr>
          <a:xfrm>
            <a:off x="514775" y="12070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IMPLEMENTACIJA</a:t>
            </a:r>
            <a:endParaRPr/>
          </a:p>
        </p:txBody>
      </p:sp>
      <p:grpSp>
        <p:nvGrpSpPr>
          <p:cNvPr id="875" name="Google Shape;875;p19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876" name="Google Shape;876;p19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76200">
              <a:solidFill>
                <a:srgbClr val="9659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28575">
              <a:solidFill>
                <a:srgbClr val="A0FD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19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879" name="Google Shape;879;p19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937" name="Google Shape;937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19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941" name="Google Shape;941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19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945" name="Google Shape;945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19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949" name="Google Shape;949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19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953" name="Google Shape;953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19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957" name="Google Shape;957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rgbClr val="9659F4"/>
                </a:gs>
                <a:gs pos="100000">
                  <a:srgbClr val="5CCFF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A72DC"/>
                </a:gs>
                <a:gs pos="100000">
                  <a:srgbClr val="9659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4335AF"/>
                </a:gs>
                <a:gs pos="100000">
                  <a:srgbClr val="9659F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0"/>
          <p:cNvSpPr txBox="1"/>
          <p:nvPr>
            <p:ph idx="1" type="body"/>
          </p:nvPr>
        </p:nvSpPr>
        <p:spPr>
          <a:xfrm>
            <a:off x="1276775" y="282650"/>
            <a:ext cx="40953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Dve virtualne mašine (master, slave)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Bridged network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Međusobni ping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Instalacija MySQL-a</a:t>
            </a:r>
            <a:endParaRPr/>
          </a:p>
        </p:txBody>
      </p:sp>
      <p:pic>
        <p:nvPicPr>
          <p:cNvPr id="965" name="Google Shape;9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36425"/>
            <a:ext cx="6400000" cy="31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1"/>
          <p:cNvSpPr txBox="1"/>
          <p:nvPr>
            <p:ph idx="1" type="body"/>
          </p:nvPr>
        </p:nvSpPr>
        <p:spPr>
          <a:xfrm>
            <a:off x="3257975" y="390475"/>
            <a:ext cx="28254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/etc/mysql/mysql.conf.d/mysqld.cnf</a:t>
            </a:r>
            <a:endParaRPr/>
          </a:p>
        </p:txBody>
      </p:sp>
      <p:pic>
        <p:nvPicPr>
          <p:cNvPr id="971" name="Google Shape;9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075"/>
            <a:ext cx="43624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25" y="955600"/>
            <a:ext cx="44171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