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72a435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72a435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56e861915e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56e861915e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571dd7ba1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571dd7ba1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571dd7ba1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571dd7ba1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571dd7ba1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571dd7ba1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571dd7ba1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571dd7ba1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571dd7ba1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571dd7ba1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571dd7ba16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571dd7ba1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571dd7ba1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571dd7ba1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571dd7ba1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571dd7ba1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6e861915e_0_3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6e861915e_0_3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571dd7ba16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571dd7ba1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571dd7ba1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571dd7ba1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56e861915e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56e861915e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571dd7b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571dd7b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571dd7ba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571dd7ba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71dd7ba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71dd7ba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71dd7ba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71dd7ba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571dd7ba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571dd7ba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571dd7ba1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571dd7ba1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56e861915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56e861915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56e861915e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56e861915e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56e861915e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56e861915e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56e861915e_0_2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56e861915e_0_2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56e861915e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56e861915e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6e861915e_0_3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6e861915e_0_3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56e861915e_0_3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56e861915e_0_3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22" name="Google Shape;12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28" name="Google Shape;12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" name="Google Shape;140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41" name="Google Shape;141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47" name="Google Shape;147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68" name="Google Shape;168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74" name="Google Shape;174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89" name="Google Shape;18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9" name="Google Shape;209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0" name="Google Shape;210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16" name="Google Shape;216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5" name="Google Shape;225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7" name="Google Shape;227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9" name="Google Shape;229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1" name="Google Shape;231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33" name="Google Shape;23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39" name="Google Shape;239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6" name="Google Shape;256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57" name="Google Shape;257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63" name="Google Shape;263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9" name="Google Shape;28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0" name="Google Shape;29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96" name="Google Shape;29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6" name="Google Shape;316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17" name="Google Shape;317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23" name="Google Shape;323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31" name="Google Shape;33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68" name="Google Shape;36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9" name="Google Shape;44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0" name="Google Shape;45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54" name="Google Shape;45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60" name="Google Shape;46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66" name="Google Shape;46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72" name="Google Shape;472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80" name="Google Shape;480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86" name="Google Shape;486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9" name="Google Shape;19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0" name="Google Shape;20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6" name="Google Shape;26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" name="Google Shape;38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9" name="Google Shape;3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5" name="Google Shape;45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" name="Google Shape;5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4" name="Google Shape;5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0" name="Google Shape;6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2" name="Google Shape;72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" name="Google Shape;79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9" name="Google Shape;89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0" name="Google Shape;90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5.jpg"/><Relationship Id="rId5" Type="http://schemas.openxmlformats.org/officeDocument/2006/relationships/image" Target="../media/image18.jp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jpg"/><Relationship Id="rId4" Type="http://schemas.openxmlformats.org/officeDocument/2006/relationships/image" Target="../media/image26.jpg"/><Relationship Id="rId5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Relationship Id="rId4" Type="http://schemas.openxmlformats.org/officeDocument/2006/relationships/image" Target="../media/image27.jpg"/><Relationship Id="rId5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29.jpg"/><Relationship Id="rId5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ctrTitle"/>
          </p:nvPr>
        </p:nvSpPr>
        <p:spPr>
          <a:xfrm>
            <a:off x="567600" y="983250"/>
            <a:ext cx="4079700" cy="24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Progresivna veb aplikacija za razmenu dokumenata sa mobilnih uređaja</a:t>
            </a:r>
            <a:endParaRPr sz="3900"/>
          </a:p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567600" y="3325925"/>
            <a:ext cx="20784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Nevena Arežina 1360</a:t>
            </a:r>
            <a:endParaRPr sz="1100"/>
          </a:p>
        </p:txBody>
      </p:sp>
      <p:sp>
        <p:nvSpPr>
          <p:cNvPr id="498" name="Google Shape;498;p25"/>
          <p:cNvSpPr/>
          <p:nvPr/>
        </p:nvSpPr>
        <p:spPr>
          <a:xfrm>
            <a:off x="57511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59602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7281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7281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7281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7281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2121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7281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2121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0398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2121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2121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2121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70709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70709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70709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995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995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8995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0709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8995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8995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0709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7281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5558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63835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65558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63835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3835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3835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3835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3835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5558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5558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5558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5558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7159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0398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0398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0398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0398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0398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2433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2433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72433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77593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72433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72433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77593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75870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75870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5870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5870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5870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5870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9307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7593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4156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7593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7593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9307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7593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9307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4156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4156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4156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4156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80864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80864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80969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0969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5699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6880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8060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70823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7313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8590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5704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80943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9508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78406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49163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49163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0221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0923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2948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1981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53976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54454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5136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1208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69627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1713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51208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63684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60346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8555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6642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4739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2826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2826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1208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208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51208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1208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0298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52786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2786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2786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2786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60346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65851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68131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75258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5258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5861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8293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6342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3855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4800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76342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0461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80881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80461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9456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63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7269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7269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6342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6342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76342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76342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4240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77243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0881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1695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2998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6342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6342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6342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6342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6342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1161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3252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3252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6342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76342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77357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77584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8817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0059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1301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2534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76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2115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2115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2115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2587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2954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8727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89453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82954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6112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6444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6120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5342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4502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3663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3663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2954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2954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82954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89015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645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6444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8062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2954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2954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6654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8263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8263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2954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24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/>
          <p:nvPr>
            <p:ph idx="1" type="subTitle"/>
          </p:nvPr>
        </p:nvSpPr>
        <p:spPr>
          <a:xfrm>
            <a:off x="1371699" y="1318425"/>
            <a:ext cx="21924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OBAVEŠTENJA</a:t>
            </a:r>
            <a:endParaRPr/>
          </a:p>
        </p:txBody>
      </p:sp>
      <p:sp>
        <p:nvSpPr>
          <p:cNvPr id="852" name="Google Shape;852;p34"/>
          <p:cNvSpPr txBox="1"/>
          <p:nvPr>
            <p:ph type="title"/>
          </p:nvPr>
        </p:nvSpPr>
        <p:spPr>
          <a:xfrm>
            <a:off x="948600" y="387600"/>
            <a:ext cx="21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OneSignal</a:t>
            </a:r>
            <a:endParaRPr/>
          </a:p>
        </p:txBody>
      </p:sp>
      <p:sp>
        <p:nvSpPr>
          <p:cNvPr id="853" name="Google Shape;853;p34"/>
          <p:cNvSpPr txBox="1"/>
          <p:nvPr>
            <p:ph idx="3" type="subTitle"/>
          </p:nvPr>
        </p:nvSpPr>
        <p:spPr>
          <a:xfrm>
            <a:off x="1354950" y="1763350"/>
            <a:ext cx="20517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SEGMENTACIJA I CILJNE GRUPE</a:t>
            </a:r>
            <a:endParaRPr/>
          </a:p>
        </p:txBody>
      </p:sp>
      <p:sp>
        <p:nvSpPr>
          <p:cNvPr id="854" name="Google Shape;854;p34"/>
          <p:cNvSpPr txBox="1"/>
          <p:nvPr>
            <p:ph idx="5" type="subTitle"/>
          </p:nvPr>
        </p:nvSpPr>
        <p:spPr>
          <a:xfrm>
            <a:off x="1371695" y="3132300"/>
            <a:ext cx="13920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ANALITIKA</a:t>
            </a:r>
            <a:endParaRPr/>
          </a:p>
        </p:txBody>
      </p:sp>
      <p:sp>
        <p:nvSpPr>
          <p:cNvPr id="855" name="Google Shape;855;p34"/>
          <p:cNvSpPr txBox="1"/>
          <p:nvPr>
            <p:ph idx="7" type="subTitle"/>
          </p:nvPr>
        </p:nvSpPr>
        <p:spPr>
          <a:xfrm>
            <a:off x="1371538" y="264793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AUTOMATIZACIJA</a:t>
            </a:r>
            <a:endParaRPr/>
          </a:p>
        </p:txBody>
      </p:sp>
      <p:sp>
        <p:nvSpPr>
          <p:cNvPr id="856" name="Google Shape;856;p34"/>
          <p:cNvSpPr txBox="1"/>
          <p:nvPr>
            <p:ph idx="9" type="subTitle"/>
          </p:nvPr>
        </p:nvSpPr>
        <p:spPr>
          <a:xfrm>
            <a:off x="1354950" y="3465875"/>
            <a:ext cx="28728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JEDNOSTAVNA INTEGRACIJA</a:t>
            </a:r>
            <a:endParaRPr/>
          </a:p>
        </p:txBody>
      </p:sp>
      <p:sp>
        <p:nvSpPr>
          <p:cNvPr id="857" name="Google Shape;857;p34"/>
          <p:cNvSpPr txBox="1"/>
          <p:nvPr>
            <p:ph idx="14" type="subTitle"/>
          </p:nvPr>
        </p:nvSpPr>
        <p:spPr>
          <a:xfrm>
            <a:off x="1371688" y="40449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</a:t>
            </a:r>
            <a:endParaRPr/>
          </a:p>
        </p:txBody>
      </p:sp>
      <p:grpSp>
        <p:nvGrpSpPr>
          <p:cNvPr id="858" name="Google Shape;858;p34"/>
          <p:cNvGrpSpPr/>
          <p:nvPr/>
        </p:nvGrpSpPr>
        <p:grpSpPr>
          <a:xfrm>
            <a:off x="3990900" y="1318425"/>
            <a:ext cx="95400" cy="3116250"/>
            <a:chOff x="4524300" y="1013625"/>
            <a:chExt cx="95400" cy="3116250"/>
          </a:xfrm>
        </p:grpSpPr>
        <p:sp>
          <p:nvSpPr>
            <p:cNvPr id="859" name="Google Shape;859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34"/>
          <p:cNvSpPr txBox="1"/>
          <p:nvPr>
            <p:ph idx="4294967295" type="body"/>
          </p:nvPr>
        </p:nvSpPr>
        <p:spPr>
          <a:xfrm>
            <a:off x="4227750" y="1470825"/>
            <a:ext cx="45594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Upravljanje i prikaz notifikacija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Implementacija service worker</a:t>
            </a:r>
            <a:r>
              <a:rPr i="1" lang="en"/>
              <a:t>-a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Presretanje push notifikacija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Notifications API pregledača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OneSignalSDKWorker.js fajl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registracija servisnog pozadinskog procesa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obrada push poruka i 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○"/>
            </a:pPr>
            <a:r>
              <a:rPr lang="en" sz="1300"/>
              <a:t>prikazivanja notifikacija</a:t>
            </a:r>
            <a:endParaRPr sz="1300"/>
          </a:p>
        </p:txBody>
      </p:sp>
      <p:sp>
        <p:nvSpPr>
          <p:cNvPr id="866" name="Google Shape;86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5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5"/>
          <p:cNvSpPr txBox="1"/>
          <p:nvPr>
            <p:ph idx="2" type="title"/>
          </p:nvPr>
        </p:nvSpPr>
        <p:spPr>
          <a:xfrm>
            <a:off x="3216900" y="2744525"/>
            <a:ext cx="26220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 I IMPLEMENTACIJA</a:t>
            </a:r>
            <a:endParaRPr/>
          </a:p>
        </p:txBody>
      </p:sp>
      <p:grpSp>
        <p:nvGrpSpPr>
          <p:cNvPr id="873" name="Google Shape;873;p35"/>
          <p:cNvGrpSpPr/>
          <p:nvPr/>
        </p:nvGrpSpPr>
        <p:grpSpPr>
          <a:xfrm>
            <a:off x="6431175" y="1616717"/>
            <a:ext cx="2408005" cy="2380571"/>
            <a:chOff x="1435250" y="482750"/>
            <a:chExt cx="4729925" cy="4729925"/>
          </a:xfrm>
        </p:grpSpPr>
        <p:sp>
          <p:nvSpPr>
            <p:cNvPr id="874" name="Google Shape;874;p35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06" name="Google Shape;906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6"/>
          <p:cNvSpPr txBox="1"/>
          <p:nvPr>
            <p:ph type="title"/>
          </p:nvPr>
        </p:nvSpPr>
        <p:spPr>
          <a:xfrm>
            <a:off x="796200" y="692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za razmenu dokumenata sa mobilnih uređaja</a:t>
            </a:r>
            <a:endParaRPr/>
          </a:p>
        </p:txBody>
      </p:sp>
      <p:sp>
        <p:nvSpPr>
          <p:cNvPr id="917" name="Google Shape;917;p36"/>
          <p:cNvSpPr txBox="1"/>
          <p:nvPr>
            <p:ph idx="1" type="body"/>
          </p:nvPr>
        </p:nvSpPr>
        <p:spPr>
          <a:xfrm>
            <a:off x="1125250" y="1486175"/>
            <a:ext cx="72564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Svaki korisnik ima svoj prostor za dodavanje dokumenata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Osim privatnog, postoje i unapred definisani segmenti (predmeti tekuće godine na fakultetu)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Upload dokumenata u lični prostor </a:t>
            </a:r>
            <a:r>
              <a:rPr lang="en"/>
              <a:t>iz fajl sistema ili pomoću kamere uređaja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Svaki korisnik može videti svoj lični prostor i sve segmente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 početku, korisnik bira da li želi da prima push notifikacije kada se neki segment ažurira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Svaki dokument iz ličnog prostora se može podeliti, preuzeti i obrisati</a:t>
            </a:r>
            <a:endParaRPr/>
          </a:p>
        </p:txBody>
      </p:sp>
      <p:sp>
        <p:nvSpPr>
          <p:cNvPr id="918" name="Google Shape;9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9" name="Google Shape;919;p36"/>
          <p:cNvGrpSpPr/>
          <p:nvPr/>
        </p:nvGrpSpPr>
        <p:grpSpPr>
          <a:xfrm>
            <a:off x="7468580" y="3341135"/>
            <a:ext cx="1183891" cy="1333979"/>
            <a:chOff x="6945936" y="1456203"/>
            <a:chExt cx="2159597" cy="2231107"/>
          </a:xfrm>
        </p:grpSpPr>
        <p:sp>
          <p:nvSpPr>
            <p:cNvPr id="920" name="Google Shape;920;p36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/>
          <p:nvPr>
            <p:ph type="title"/>
          </p:nvPr>
        </p:nvSpPr>
        <p:spPr>
          <a:xfrm>
            <a:off x="719988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 aplikacije</a:t>
            </a:r>
            <a:endParaRPr/>
          </a:p>
        </p:txBody>
      </p:sp>
      <p:sp>
        <p:nvSpPr>
          <p:cNvPr id="943" name="Google Shape;9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4" name="Google Shape;9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39" y="1267250"/>
            <a:ext cx="5629524" cy="2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"/>
          <p:cNvSpPr txBox="1"/>
          <p:nvPr>
            <p:ph idx="1" type="subTitle"/>
          </p:nvPr>
        </p:nvSpPr>
        <p:spPr>
          <a:xfrm>
            <a:off x="1274725" y="963450"/>
            <a:ext cx="1726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950" name="Google Shape;950;p38"/>
          <p:cNvSpPr txBox="1"/>
          <p:nvPr>
            <p:ph idx="2" type="subTitle"/>
          </p:nvPr>
        </p:nvSpPr>
        <p:spPr>
          <a:xfrm>
            <a:off x="795375" y="1285175"/>
            <a:ext cx="29652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Dekompozicija i višekratna upotreba komponenti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VDOM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Thunk - asinhrone akcije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SzPts val="1400"/>
              <a:buChar char="●"/>
            </a:pPr>
            <a:r>
              <a:rPr lang="en"/>
              <a:t>MUI komponente</a:t>
            </a:r>
            <a:endParaRPr/>
          </a:p>
        </p:txBody>
      </p:sp>
      <p:sp>
        <p:nvSpPr>
          <p:cNvPr id="951" name="Google Shape;95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2" name="Google Shape;9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75" y="2874852"/>
            <a:ext cx="2700900" cy="1459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3" name="Google Shape;953;p38"/>
          <p:cNvGrpSpPr/>
          <p:nvPr/>
        </p:nvGrpSpPr>
        <p:grpSpPr>
          <a:xfrm>
            <a:off x="4274700" y="1242225"/>
            <a:ext cx="95400" cy="3116250"/>
            <a:chOff x="4524300" y="1013625"/>
            <a:chExt cx="95400" cy="3116250"/>
          </a:xfrm>
        </p:grpSpPr>
        <p:sp>
          <p:nvSpPr>
            <p:cNvPr id="954" name="Google Shape;954;p3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38"/>
          <p:cNvSpPr txBox="1"/>
          <p:nvPr>
            <p:ph type="title"/>
          </p:nvPr>
        </p:nvSpPr>
        <p:spPr>
          <a:xfrm>
            <a:off x="376675" y="312275"/>
            <a:ext cx="1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Klijent</a:t>
            </a:r>
            <a:endParaRPr/>
          </a:p>
        </p:txBody>
      </p:sp>
      <p:sp>
        <p:nvSpPr>
          <p:cNvPr id="961" name="Google Shape;961;p38"/>
          <p:cNvSpPr txBox="1"/>
          <p:nvPr>
            <p:ph idx="1" type="subTitle"/>
          </p:nvPr>
        </p:nvSpPr>
        <p:spPr>
          <a:xfrm>
            <a:off x="5164250" y="573750"/>
            <a:ext cx="1726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service-worker.js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2" name="Google Shape;962;p38"/>
          <p:cNvSpPr txBox="1"/>
          <p:nvPr>
            <p:ph idx="2" type="subTitle"/>
          </p:nvPr>
        </p:nvSpPr>
        <p:spPr>
          <a:xfrm>
            <a:off x="4753850" y="878450"/>
            <a:ext cx="34569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Skripta, pozadinski proces</a:t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Konfigurisana od strane biblioteke</a:t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700"/>
              </a:spcAft>
              <a:buSzPts val="1300"/>
              <a:buChar char="●"/>
            </a:pPr>
            <a:r>
              <a:rPr lang="en" sz="1300"/>
              <a:t>Životnim ciklusom upravlja React</a:t>
            </a:r>
            <a:endParaRPr sz="1300"/>
          </a:p>
        </p:txBody>
      </p:sp>
      <p:sp>
        <p:nvSpPr>
          <p:cNvPr id="963" name="Google Shape;963;p38"/>
          <p:cNvSpPr txBox="1"/>
          <p:nvPr>
            <p:ph idx="1" type="subTitle"/>
          </p:nvPr>
        </p:nvSpPr>
        <p:spPr>
          <a:xfrm>
            <a:off x="5113450" y="2200625"/>
            <a:ext cx="2700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serviceWorkerRegistration.js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4" name="Google Shape;964;p38"/>
          <p:cNvSpPr txBox="1"/>
          <p:nvPr>
            <p:ph idx="2" type="subTitle"/>
          </p:nvPr>
        </p:nvSpPr>
        <p:spPr>
          <a:xfrm>
            <a:off x="4701300" y="2514125"/>
            <a:ext cx="3966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Utvrđivanje da li je service worker uspešno registrovan</a:t>
            </a:r>
            <a:endParaRPr sz="1300"/>
          </a:p>
        </p:txBody>
      </p:sp>
      <p:sp>
        <p:nvSpPr>
          <p:cNvPr id="965" name="Google Shape;965;p38"/>
          <p:cNvSpPr txBox="1"/>
          <p:nvPr>
            <p:ph idx="1" type="subTitle"/>
          </p:nvPr>
        </p:nvSpPr>
        <p:spPr>
          <a:xfrm>
            <a:off x="5164250" y="3409550"/>
            <a:ext cx="1549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manifest.json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66" name="Google Shape;966;p38"/>
          <p:cNvSpPr txBox="1"/>
          <p:nvPr>
            <p:ph idx="2" type="subTitle"/>
          </p:nvPr>
        </p:nvSpPr>
        <p:spPr>
          <a:xfrm>
            <a:off x="4694050" y="3747500"/>
            <a:ext cx="3120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Konfiguracioni fajl </a:t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Podešavanja vezana za PWA</a:t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700"/>
              </a:spcAft>
              <a:buSzPts val="1300"/>
              <a:buChar char="●"/>
            </a:pPr>
            <a:r>
              <a:rPr lang="en" sz="1300"/>
              <a:t>Ikone, boje, nazivi itd.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39"/>
          <p:cNvSpPr txBox="1"/>
          <p:nvPr>
            <p:ph type="title"/>
          </p:nvPr>
        </p:nvSpPr>
        <p:spPr>
          <a:xfrm>
            <a:off x="376675" y="312275"/>
            <a:ext cx="1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973" name="Google Shape;9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38" y="1492488"/>
            <a:ext cx="4955324" cy="2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39"/>
          <p:cNvSpPr txBox="1"/>
          <p:nvPr/>
        </p:nvSpPr>
        <p:spPr>
          <a:xfrm>
            <a:off x="592950" y="1570488"/>
            <a:ext cx="1071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Keycloak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39"/>
          <p:cNvSpPr/>
          <p:nvPr/>
        </p:nvSpPr>
        <p:spPr>
          <a:xfrm>
            <a:off x="476250" y="1710188"/>
            <a:ext cx="116700" cy="1218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76" name="Google Shape;976;p39"/>
          <p:cNvSpPr txBox="1"/>
          <p:nvPr/>
        </p:nvSpPr>
        <p:spPr>
          <a:xfrm>
            <a:off x="628725" y="2029688"/>
            <a:ext cx="1071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39"/>
          <p:cNvSpPr/>
          <p:nvPr/>
        </p:nvSpPr>
        <p:spPr>
          <a:xfrm>
            <a:off x="476250" y="2167388"/>
            <a:ext cx="116700" cy="12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592950" y="2463200"/>
            <a:ext cx="1245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39"/>
          <p:cNvSpPr/>
          <p:nvPr/>
        </p:nvSpPr>
        <p:spPr>
          <a:xfrm>
            <a:off x="476250" y="2591713"/>
            <a:ext cx="116700" cy="1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80" name="Google Shape;980;p39"/>
          <p:cNvSpPr txBox="1"/>
          <p:nvPr/>
        </p:nvSpPr>
        <p:spPr>
          <a:xfrm>
            <a:off x="592950" y="2896688"/>
            <a:ext cx="1245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Notify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39"/>
          <p:cNvSpPr/>
          <p:nvPr/>
        </p:nvSpPr>
        <p:spPr>
          <a:xfrm>
            <a:off x="476250" y="3048913"/>
            <a:ext cx="116700" cy="12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82" name="Google Shape;982;p39"/>
          <p:cNvSpPr txBox="1"/>
          <p:nvPr/>
        </p:nvSpPr>
        <p:spPr>
          <a:xfrm>
            <a:off x="7069950" y="2798900"/>
            <a:ext cx="1071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Repository 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6953250" y="2959900"/>
            <a:ext cx="116700" cy="12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7069950" y="3213663"/>
            <a:ext cx="1902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Table Data Gateway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39"/>
          <p:cNvSpPr/>
          <p:nvPr/>
        </p:nvSpPr>
        <p:spPr>
          <a:xfrm>
            <a:off x="6953250" y="3365863"/>
            <a:ext cx="116700" cy="121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7069950" y="2436925"/>
            <a:ext cx="1245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39"/>
          <p:cNvSpPr/>
          <p:nvPr/>
        </p:nvSpPr>
        <p:spPr>
          <a:xfrm>
            <a:off x="6953250" y="2582938"/>
            <a:ext cx="116700" cy="1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7069950" y="1677488"/>
            <a:ext cx="1245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CQRS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39"/>
          <p:cNvSpPr/>
          <p:nvPr/>
        </p:nvSpPr>
        <p:spPr>
          <a:xfrm>
            <a:off x="6953250" y="1829713"/>
            <a:ext cx="116700" cy="12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990" name="Google Shape;990;p39"/>
          <p:cNvSpPr txBox="1"/>
          <p:nvPr/>
        </p:nvSpPr>
        <p:spPr>
          <a:xfrm>
            <a:off x="7069950" y="2074950"/>
            <a:ext cx="1245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39"/>
          <p:cNvSpPr/>
          <p:nvPr/>
        </p:nvSpPr>
        <p:spPr>
          <a:xfrm>
            <a:off x="6953250" y="2210713"/>
            <a:ext cx="116700" cy="12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0"/>
          <p:cNvSpPr txBox="1"/>
          <p:nvPr>
            <p:ph type="title"/>
          </p:nvPr>
        </p:nvSpPr>
        <p:spPr>
          <a:xfrm>
            <a:off x="186600" y="387600"/>
            <a:ext cx="40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&amp; COMMAND</a:t>
            </a:r>
            <a:endParaRPr/>
          </a:p>
        </p:txBody>
      </p:sp>
      <p:sp>
        <p:nvSpPr>
          <p:cNvPr id="997" name="Google Shape;99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8" name="Google Shape;998;p40"/>
          <p:cNvSpPr txBox="1"/>
          <p:nvPr/>
        </p:nvSpPr>
        <p:spPr>
          <a:xfrm>
            <a:off x="110400" y="1393525"/>
            <a:ext cx="43092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   Command and Query Responsibility Segregation</a:t>
            </a:r>
            <a:endParaRPr sz="16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Odvojene operacije čitanja i upisa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Bez sukoba na nivou domena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Komande za ažuriranje podataka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Komande se mogu staviti u red za asinhronu obradu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Upiti za čitanje podataka, nikada ne menjaju bazu podataka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Upit vraća DTO koji nema nikakvo znanje o domenu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9" name="Google Shape;999;p40"/>
          <p:cNvGrpSpPr/>
          <p:nvPr/>
        </p:nvGrpSpPr>
        <p:grpSpPr>
          <a:xfrm>
            <a:off x="4427100" y="829860"/>
            <a:ext cx="95400" cy="3919931"/>
            <a:chOff x="4524300" y="1013625"/>
            <a:chExt cx="95400" cy="3116250"/>
          </a:xfrm>
        </p:grpSpPr>
        <p:sp>
          <p:nvSpPr>
            <p:cNvPr id="1000" name="Google Shape;1000;p4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40"/>
          <p:cNvSpPr txBox="1"/>
          <p:nvPr/>
        </p:nvSpPr>
        <p:spPr>
          <a:xfrm>
            <a:off x="4495800" y="727050"/>
            <a:ext cx="43092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Command design pattern</a:t>
            </a:r>
            <a:endParaRPr sz="16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Obrazac ponašanja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Zahtev kao samostalni objekat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Prosleđivanje zahteva kao argument metoda, odlaganje ili stavljanje u red izvršenja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Sprečeno dupliranje koda i nepreglednost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60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Srednji sloj - veza do poslovne logike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7" name="Google Shape;10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95684"/>
            <a:ext cx="4470874" cy="195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1"/>
          <p:cNvSpPr txBox="1"/>
          <p:nvPr>
            <p:ph type="title"/>
          </p:nvPr>
        </p:nvSpPr>
        <p:spPr>
          <a:xfrm>
            <a:off x="491400" y="387600"/>
            <a:ext cx="20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sp>
        <p:nvSpPr>
          <p:cNvPr id="1013" name="Google Shape;101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4" name="Google Shape;10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88" y="2647950"/>
            <a:ext cx="6308926" cy="22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1"/>
          <p:cNvSpPr txBox="1"/>
          <p:nvPr>
            <p:ph idx="1" type="body"/>
          </p:nvPr>
        </p:nvSpPr>
        <p:spPr>
          <a:xfrm>
            <a:off x="4704875" y="1106325"/>
            <a:ext cx="40227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Closed Principle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Dinamičko kreiranje i enkapsulacija logike kreiranja na jednom mestu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Povećavanje fleksibilnosti i održivosti sistema</a:t>
            </a:r>
            <a:endParaRPr/>
          </a:p>
        </p:txBody>
      </p:sp>
      <p:sp>
        <p:nvSpPr>
          <p:cNvPr id="1016" name="Google Shape;1016;p41"/>
          <p:cNvSpPr txBox="1"/>
          <p:nvPr>
            <p:ph idx="4294967295" type="body"/>
          </p:nvPr>
        </p:nvSpPr>
        <p:spPr>
          <a:xfrm>
            <a:off x="868100" y="1096400"/>
            <a:ext cx="37536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Factory objekat odgovoran za instanciranje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Kreiranje objekata bez eksplicitnog otkrivanja konkretnih klasa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Odvajanje koda koji kreira objekte od koda koji ih koristi</a:t>
            </a:r>
            <a:endParaRPr/>
          </a:p>
        </p:txBody>
      </p:sp>
      <p:grpSp>
        <p:nvGrpSpPr>
          <p:cNvPr id="1017" name="Google Shape;1017;p41"/>
          <p:cNvGrpSpPr/>
          <p:nvPr/>
        </p:nvGrpSpPr>
        <p:grpSpPr>
          <a:xfrm>
            <a:off x="4635175" y="1096353"/>
            <a:ext cx="95400" cy="1316304"/>
            <a:chOff x="4524300" y="1013625"/>
            <a:chExt cx="95400" cy="3116250"/>
          </a:xfrm>
        </p:grpSpPr>
        <p:sp>
          <p:nvSpPr>
            <p:cNvPr id="1018" name="Google Shape;1018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9" name="Google Shape;1029;p42"/>
          <p:cNvSpPr txBox="1"/>
          <p:nvPr>
            <p:ph idx="4294967295" type="body"/>
          </p:nvPr>
        </p:nvSpPr>
        <p:spPr>
          <a:xfrm>
            <a:off x="1801100" y="462163"/>
            <a:ext cx="3477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1600">
              <a:solidFill>
                <a:schemeClr val="accent4"/>
              </a:solidFill>
            </a:endParaRPr>
          </a:p>
          <a:p>
            <a:pPr indent="-190500" lvl="0" marL="40005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Jedinstvena tačka pristupa - repozitorijum</a:t>
            </a:r>
            <a:endParaRPr sz="1200"/>
          </a:p>
          <a:p>
            <a:pPr indent="-190500" lvl="0" marL="40005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Logika pristupa podacima odvojena od ostatka sistema</a:t>
            </a:r>
            <a:endParaRPr sz="1200"/>
          </a:p>
          <a:p>
            <a:pPr indent="-190500" lvl="0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Nezavisnost od specifičnih detalja implementacije izvora podataka</a:t>
            </a:r>
            <a:endParaRPr sz="1200"/>
          </a:p>
          <a:p>
            <a:pPr indent="-190500" lvl="0" marL="40005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Zamena izvora bez uticaja na ostatak sistema</a:t>
            </a:r>
            <a:endParaRPr sz="1200"/>
          </a:p>
        </p:txBody>
      </p:sp>
      <p:sp>
        <p:nvSpPr>
          <p:cNvPr id="1030" name="Google Shape;1030;p42"/>
          <p:cNvSpPr txBox="1"/>
          <p:nvPr>
            <p:ph idx="4294967295" type="body"/>
          </p:nvPr>
        </p:nvSpPr>
        <p:spPr>
          <a:xfrm>
            <a:off x="5495075" y="843175"/>
            <a:ext cx="3610500" cy="20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Table Data Gateway</a:t>
            </a:r>
            <a:endParaRPr sz="1600">
              <a:solidFill>
                <a:schemeClr val="accent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Centralizovan pristup - most između aplikacije i baze podataka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Apstrakcija detalja vezanih za bazu podataka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Razdvajanje odgovornosti - izolacija logike pristupa podacima</a:t>
            </a:r>
            <a:endParaRPr sz="1200"/>
          </a:p>
        </p:txBody>
      </p:sp>
      <p:grpSp>
        <p:nvGrpSpPr>
          <p:cNvPr id="1031" name="Google Shape;1031;p42"/>
          <p:cNvGrpSpPr/>
          <p:nvPr/>
        </p:nvGrpSpPr>
        <p:grpSpPr>
          <a:xfrm>
            <a:off x="5495075" y="507907"/>
            <a:ext cx="95400" cy="4091948"/>
            <a:chOff x="4524300" y="1013625"/>
            <a:chExt cx="95400" cy="3116250"/>
          </a:xfrm>
        </p:grpSpPr>
        <p:sp>
          <p:nvSpPr>
            <p:cNvPr id="1032" name="Google Shape;1032;p4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8" name="Google Shape;10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333250"/>
            <a:ext cx="1774174" cy="26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25" y="2982725"/>
            <a:ext cx="4111200" cy="20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8950" y="2914975"/>
            <a:ext cx="3223426" cy="1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3"/>
          <p:cNvSpPr txBox="1"/>
          <p:nvPr>
            <p:ph type="title"/>
          </p:nvPr>
        </p:nvSpPr>
        <p:spPr>
          <a:xfrm>
            <a:off x="448175" y="346875"/>
            <a:ext cx="28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mikroservis</a:t>
            </a:r>
            <a:endParaRPr/>
          </a:p>
        </p:txBody>
      </p:sp>
      <p:sp>
        <p:nvSpPr>
          <p:cNvPr id="1046" name="Google Shape;1046;p43"/>
          <p:cNvSpPr txBox="1"/>
          <p:nvPr>
            <p:ph idx="1" type="body"/>
          </p:nvPr>
        </p:nvSpPr>
        <p:spPr>
          <a:xfrm>
            <a:off x="720000" y="1104850"/>
            <a:ext cx="38520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 komunikacija sa serverom</a:t>
            </a:r>
            <a:endParaRPr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Single responsibility - slanje push notifikacija</a:t>
            </a:r>
            <a:endParaRPr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Jednostavna integracija u klijentsku aplikaciju</a:t>
            </a:r>
            <a:endParaRPr/>
          </a:p>
          <a:p>
            <a:pPr indent="-304800" lvl="0" marL="457200" rtl="0" algn="l">
              <a:spcBef>
                <a:spcPts val="500"/>
              </a:spcBef>
              <a:spcAft>
                <a:spcPts val="500"/>
              </a:spcAft>
              <a:buSzPts val="1200"/>
              <a:buChar char="●"/>
            </a:pPr>
            <a:r>
              <a:rPr lang="en"/>
              <a:t>OneSignal</a:t>
            </a:r>
            <a:endParaRPr/>
          </a:p>
        </p:txBody>
      </p:sp>
      <p:sp>
        <p:nvSpPr>
          <p:cNvPr id="1047" name="Google Shape;104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8" name="Google Shape;10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21825"/>
            <a:ext cx="4214149" cy="14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301" y="2438325"/>
            <a:ext cx="5047849" cy="22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/>
          <p:nvPr>
            <p:ph type="title"/>
          </p:nvPr>
        </p:nvSpPr>
        <p:spPr>
          <a:xfrm>
            <a:off x="720000" y="504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6" name="Google Shape;686;p26"/>
          <p:cNvSpPr txBox="1"/>
          <p:nvPr>
            <p:ph idx="1" type="subTitle"/>
          </p:nvPr>
        </p:nvSpPr>
        <p:spPr>
          <a:xfrm>
            <a:off x="3268650" y="1152650"/>
            <a:ext cx="4117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EVOLUCIJA VEB APLIKACIJA</a:t>
            </a:r>
            <a:endParaRPr sz="2500"/>
          </a:p>
        </p:txBody>
      </p:sp>
      <p:sp>
        <p:nvSpPr>
          <p:cNvPr id="687" name="Google Shape;687;p26"/>
          <p:cNvSpPr txBox="1"/>
          <p:nvPr>
            <p:ph idx="2" type="title"/>
          </p:nvPr>
        </p:nvSpPr>
        <p:spPr>
          <a:xfrm>
            <a:off x="2416825" y="1062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01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688" name="Google Shape;688;p26"/>
          <p:cNvSpPr txBox="1"/>
          <p:nvPr>
            <p:ph idx="4" type="subTitle"/>
          </p:nvPr>
        </p:nvSpPr>
        <p:spPr>
          <a:xfrm>
            <a:off x="3268650" y="1982275"/>
            <a:ext cx="401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PROGRESIVNE VEB APLIKACIJE</a:t>
            </a:r>
            <a:endParaRPr sz="2500"/>
          </a:p>
        </p:txBody>
      </p:sp>
      <p:sp>
        <p:nvSpPr>
          <p:cNvPr id="689" name="Google Shape;689;p26"/>
          <p:cNvSpPr txBox="1"/>
          <p:nvPr>
            <p:ph idx="5" type="title"/>
          </p:nvPr>
        </p:nvSpPr>
        <p:spPr>
          <a:xfrm>
            <a:off x="2416825" y="19822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02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690" name="Google Shape;690;p26"/>
          <p:cNvSpPr txBox="1"/>
          <p:nvPr>
            <p:ph idx="7" type="subTitle"/>
          </p:nvPr>
        </p:nvSpPr>
        <p:spPr>
          <a:xfrm>
            <a:off x="3297425" y="3093225"/>
            <a:ext cx="47034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ARHITEKTURA I IMPLEMENTACIJA</a:t>
            </a:r>
            <a:endParaRPr sz="2500"/>
          </a:p>
        </p:txBody>
      </p:sp>
      <p:sp>
        <p:nvSpPr>
          <p:cNvPr id="691" name="Google Shape;691;p26"/>
          <p:cNvSpPr txBox="1"/>
          <p:nvPr>
            <p:ph idx="8" type="title"/>
          </p:nvPr>
        </p:nvSpPr>
        <p:spPr>
          <a:xfrm>
            <a:off x="2416825" y="30029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03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92" name="Google Shape;692;p26"/>
          <p:cNvSpPr txBox="1"/>
          <p:nvPr>
            <p:ph idx="7" type="subTitle"/>
          </p:nvPr>
        </p:nvSpPr>
        <p:spPr>
          <a:xfrm>
            <a:off x="3297425" y="4010274"/>
            <a:ext cx="23169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</a:rPr>
              <a:t>DOCSY</a:t>
            </a:r>
            <a:endParaRPr sz="2500">
              <a:solidFill>
                <a:schemeClr val="accent4"/>
              </a:solidFill>
            </a:endParaRPr>
          </a:p>
        </p:txBody>
      </p:sp>
      <p:sp>
        <p:nvSpPr>
          <p:cNvPr id="693" name="Google Shape;693;p26"/>
          <p:cNvSpPr txBox="1"/>
          <p:nvPr>
            <p:ph idx="8" type="title"/>
          </p:nvPr>
        </p:nvSpPr>
        <p:spPr>
          <a:xfrm>
            <a:off x="2416825" y="39173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</a:rPr>
              <a:t>03</a:t>
            </a:r>
            <a:endParaRPr sz="2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4"/>
          <p:cNvSpPr txBox="1"/>
          <p:nvPr>
            <p:ph type="title"/>
          </p:nvPr>
        </p:nvSpPr>
        <p:spPr>
          <a:xfrm>
            <a:off x="415200" y="311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OneSignal - docsy</a:t>
            </a:r>
            <a:endParaRPr/>
          </a:p>
        </p:txBody>
      </p:sp>
      <p:sp>
        <p:nvSpPr>
          <p:cNvPr id="1055" name="Google Shape;10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6" name="Google Shape;10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25" y="1004650"/>
            <a:ext cx="4950550" cy="3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5"/>
          <p:cNvSpPr txBox="1"/>
          <p:nvPr>
            <p:ph type="title"/>
          </p:nvPr>
        </p:nvSpPr>
        <p:spPr>
          <a:xfrm>
            <a:off x="339000" y="311400"/>
            <a:ext cx="50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OneSignal - statistika</a:t>
            </a:r>
            <a:endParaRPr/>
          </a:p>
        </p:txBody>
      </p:sp>
      <p:sp>
        <p:nvSpPr>
          <p:cNvPr id="1062" name="Google Shape;106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3" name="Google Shape;10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88" y="1188825"/>
            <a:ext cx="5179149" cy="3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862" y="884100"/>
            <a:ext cx="3033063" cy="17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874" y="2865675"/>
            <a:ext cx="3019031" cy="17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6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1" name="Google Shape;1071;p46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DOCSY</a:t>
            </a:r>
            <a:endParaRPr/>
          </a:p>
        </p:txBody>
      </p:sp>
      <p:grpSp>
        <p:nvGrpSpPr>
          <p:cNvPr id="1072" name="Google Shape;1072;p46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073" name="Google Shape;1073;p46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46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096" name="Google Shape;1096;p4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50" y="152400"/>
            <a:ext cx="5252275" cy="26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8" name="Google Shape;110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300" y="364625"/>
            <a:ext cx="1987274" cy="441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125" y="2935176"/>
            <a:ext cx="2476791" cy="202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650" y="2935176"/>
            <a:ext cx="2576238" cy="20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6" name="Google Shape;11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063" y="846313"/>
            <a:ext cx="2085874" cy="347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451" y="308425"/>
            <a:ext cx="1999500" cy="444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250" y="324595"/>
            <a:ext cx="1999500" cy="444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4" name="Google Shape;11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388" y="458925"/>
            <a:ext cx="1902374" cy="42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387" y="458911"/>
            <a:ext cx="1902374" cy="422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400" y="458900"/>
            <a:ext cx="1902374" cy="422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2" name="Google Shape;11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75" y="314275"/>
            <a:ext cx="1996875" cy="443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875" y="315550"/>
            <a:ext cx="2014162" cy="44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475" y="315550"/>
            <a:ext cx="2086530" cy="44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0" name="Google Shape;11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38" y="363525"/>
            <a:ext cx="1988275" cy="441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862" y="363500"/>
            <a:ext cx="1988275" cy="441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450" y="363513"/>
            <a:ext cx="1988277" cy="441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2"/>
          <p:cNvSpPr txBox="1"/>
          <p:nvPr>
            <p:ph idx="4294967295" type="ctrTitle"/>
          </p:nvPr>
        </p:nvSpPr>
        <p:spPr>
          <a:xfrm>
            <a:off x="4682400" y="3235076"/>
            <a:ext cx="37941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Hvala na pažnji!</a:t>
            </a:r>
            <a:endParaRPr sz="5000"/>
          </a:p>
        </p:txBody>
      </p:sp>
      <p:sp>
        <p:nvSpPr>
          <p:cNvPr id="1148" name="Google Shape;1148;p52"/>
          <p:cNvSpPr/>
          <p:nvPr/>
        </p:nvSpPr>
        <p:spPr>
          <a:xfrm>
            <a:off x="3187322" y="25102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2"/>
          <p:cNvSpPr/>
          <p:nvPr/>
        </p:nvSpPr>
        <p:spPr>
          <a:xfrm>
            <a:off x="3015031" y="25102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2"/>
          <p:cNvSpPr/>
          <p:nvPr/>
        </p:nvSpPr>
        <p:spPr>
          <a:xfrm>
            <a:off x="3358747" y="25102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2"/>
          <p:cNvSpPr/>
          <p:nvPr/>
        </p:nvSpPr>
        <p:spPr>
          <a:xfrm>
            <a:off x="3514441" y="23152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2"/>
          <p:cNvSpPr/>
          <p:nvPr/>
        </p:nvSpPr>
        <p:spPr>
          <a:xfrm>
            <a:off x="3514441" y="23152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2"/>
          <p:cNvSpPr/>
          <p:nvPr/>
        </p:nvSpPr>
        <p:spPr>
          <a:xfrm>
            <a:off x="3524929" y="23248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3524929" y="23703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1226547" y="21682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2"/>
          <p:cNvSpPr/>
          <p:nvPr/>
        </p:nvSpPr>
        <p:spPr>
          <a:xfrm>
            <a:off x="1344605" y="21682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2"/>
          <p:cNvSpPr/>
          <p:nvPr/>
        </p:nvSpPr>
        <p:spPr>
          <a:xfrm>
            <a:off x="1462632" y="21682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510376" y="18700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3159345" y="18773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2"/>
          <p:cNvSpPr/>
          <p:nvPr/>
        </p:nvSpPr>
        <p:spPr>
          <a:xfrm>
            <a:off x="3287036" y="18773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2998407" y="20662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2"/>
          <p:cNvSpPr/>
          <p:nvPr/>
        </p:nvSpPr>
        <p:spPr>
          <a:xfrm>
            <a:off x="3522307" y="21327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2"/>
          <p:cNvSpPr/>
          <p:nvPr/>
        </p:nvSpPr>
        <p:spPr>
          <a:xfrm>
            <a:off x="3378884" y="21327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2"/>
          <p:cNvSpPr/>
          <p:nvPr/>
        </p:nvSpPr>
        <p:spPr>
          <a:xfrm>
            <a:off x="3268682" y="16656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2"/>
          <p:cNvSpPr/>
          <p:nvPr/>
        </p:nvSpPr>
        <p:spPr>
          <a:xfrm>
            <a:off x="344325" y="5898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52"/>
          <p:cNvSpPr/>
          <p:nvPr/>
        </p:nvSpPr>
        <p:spPr>
          <a:xfrm>
            <a:off x="344325" y="5898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35C2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2"/>
          <p:cNvSpPr/>
          <p:nvPr/>
        </p:nvSpPr>
        <p:spPr>
          <a:xfrm>
            <a:off x="450180" y="9470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2"/>
          <p:cNvSpPr/>
          <p:nvPr/>
        </p:nvSpPr>
        <p:spPr>
          <a:xfrm>
            <a:off x="748974" y="9441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2"/>
          <p:cNvSpPr/>
          <p:nvPr/>
        </p:nvSpPr>
        <p:spPr>
          <a:xfrm>
            <a:off x="951472" y="9441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2"/>
          <p:cNvSpPr/>
          <p:nvPr/>
        </p:nvSpPr>
        <p:spPr>
          <a:xfrm>
            <a:off x="854799" y="9441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2"/>
          <p:cNvSpPr/>
          <p:nvPr/>
        </p:nvSpPr>
        <p:spPr>
          <a:xfrm>
            <a:off x="1054247" y="10550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2"/>
          <p:cNvSpPr/>
          <p:nvPr/>
        </p:nvSpPr>
        <p:spPr>
          <a:xfrm>
            <a:off x="1102084" y="10550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2"/>
          <p:cNvSpPr/>
          <p:nvPr/>
        </p:nvSpPr>
        <p:spPr>
          <a:xfrm>
            <a:off x="1170264" y="10550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2"/>
          <p:cNvSpPr/>
          <p:nvPr/>
        </p:nvSpPr>
        <p:spPr>
          <a:xfrm>
            <a:off x="548867" y="12645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2"/>
          <p:cNvSpPr/>
          <p:nvPr/>
        </p:nvSpPr>
        <p:spPr>
          <a:xfrm>
            <a:off x="2390720" y="12645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2"/>
          <p:cNvSpPr/>
          <p:nvPr/>
        </p:nvSpPr>
        <p:spPr>
          <a:xfrm>
            <a:off x="2599320" y="12645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2"/>
          <p:cNvSpPr/>
          <p:nvPr/>
        </p:nvSpPr>
        <p:spPr>
          <a:xfrm>
            <a:off x="777467" y="13246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2"/>
          <p:cNvSpPr/>
          <p:nvPr/>
        </p:nvSpPr>
        <p:spPr>
          <a:xfrm>
            <a:off x="1796435" y="14008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2"/>
          <p:cNvSpPr/>
          <p:nvPr/>
        </p:nvSpPr>
        <p:spPr>
          <a:xfrm>
            <a:off x="1462670" y="14792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2"/>
          <p:cNvSpPr/>
          <p:nvPr/>
        </p:nvSpPr>
        <p:spPr>
          <a:xfrm>
            <a:off x="1512170" y="14030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2"/>
          <p:cNvSpPr/>
          <p:nvPr/>
        </p:nvSpPr>
        <p:spPr>
          <a:xfrm>
            <a:off x="1320868" y="14030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2"/>
          <p:cNvSpPr/>
          <p:nvPr/>
        </p:nvSpPr>
        <p:spPr>
          <a:xfrm>
            <a:off x="1130572" y="14030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2"/>
          <p:cNvSpPr/>
          <p:nvPr/>
        </p:nvSpPr>
        <p:spPr>
          <a:xfrm>
            <a:off x="939270" y="14030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2"/>
          <p:cNvSpPr/>
          <p:nvPr/>
        </p:nvSpPr>
        <p:spPr>
          <a:xfrm>
            <a:off x="710670" y="15748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2"/>
          <p:cNvSpPr/>
          <p:nvPr/>
        </p:nvSpPr>
        <p:spPr>
          <a:xfrm>
            <a:off x="777467" y="14030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2"/>
          <p:cNvSpPr/>
          <p:nvPr/>
        </p:nvSpPr>
        <p:spPr>
          <a:xfrm>
            <a:off x="777467" y="14986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2"/>
          <p:cNvSpPr/>
          <p:nvPr/>
        </p:nvSpPr>
        <p:spPr>
          <a:xfrm>
            <a:off x="777467" y="15943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2"/>
          <p:cNvSpPr/>
          <p:nvPr/>
        </p:nvSpPr>
        <p:spPr>
          <a:xfrm>
            <a:off x="777467" y="16899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2"/>
          <p:cNvSpPr/>
          <p:nvPr/>
        </p:nvSpPr>
        <p:spPr>
          <a:xfrm>
            <a:off x="2457864" y="15748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2"/>
          <p:cNvSpPr/>
          <p:nvPr/>
        </p:nvSpPr>
        <p:spPr>
          <a:xfrm>
            <a:off x="935213" y="15943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2"/>
          <p:cNvSpPr/>
          <p:nvPr/>
        </p:nvSpPr>
        <p:spPr>
          <a:xfrm>
            <a:off x="935213" y="16920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2"/>
          <p:cNvSpPr/>
          <p:nvPr/>
        </p:nvSpPr>
        <p:spPr>
          <a:xfrm>
            <a:off x="935213" y="17907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2"/>
          <p:cNvSpPr/>
          <p:nvPr/>
        </p:nvSpPr>
        <p:spPr>
          <a:xfrm>
            <a:off x="935213" y="18884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2"/>
          <p:cNvSpPr/>
          <p:nvPr/>
        </p:nvSpPr>
        <p:spPr>
          <a:xfrm>
            <a:off x="1462670" y="19646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2"/>
          <p:cNvSpPr/>
          <p:nvPr/>
        </p:nvSpPr>
        <p:spPr>
          <a:xfrm>
            <a:off x="2013180" y="18669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2"/>
          <p:cNvSpPr/>
          <p:nvPr/>
        </p:nvSpPr>
        <p:spPr>
          <a:xfrm>
            <a:off x="2241119" y="17661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2953807" y="8531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2953807" y="8531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rgbClr val="C8AE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3014165" y="10578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3257303" y="9056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3062253" y="12309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2"/>
          <p:cNvSpPr/>
          <p:nvPr/>
        </p:nvSpPr>
        <p:spPr>
          <a:xfrm>
            <a:off x="3813558" y="12309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2"/>
          <p:cNvSpPr/>
          <p:nvPr/>
        </p:nvSpPr>
        <p:spPr>
          <a:xfrm>
            <a:off x="3908028" y="12309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2"/>
          <p:cNvSpPr/>
          <p:nvPr/>
        </p:nvSpPr>
        <p:spPr>
          <a:xfrm>
            <a:off x="3062253" y="13088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2"/>
          <p:cNvSpPr/>
          <p:nvPr/>
        </p:nvSpPr>
        <p:spPr>
          <a:xfrm>
            <a:off x="3474194" y="13088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2"/>
          <p:cNvSpPr/>
          <p:nvPr/>
        </p:nvSpPr>
        <p:spPr>
          <a:xfrm>
            <a:off x="3516198" y="13534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2"/>
          <p:cNvSpPr/>
          <p:nvPr/>
        </p:nvSpPr>
        <p:spPr>
          <a:xfrm>
            <a:off x="3474194" y="13534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2"/>
          <p:cNvSpPr/>
          <p:nvPr/>
        </p:nvSpPr>
        <p:spPr>
          <a:xfrm>
            <a:off x="3373614" y="13534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2"/>
          <p:cNvSpPr/>
          <p:nvPr/>
        </p:nvSpPr>
        <p:spPr>
          <a:xfrm>
            <a:off x="3264303" y="13534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2"/>
          <p:cNvSpPr/>
          <p:nvPr/>
        </p:nvSpPr>
        <p:spPr>
          <a:xfrm>
            <a:off x="3154966" y="13534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2"/>
          <p:cNvSpPr/>
          <p:nvPr/>
        </p:nvSpPr>
        <p:spPr>
          <a:xfrm>
            <a:off x="3154966" y="14085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2"/>
          <p:cNvSpPr/>
          <p:nvPr/>
        </p:nvSpPr>
        <p:spPr>
          <a:xfrm>
            <a:off x="3062253" y="13534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2"/>
          <p:cNvSpPr/>
          <p:nvPr/>
        </p:nvSpPr>
        <p:spPr>
          <a:xfrm>
            <a:off x="3062253" y="14085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2"/>
          <p:cNvSpPr/>
          <p:nvPr/>
        </p:nvSpPr>
        <p:spPr>
          <a:xfrm>
            <a:off x="3062253" y="14627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2"/>
          <p:cNvSpPr/>
          <p:nvPr/>
        </p:nvSpPr>
        <p:spPr>
          <a:xfrm>
            <a:off x="3062253" y="15178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2"/>
          <p:cNvSpPr/>
          <p:nvPr/>
        </p:nvSpPr>
        <p:spPr>
          <a:xfrm>
            <a:off x="3852049" y="14085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52"/>
          <p:cNvSpPr/>
          <p:nvPr/>
        </p:nvSpPr>
        <p:spPr>
          <a:xfrm>
            <a:off x="3152344" y="14627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2"/>
          <p:cNvSpPr/>
          <p:nvPr/>
        </p:nvSpPr>
        <p:spPr>
          <a:xfrm>
            <a:off x="3516198" y="16307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2"/>
          <p:cNvSpPr/>
          <p:nvPr/>
        </p:nvSpPr>
        <p:spPr>
          <a:xfrm>
            <a:off x="3597532" y="15747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2"/>
          <p:cNvSpPr/>
          <p:nvPr/>
        </p:nvSpPr>
        <p:spPr>
          <a:xfrm>
            <a:off x="3727845" y="15178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2"/>
          <p:cNvSpPr/>
          <p:nvPr/>
        </p:nvSpPr>
        <p:spPr>
          <a:xfrm>
            <a:off x="3062253" y="11549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2"/>
          <p:cNvSpPr/>
          <p:nvPr/>
        </p:nvSpPr>
        <p:spPr>
          <a:xfrm>
            <a:off x="3062253" y="17636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2"/>
          <p:cNvSpPr/>
          <p:nvPr/>
        </p:nvSpPr>
        <p:spPr>
          <a:xfrm>
            <a:off x="3062253" y="18309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2"/>
          <p:cNvSpPr/>
          <p:nvPr/>
        </p:nvSpPr>
        <p:spPr>
          <a:xfrm>
            <a:off x="3062253" y="18983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2"/>
          <p:cNvSpPr/>
          <p:nvPr/>
        </p:nvSpPr>
        <p:spPr>
          <a:xfrm>
            <a:off x="3062253" y="23006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2"/>
          <p:cNvSpPr/>
          <p:nvPr/>
        </p:nvSpPr>
        <p:spPr>
          <a:xfrm>
            <a:off x="3544175" y="16858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2"/>
          <p:cNvSpPr/>
          <p:nvPr/>
        </p:nvSpPr>
        <p:spPr>
          <a:xfrm>
            <a:off x="3753200" y="16858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2"/>
          <p:cNvSpPr/>
          <p:nvPr/>
        </p:nvSpPr>
        <p:spPr>
          <a:xfrm>
            <a:off x="3753200" y="17636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2"/>
          <p:cNvSpPr/>
          <p:nvPr/>
        </p:nvSpPr>
        <p:spPr>
          <a:xfrm>
            <a:off x="3062253" y="24030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2"/>
          <p:cNvSpPr/>
          <p:nvPr/>
        </p:nvSpPr>
        <p:spPr>
          <a:xfrm>
            <a:off x="3062253" y="24537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2"/>
          <p:cNvSpPr/>
          <p:nvPr/>
        </p:nvSpPr>
        <p:spPr>
          <a:xfrm>
            <a:off x="3163724" y="24537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2"/>
          <p:cNvSpPr/>
          <p:nvPr/>
        </p:nvSpPr>
        <p:spPr>
          <a:xfrm>
            <a:off x="3186456" y="24030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2"/>
          <p:cNvSpPr/>
          <p:nvPr/>
        </p:nvSpPr>
        <p:spPr>
          <a:xfrm>
            <a:off x="3309769" y="24030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52"/>
          <p:cNvSpPr/>
          <p:nvPr/>
        </p:nvSpPr>
        <p:spPr>
          <a:xfrm>
            <a:off x="3433972" y="24030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2"/>
          <p:cNvSpPr/>
          <p:nvPr/>
        </p:nvSpPr>
        <p:spPr>
          <a:xfrm>
            <a:off x="3558176" y="24030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2"/>
          <p:cNvSpPr/>
          <p:nvPr/>
        </p:nvSpPr>
        <p:spPr>
          <a:xfrm>
            <a:off x="3681488" y="24030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52"/>
          <p:cNvSpPr/>
          <p:nvPr/>
        </p:nvSpPr>
        <p:spPr>
          <a:xfrm>
            <a:off x="3805692" y="24030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2"/>
          <p:cNvSpPr/>
          <p:nvPr/>
        </p:nvSpPr>
        <p:spPr>
          <a:xfrm>
            <a:off x="3639510" y="3694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2"/>
          <p:cNvSpPr/>
          <p:nvPr/>
        </p:nvSpPr>
        <p:spPr>
          <a:xfrm>
            <a:off x="3639510" y="3625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2"/>
          <p:cNvSpPr/>
          <p:nvPr/>
        </p:nvSpPr>
        <p:spPr>
          <a:xfrm>
            <a:off x="3639510" y="3694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2"/>
          <p:cNvSpPr/>
          <p:nvPr/>
        </p:nvSpPr>
        <p:spPr>
          <a:xfrm>
            <a:off x="3686732" y="5260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2"/>
          <p:cNvSpPr/>
          <p:nvPr/>
        </p:nvSpPr>
        <p:spPr>
          <a:xfrm>
            <a:off x="3723466" y="6590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2"/>
          <p:cNvSpPr/>
          <p:nvPr/>
        </p:nvSpPr>
        <p:spPr>
          <a:xfrm>
            <a:off x="4300724" y="5828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2"/>
          <p:cNvSpPr/>
          <p:nvPr/>
        </p:nvSpPr>
        <p:spPr>
          <a:xfrm>
            <a:off x="4373327" y="5828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52"/>
          <p:cNvSpPr/>
          <p:nvPr/>
        </p:nvSpPr>
        <p:spPr>
          <a:xfrm>
            <a:off x="3723466" y="7193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2"/>
          <p:cNvSpPr/>
          <p:nvPr/>
        </p:nvSpPr>
        <p:spPr>
          <a:xfrm>
            <a:off x="4039206" y="7193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52"/>
          <p:cNvSpPr/>
          <p:nvPr/>
        </p:nvSpPr>
        <p:spPr>
          <a:xfrm>
            <a:off x="4072453" y="7543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2"/>
          <p:cNvSpPr/>
          <p:nvPr/>
        </p:nvSpPr>
        <p:spPr>
          <a:xfrm>
            <a:off x="4040098" y="7543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52"/>
          <p:cNvSpPr/>
          <p:nvPr/>
        </p:nvSpPr>
        <p:spPr>
          <a:xfrm>
            <a:off x="3962251" y="7543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2"/>
          <p:cNvSpPr/>
          <p:nvPr/>
        </p:nvSpPr>
        <p:spPr>
          <a:xfrm>
            <a:off x="3878269" y="7543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2"/>
          <p:cNvSpPr/>
          <p:nvPr/>
        </p:nvSpPr>
        <p:spPr>
          <a:xfrm>
            <a:off x="3794313" y="7543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3794313" y="7963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3723466" y="7543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723466" y="7963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3723466" y="8383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329592" y="7201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3792556" y="8383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4072453" y="8925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4234256" y="7874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3723466" y="6012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3723466" y="10105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2"/>
          <p:cNvSpPr/>
          <p:nvPr/>
        </p:nvSpPr>
        <p:spPr>
          <a:xfrm>
            <a:off x="4093429" y="9353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2"/>
          <p:cNvSpPr/>
          <p:nvPr/>
        </p:nvSpPr>
        <p:spPr>
          <a:xfrm>
            <a:off x="4254367" y="8591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2"/>
          <p:cNvSpPr/>
          <p:nvPr/>
        </p:nvSpPr>
        <p:spPr>
          <a:xfrm>
            <a:off x="4254367" y="9186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2"/>
          <p:cNvSpPr/>
          <p:nvPr/>
        </p:nvSpPr>
        <p:spPr>
          <a:xfrm>
            <a:off x="3723466" y="10517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2"/>
          <p:cNvSpPr/>
          <p:nvPr/>
        </p:nvSpPr>
        <p:spPr>
          <a:xfrm>
            <a:off x="3800448" y="10517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2"/>
          <p:cNvSpPr txBox="1"/>
          <p:nvPr/>
        </p:nvSpPr>
        <p:spPr>
          <a:xfrm>
            <a:off x="248700" y="2254700"/>
            <a:ext cx="3152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https://github.com/colic-nevena/docsy</a:t>
            </a:r>
            <a:endParaRPr sz="10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9" name="Google Shape;699;p27"/>
          <p:cNvSpPr txBox="1"/>
          <p:nvPr>
            <p:ph idx="2" type="title"/>
          </p:nvPr>
        </p:nvSpPr>
        <p:spPr>
          <a:xfrm>
            <a:off x="3216900" y="2744525"/>
            <a:ext cx="2622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EVOLUCIJA VEB APLIKACIJA</a:t>
            </a:r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701" name="Google Shape;701;p27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20" name="Google Shape;720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"/>
          <p:cNvSpPr txBox="1"/>
          <p:nvPr>
            <p:ph idx="1" type="subTitle"/>
          </p:nvPr>
        </p:nvSpPr>
        <p:spPr>
          <a:xfrm>
            <a:off x="2124646" y="1575800"/>
            <a:ext cx="1603500" cy="3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</a:t>
            </a:r>
            <a:endParaRPr/>
          </a:p>
        </p:txBody>
      </p:sp>
      <p:sp>
        <p:nvSpPr>
          <p:cNvPr id="731" name="Google Shape;731;p28"/>
          <p:cNvSpPr txBox="1"/>
          <p:nvPr>
            <p:ph type="title"/>
          </p:nvPr>
        </p:nvSpPr>
        <p:spPr>
          <a:xfrm>
            <a:off x="3697950" y="347300"/>
            <a:ext cx="174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</a:t>
            </a:r>
            <a:endParaRPr/>
          </a:p>
        </p:txBody>
      </p:sp>
      <p:sp>
        <p:nvSpPr>
          <p:cNvPr id="732" name="Google Shape;732;p28"/>
          <p:cNvSpPr txBox="1"/>
          <p:nvPr>
            <p:ph idx="5" type="subTitle"/>
          </p:nvPr>
        </p:nvSpPr>
        <p:spPr>
          <a:xfrm>
            <a:off x="5588169" y="1075975"/>
            <a:ext cx="11934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733" name="Google Shape;733;p28"/>
          <p:cNvSpPr txBox="1"/>
          <p:nvPr>
            <p:ph idx="9" type="subTitle"/>
          </p:nvPr>
        </p:nvSpPr>
        <p:spPr>
          <a:xfrm>
            <a:off x="5588169" y="2778050"/>
            <a:ext cx="11934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2.0</a:t>
            </a:r>
            <a:endParaRPr/>
          </a:p>
        </p:txBody>
      </p:sp>
      <p:grpSp>
        <p:nvGrpSpPr>
          <p:cNvPr id="734" name="Google Shape;734;p28"/>
          <p:cNvGrpSpPr/>
          <p:nvPr/>
        </p:nvGrpSpPr>
        <p:grpSpPr>
          <a:xfrm>
            <a:off x="4524300" y="1206445"/>
            <a:ext cx="95400" cy="3380508"/>
            <a:chOff x="4524300" y="1013625"/>
            <a:chExt cx="95400" cy="3116250"/>
          </a:xfrm>
        </p:grpSpPr>
        <p:sp>
          <p:nvSpPr>
            <p:cNvPr id="735" name="Google Shape;735;p2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28"/>
          <p:cNvSpPr txBox="1"/>
          <p:nvPr/>
        </p:nvSpPr>
        <p:spPr>
          <a:xfrm flipH="1">
            <a:off x="1516025" y="1870418"/>
            <a:ext cx="29997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 Berners-Lee 1989, Cern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Kolekcija veb lokacija povezanih putem Interneta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HTML, URL, HTTP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Hipertekst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Distribuirano čuvanje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Klijent-server arhitektura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28"/>
          <p:cNvSpPr txBox="1"/>
          <p:nvPr/>
        </p:nvSpPr>
        <p:spPr>
          <a:xfrm flipH="1">
            <a:off x="4868675" y="1458513"/>
            <a:ext cx="3155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samo za čitanje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Pretraga informacija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Statički veb sajtovi (1989-2005)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28"/>
          <p:cNvSpPr txBox="1"/>
          <p:nvPr/>
        </p:nvSpPr>
        <p:spPr>
          <a:xfrm flipH="1">
            <a:off x="4868675" y="3066475"/>
            <a:ext cx="31551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Korisnički generisan sadržaj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Društvene mreže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Interaktivno korisničko učešće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Personalizacija i preporuke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Mobilnost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0" name="Google Shape;750;p29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PROGRESIVNE VEB APLIKACIJE</a:t>
            </a: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752" name="Google Shape;752;p29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85" name="Google Shape;785;p2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0"/>
          <p:cNvSpPr txBox="1"/>
          <p:nvPr>
            <p:ph type="title"/>
          </p:nvPr>
        </p:nvSpPr>
        <p:spPr>
          <a:xfrm>
            <a:off x="6438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Karakteristike i mogućnosti</a:t>
            </a:r>
            <a:endParaRPr/>
          </a:p>
        </p:txBody>
      </p:sp>
      <p:sp>
        <p:nvSpPr>
          <p:cNvPr id="796" name="Google Shape;796;p30"/>
          <p:cNvSpPr txBox="1"/>
          <p:nvPr/>
        </p:nvSpPr>
        <p:spPr>
          <a:xfrm>
            <a:off x="1467897" y="2548650"/>
            <a:ext cx="2880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Jednostavna instalacija i ikona na početnom ekranu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1467900" y="19823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Pregled preko pretraživača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0"/>
          <p:cNvSpPr txBox="1"/>
          <p:nvPr/>
        </p:nvSpPr>
        <p:spPr>
          <a:xfrm>
            <a:off x="1467900" y="1187900"/>
            <a:ext cx="3152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Veb sajt koji izgleda i ponaša se kao mobilna aplikacija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0"/>
          <p:cNvSpPr/>
          <p:nvPr/>
        </p:nvSpPr>
        <p:spPr>
          <a:xfrm>
            <a:off x="1134025" y="20552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2"/>
              </a:highlight>
            </a:endParaRPr>
          </a:p>
        </p:txBody>
      </p:sp>
      <p:sp>
        <p:nvSpPr>
          <p:cNvPr id="800" name="Google Shape;800;p30"/>
          <p:cNvSpPr/>
          <p:nvPr/>
        </p:nvSpPr>
        <p:spPr>
          <a:xfrm>
            <a:off x="1134025" y="26997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3"/>
              </a:highlight>
            </a:endParaRPr>
          </a:p>
        </p:txBody>
      </p:sp>
      <p:sp>
        <p:nvSpPr>
          <p:cNvPr id="801" name="Google Shape;801;p30"/>
          <p:cNvSpPr/>
          <p:nvPr/>
        </p:nvSpPr>
        <p:spPr>
          <a:xfrm>
            <a:off x="1134025" y="1334600"/>
            <a:ext cx="274200" cy="2739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1"/>
              </a:highlight>
            </a:endParaRPr>
          </a:p>
        </p:txBody>
      </p:sp>
      <p:sp>
        <p:nvSpPr>
          <p:cNvPr id="802" name="Google Shape;802;p30"/>
          <p:cNvSpPr/>
          <p:nvPr/>
        </p:nvSpPr>
        <p:spPr>
          <a:xfrm>
            <a:off x="1134025" y="3391700"/>
            <a:ext cx="274200" cy="27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4"/>
              </a:highlight>
            </a:endParaRPr>
          </a:p>
        </p:txBody>
      </p:sp>
      <p:sp>
        <p:nvSpPr>
          <p:cNvPr id="803" name="Google Shape;803;p30"/>
          <p:cNvSpPr/>
          <p:nvPr/>
        </p:nvSpPr>
        <p:spPr>
          <a:xfrm>
            <a:off x="1134025" y="4152800"/>
            <a:ext cx="274200" cy="27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5273825" y="1323750"/>
            <a:ext cx="274200" cy="27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</a:endParaRPr>
          </a:p>
        </p:txBody>
      </p:sp>
      <p:sp>
        <p:nvSpPr>
          <p:cNvPr id="805" name="Google Shape;805;p30"/>
          <p:cNvSpPr txBox="1"/>
          <p:nvPr/>
        </p:nvSpPr>
        <p:spPr>
          <a:xfrm>
            <a:off x="1519100" y="3310650"/>
            <a:ext cx="2880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Podaci keširani za oflajn upotrebu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0"/>
          <p:cNvSpPr txBox="1"/>
          <p:nvPr/>
        </p:nvSpPr>
        <p:spPr>
          <a:xfrm>
            <a:off x="5658900" y="1253250"/>
            <a:ext cx="288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b="1"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73825" y="193335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</a:endParaRPr>
          </a:p>
        </p:txBody>
      </p:sp>
      <p:sp>
        <p:nvSpPr>
          <p:cNvPr id="808" name="Google Shape;808;p30"/>
          <p:cNvSpPr txBox="1"/>
          <p:nvPr/>
        </p:nvSpPr>
        <p:spPr>
          <a:xfrm>
            <a:off x="5658900" y="1862850"/>
            <a:ext cx="288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Pristup native API-u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30"/>
          <p:cNvSpPr/>
          <p:nvPr/>
        </p:nvSpPr>
        <p:spPr>
          <a:xfrm>
            <a:off x="5273813" y="2615100"/>
            <a:ext cx="274200" cy="27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5658900" y="2480300"/>
            <a:ext cx="288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Manji troškovi razvoja i održavanja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0"/>
          <p:cNvSpPr txBox="1"/>
          <p:nvPr/>
        </p:nvSpPr>
        <p:spPr>
          <a:xfrm>
            <a:off x="5607700" y="3296850"/>
            <a:ext cx="32556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Twitter: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65% više preglednih stranica po sesiji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75% više tvitova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97% manja veličina aplikacije</a:t>
            </a:r>
            <a:endParaRPr sz="120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30"/>
          <p:cNvSpPr/>
          <p:nvPr/>
        </p:nvSpPr>
        <p:spPr>
          <a:xfrm>
            <a:off x="5273825" y="33697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F3F5"/>
              </a:solidFill>
              <a:highlight>
                <a:schemeClr val="accent2"/>
              </a:highlight>
            </a:endParaRPr>
          </a:p>
        </p:txBody>
      </p:sp>
      <p:sp>
        <p:nvSpPr>
          <p:cNvPr id="813" name="Google Shape;8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30"/>
          <p:cNvSpPr txBox="1"/>
          <p:nvPr/>
        </p:nvSpPr>
        <p:spPr>
          <a:xfrm>
            <a:off x="1519100" y="4015400"/>
            <a:ext cx="2880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Google - PuRPLe arhitekturni obrazac</a:t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1"/>
          <p:cNvSpPr txBox="1"/>
          <p:nvPr>
            <p:ph type="title"/>
          </p:nvPr>
        </p:nvSpPr>
        <p:spPr>
          <a:xfrm>
            <a:off x="824200" y="1113450"/>
            <a:ext cx="2617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</a:t>
            </a:r>
            <a:endParaRPr/>
          </a:p>
        </p:txBody>
      </p:sp>
      <p:sp>
        <p:nvSpPr>
          <p:cNvPr id="820" name="Google Shape;820;p31"/>
          <p:cNvSpPr txBox="1"/>
          <p:nvPr>
            <p:ph idx="1" type="subTitle"/>
          </p:nvPr>
        </p:nvSpPr>
        <p:spPr>
          <a:xfrm>
            <a:off x="823975" y="1744250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servisni pozadinski proces</a:t>
            </a:r>
            <a:endParaRPr/>
          </a:p>
        </p:txBody>
      </p:sp>
      <p:sp>
        <p:nvSpPr>
          <p:cNvPr id="821" name="Google Shape;821;p31"/>
          <p:cNvSpPr txBox="1"/>
          <p:nvPr>
            <p:ph idx="2" type="body"/>
          </p:nvPr>
        </p:nvSpPr>
        <p:spPr>
          <a:xfrm>
            <a:off x="3817050" y="1188450"/>
            <a:ext cx="52095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Između veb aplikacije, pregledača i mreže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r>
              <a:rPr lang="en"/>
              <a:t>ez pristupa DOM-u, zasebna nit, neblokirajući proces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Potpuno asinhron (XHR, WebStorage nisu podržani)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Efikasno oflajn iskustvo, keširanje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Presretanje mrežnih zahteva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Ažuriranje resursa na serveru, pozadinska sinhronizacija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Pristup API-u za slanje obaveštenja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Jednostavna integracija</a:t>
            </a:r>
            <a:endParaRPr/>
          </a:p>
        </p:txBody>
      </p:sp>
      <p:sp>
        <p:nvSpPr>
          <p:cNvPr id="822" name="Google Shape;82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3" name="Google Shape;8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00" y="2495275"/>
            <a:ext cx="2190426" cy="12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651" y="580624"/>
            <a:ext cx="4700600" cy="2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0" name="Google Shape;8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675" y="2707950"/>
            <a:ext cx="1842474" cy="1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"/>
          <p:cNvSpPr txBox="1"/>
          <p:nvPr>
            <p:ph type="title"/>
          </p:nvPr>
        </p:nvSpPr>
        <p:spPr>
          <a:xfrm>
            <a:off x="5479572" y="653250"/>
            <a:ext cx="2656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API</a:t>
            </a:r>
            <a:endParaRPr/>
          </a:p>
        </p:txBody>
      </p:sp>
      <p:sp>
        <p:nvSpPr>
          <p:cNvPr id="836" name="Google Shape;836;p33"/>
          <p:cNvSpPr txBox="1"/>
          <p:nvPr>
            <p:ph idx="3" type="title"/>
          </p:nvPr>
        </p:nvSpPr>
        <p:spPr>
          <a:xfrm>
            <a:off x="919171" y="610325"/>
            <a:ext cx="3023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push protokol</a:t>
            </a:r>
            <a:endParaRPr/>
          </a:p>
        </p:txBody>
      </p:sp>
      <p:grpSp>
        <p:nvGrpSpPr>
          <p:cNvPr id="837" name="Google Shape;837;p33"/>
          <p:cNvGrpSpPr/>
          <p:nvPr/>
        </p:nvGrpSpPr>
        <p:grpSpPr>
          <a:xfrm>
            <a:off x="4676700" y="1318425"/>
            <a:ext cx="95400" cy="3116250"/>
            <a:chOff x="4524300" y="1013625"/>
            <a:chExt cx="95400" cy="3116250"/>
          </a:xfrm>
        </p:grpSpPr>
        <p:sp>
          <p:nvSpPr>
            <p:cNvPr id="838" name="Google Shape;838;p3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33"/>
          <p:cNvSpPr txBox="1"/>
          <p:nvPr/>
        </p:nvSpPr>
        <p:spPr>
          <a:xfrm flipH="1">
            <a:off x="302675" y="1451125"/>
            <a:ext cx="42564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Komunikacija između klijenta i push servisa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Slanje push poruke u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bilo koje vreme, čak i kada je klijent neaktivan ili van mreže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Poruke se čuvaju dok korisnički agent ne postane dostupan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Pouzdana i efikasna dostava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Push poruke se dostavljaju </a:t>
            </a:r>
            <a:r>
              <a:rPr i="1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 worker-u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 flipH="1">
            <a:off x="4779375" y="1451125"/>
            <a:ext cx="40572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Kontrola prikaza sistemskih obaveštenja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Prikaz izvan vidnog polja pregledačkog konteksta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Notification.requestPermission() 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Slanje obaveštenja samo ukoliko je korisnik to dozvolio</a:t>
            </a:r>
            <a:endParaRPr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