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58" r:id="rId8"/>
    <p:sldId id="261" r:id="rId9"/>
    <p:sldId id="262" r:id="rId10"/>
    <p:sldId id="265" r:id="rId11"/>
    <p:sldId id="266" r:id="rId12"/>
    <p:sldId id="267" r:id="rId13"/>
    <p:sldId id="268" r:id="rId14"/>
    <p:sldId id="280" r:id="rId15"/>
    <p:sldId id="284" r:id="rId16"/>
    <p:sldId id="281" r:id="rId17"/>
    <p:sldId id="282" r:id="rId18"/>
    <p:sldId id="283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85" r:id="rId29"/>
    <p:sldId id="278" r:id="rId30"/>
    <p:sldId id="279" r:id="rId31"/>
    <p:sldId id="286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A968B5-17F4-4C4B-A209-697E86D14396}">
          <p14:sldIdLst>
            <p14:sldId id="256"/>
            <p14:sldId id="257"/>
            <p14:sldId id="259"/>
            <p14:sldId id="260"/>
            <p14:sldId id="263"/>
            <p14:sldId id="264"/>
            <p14:sldId id="258"/>
            <p14:sldId id="261"/>
            <p14:sldId id="262"/>
            <p14:sldId id="265"/>
            <p14:sldId id="266"/>
            <p14:sldId id="267"/>
            <p14:sldId id="268"/>
            <p14:sldId id="280"/>
            <p14:sldId id="284"/>
            <p14:sldId id="281"/>
            <p14:sldId id="282"/>
            <p14:sldId id="283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5"/>
            <p14:sldId id="278"/>
            <p14:sldId id="279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84" autoAdjust="0"/>
  </p:normalViewPr>
  <p:slideViewPr>
    <p:cSldViewPr>
      <p:cViewPr varScale="1">
        <p:scale>
          <a:sx n="97" d="100"/>
          <a:sy n="97" d="100"/>
        </p:scale>
        <p:origin x="-44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523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C66-ECD9-48A1-A166-D14E5C7D518D}" type="datetimeFigureOut">
              <a:rPr lang="en-US" smtClean="0"/>
              <a:t>1/9/2012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0786A0-3330-4571-9C41-BDE48EF53D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C66-ECD9-48A1-A166-D14E5C7D518D}" type="datetimeFigureOut">
              <a:rPr lang="en-US" smtClean="0"/>
              <a:t>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86A0-3330-4571-9C41-BDE48EF53D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C66-ECD9-48A1-A166-D14E5C7D518D}" type="datetimeFigureOut">
              <a:rPr lang="en-US" smtClean="0"/>
              <a:t>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86A0-3330-4571-9C41-BDE48EF53D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C66-ECD9-48A1-A166-D14E5C7D518D}" type="datetimeFigureOut">
              <a:rPr lang="en-US" smtClean="0"/>
              <a:t>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86A0-3330-4571-9C41-BDE48EF53D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C66-ECD9-48A1-A166-D14E5C7D518D}" type="datetimeFigureOut">
              <a:rPr lang="en-US" smtClean="0"/>
              <a:t>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86A0-3330-4571-9C41-BDE48EF53D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C66-ECD9-48A1-A166-D14E5C7D518D}" type="datetimeFigureOut">
              <a:rPr lang="en-US" smtClean="0"/>
              <a:t>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86A0-3330-4571-9C41-BDE48EF53D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C66-ECD9-48A1-A166-D14E5C7D518D}" type="datetimeFigureOut">
              <a:rPr lang="en-US" smtClean="0"/>
              <a:t>1/9/2012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86A0-3330-4571-9C41-BDE48EF53D9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C66-ECD9-48A1-A166-D14E5C7D518D}" type="datetimeFigureOut">
              <a:rPr lang="en-US" smtClean="0"/>
              <a:t>1/9/2012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86A0-3330-4571-9C41-BDE48EF53D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C66-ECD9-48A1-A166-D14E5C7D518D}" type="datetimeFigureOut">
              <a:rPr lang="en-US" smtClean="0"/>
              <a:t>1/9/2012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86A0-3330-4571-9C41-BDE48EF53D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C66-ECD9-48A1-A166-D14E5C7D518D}" type="datetimeFigureOut">
              <a:rPr lang="en-US" smtClean="0"/>
              <a:t>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86A0-3330-4571-9C41-BDE48EF53D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C66-ECD9-48A1-A166-D14E5C7D518D}" type="datetimeFigureOut">
              <a:rPr lang="en-US" smtClean="0"/>
              <a:t>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86A0-3330-4571-9C41-BDE48EF53D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D08BC66-ECD9-48A1-A166-D14E5C7D518D}" type="datetimeFigureOut">
              <a:rPr lang="en-US" smtClean="0"/>
              <a:t>1/9/2012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0786A0-3330-4571-9C41-BDE48EF53D9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s-engine-performance.wikidot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9.jpeg"/><Relationship Id="rId4" Type="http://schemas.openxmlformats.org/officeDocument/2006/relationships/image" Target="../media/image27.jpeg"/><Relationship Id="rId9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js-engine-performance.wikido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olin\Desktop\presentation\images\FinancialPerform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6072" y="713349"/>
            <a:ext cx="2133600" cy="746119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haroni" pitchFamily="2" charset="-79"/>
                <a:cs typeface="Aharoni" pitchFamily="2" charset="-79"/>
              </a:rPr>
              <a:t>in</a:t>
            </a:r>
            <a:r>
              <a:rPr lang="en-US" sz="32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3200" dirty="0" smtClean="0">
                <a:solidFill>
                  <a:schemeClr val="accent5"/>
                </a:solidFill>
                <a:latin typeface="Aharoni" pitchFamily="2" charset="-79"/>
                <a:cs typeface="Aharoni" pitchFamily="2" charset="-79"/>
              </a:rPr>
              <a:t>modern</a:t>
            </a:r>
            <a:r>
              <a:rPr lang="en-US" sz="3200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US" sz="3200" dirty="0" smtClean="0">
                <a:latin typeface="Aharoni" pitchFamily="2" charset="-79"/>
                <a:cs typeface="Aharoni" pitchFamily="2" charset="-79"/>
              </a:rPr>
            </a:b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browsers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1" y="228601"/>
            <a:ext cx="5102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spc="-150" dirty="0" smtClean="0">
                <a:solidFill>
                  <a:schemeClr val="bg2">
                    <a:lumMod val="50000"/>
                  </a:schemeClr>
                </a:solidFill>
              </a:rPr>
              <a:t>Javascript Performance </a:t>
            </a:r>
            <a:endParaRPr lang="en-US" sz="36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57800" y="285750"/>
            <a:ext cx="33826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5"/>
                </a:solidFill>
                <a:latin typeface="Arial Black" pitchFamily="34" charset="0"/>
              </a:rPr>
              <a:t>Identefier 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resolution</a:t>
            </a:r>
            <a:endParaRPr lang="en-US" sz="4400" dirty="0">
              <a:solidFill>
                <a:schemeClr val="bg1">
                  <a:lumMod val="50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5122" name="Picture 2" descr="C:\Users\colin\Desktop\presentation\images\I_mediaobject7_d1e7080-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101" y="2419350"/>
            <a:ext cx="4268098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4800" y="428625"/>
            <a:ext cx="4150495" cy="415498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effectLst>
            <a:outerShdw blurRad="177800" sx="102000" sy="102000" algn="ctr" rotWithShape="0">
              <a:prstClr val="black">
                <a:alpha val="33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ResolutionTest.prototype.Run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function() {</a:t>
            </a:r>
          </a:p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foo1 = 0;</a:t>
            </a:r>
          </a:p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foo2 = 0;</a:t>
            </a:r>
          </a:p>
          <a:p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_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RecursiveCall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(1000);	</a:t>
            </a:r>
          </a:p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}</a:t>
            </a:r>
          </a:p>
          <a:p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function _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RecursiveCall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(depth) {</a:t>
            </a:r>
          </a:p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if(depth &lt;= 0) {</a:t>
            </a:r>
          </a:p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tmp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0;</a:t>
            </a:r>
          </a:p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for(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i = 0; i &lt; 5000000; i++) {</a:t>
            </a:r>
          </a:p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	/*read access*/</a:t>
            </a:r>
          </a:p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	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tmp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foo1;</a:t>
            </a:r>
          </a:p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	/*write access*/</a:t>
            </a:r>
          </a:p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	foo2 = foo1;</a:t>
            </a:r>
          </a:p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}</a:t>
            </a:r>
          </a:p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	</a:t>
            </a:r>
          </a:p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} else {</a:t>
            </a:r>
          </a:p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_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RecursiveCall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(--depth);</a:t>
            </a:r>
          </a:p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}</a:t>
            </a:r>
          </a:p>
          <a:p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}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4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colin\Desktop\presentation\images\4f2534bf-fb3a-4192-82e7-5712db41fee6_d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499"/>
            <a:ext cx="288544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3087" y="153586"/>
            <a:ext cx="1015663" cy="477406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5400" dirty="0" smtClean="0">
                <a:solidFill>
                  <a:schemeClr val="accent5"/>
                </a:solidFill>
                <a:latin typeface="Arial Black" pitchFamily="34" charset="0"/>
              </a:rPr>
              <a:t>Data </a:t>
            </a:r>
            <a:r>
              <a:rPr lang="en-US" sz="5400" dirty="0" smtClean="0">
                <a:solidFill>
                  <a:schemeClr val="tx1">
                    <a:lumMod val="75000"/>
                  </a:schemeClr>
                </a:solidFill>
                <a:latin typeface="Arial Black" pitchFamily="34" charset="0"/>
              </a:rPr>
              <a:t>access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52950" y="263071"/>
            <a:ext cx="4429418" cy="455509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effectLst>
            <a:outerShdw blurRad="177800" sx="102000" sy="102000" algn="ctr" rotWithShape="0">
              <a:prstClr val="black">
                <a:alpha val="33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DataAccessTest.prototype.Run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function() {</a:t>
            </a:r>
          </a:p>
          <a:p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tmp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0;</a:t>
            </a:r>
          </a:p>
          <a:p>
            <a:endParaRPr lang="en-US" sz="1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/*literal read / write + </a:t>
            </a:r>
            <a:r>
              <a:rPr lang="en-US" sz="1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variabiles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*/</a:t>
            </a:r>
          </a:p>
          <a:p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for(</a:t>
            </a:r>
            <a:r>
              <a:rPr lang="en-US" sz="1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i = 0; i &lt; 2000000; i++) {</a:t>
            </a:r>
          </a:p>
          <a:p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tmp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0;</a:t>
            </a:r>
          </a:p>
          <a:p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tmp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</a:t>
            </a:r>
            <a:r>
              <a:rPr lang="en-US" sz="1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tmp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tmp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"some string";</a:t>
            </a:r>
          </a:p>
          <a:p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tmp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</a:t>
            </a:r>
            <a:r>
              <a:rPr lang="en-US" sz="1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tmp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}</a:t>
            </a:r>
          </a:p>
          <a:p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/*properties access*/</a:t>
            </a:r>
          </a:p>
          <a:p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tmp.prop1 = 0;</a:t>
            </a:r>
          </a:p>
          <a:p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tmp.prop2 = 0;</a:t>
            </a:r>
          </a:p>
          <a:p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tmp.prop3 = 0;</a:t>
            </a:r>
          </a:p>
          <a:p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for(</a:t>
            </a:r>
            <a:r>
              <a:rPr lang="en-US" sz="1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i = 0; i &lt; 200000; i++) {</a:t>
            </a:r>
          </a:p>
          <a:p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tmp.prop1 = tmp.prop2 * tmp.prop2;</a:t>
            </a:r>
          </a:p>
          <a:p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tmp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["prop1"] = </a:t>
            </a:r>
            <a:r>
              <a:rPr lang="en-US" sz="1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tmp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["prop2"] * </a:t>
            </a:r>
            <a:r>
              <a:rPr lang="en-US" sz="1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tmp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["prop2"];</a:t>
            </a:r>
          </a:p>
          <a:p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}</a:t>
            </a:r>
          </a:p>
          <a:p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tmp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[]; </a:t>
            </a:r>
            <a:r>
              <a:rPr lang="en-US" sz="1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tmp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[0] = 0;</a:t>
            </a:r>
          </a:p>
          <a:p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/*array access*/</a:t>
            </a:r>
          </a:p>
          <a:p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for(</a:t>
            </a:r>
            <a:r>
              <a:rPr lang="en-US" sz="1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i = 1; i &lt; 2000000; i++) {</a:t>
            </a:r>
          </a:p>
          <a:p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tmp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[i] = </a:t>
            </a:r>
            <a:r>
              <a:rPr lang="en-US" sz="1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tmp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[i - 1] + </a:t>
            </a:r>
            <a:r>
              <a:rPr lang="en-US" sz="1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tmp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[i - 1];</a:t>
            </a:r>
          </a:p>
          <a:p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}</a:t>
            </a:r>
          </a:p>
          <a:p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517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0600" y="114300"/>
            <a:ext cx="3289234" cy="92333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5400" dirty="0" smtClean="0">
                <a:solidFill>
                  <a:schemeClr val="accent5"/>
                </a:solidFill>
                <a:latin typeface="Arial Black" pitchFamily="34" charset="0"/>
              </a:rPr>
              <a:t>ARRAYS</a:t>
            </a:r>
            <a:endParaRPr lang="en-US" sz="5400" dirty="0" smtClean="0">
              <a:solidFill>
                <a:schemeClr val="tx1">
                  <a:lumMod val="7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7171" name="Picture 3" descr="C:\Users\colin\Desktop\presentation\images\array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95350"/>
            <a:ext cx="419019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36459" y="1056680"/>
            <a:ext cx="3472425" cy="3970318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effectLst>
            <a:outerShdw blurRad="177800" sx="102000" sy="102000" algn="ctr" rotWithShape="0">
              <a:prstClr val="black">
                <a:alpha val="33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ArraysTest.prototype.Run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function() {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tmp1 = [];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tmp2 = [];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for(</a:t>
            </a:r>
            <a:r>
              <a:rPr lang="en-US" sz="1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i = 0; i &lt; 500000; i++) {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tmp1.push(i);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tmp2.push(i);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}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tmp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tmp1.concat(tmp2);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tmp.reverse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();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tmp1.join();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for(</a:t>
            </a:r>
            <a:r>
              <a:rPr lang="en-US" sz="1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i = 0; i &lt; 500000; i++) {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tmp1.pop();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tmp2.pop();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}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181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91200" y="209550"/>
            <a:ext cx="3190064" cy="742951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Arial Black" pitchFamily="34" charset="0"/>
                <a:cs typeface="Aharoni" pitchFamily="2" charset="-79"/>
              </a:rPr>
              <a:t>Reg</a:t>
            </a:r>
            <a:r>
              <a:rPr lang="en-US" sz="5400" dirty="0" smtClean="0">
                <a:solidFill>
                  <a:schemeClr val="accent5"/>
                </a:solidFill>
                <a:latin typeface="Arial Black" pitchFamily="34" charset="0"/>
                <a:cs typeface="Aharoni" pitchFamily="2" charset="-79"/>
              </a:rPr>
              <a:t>EX</a:t>
            </a:r>
            <a:endParaRPr lang="en-US" sz="5400" dirty="0"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4325" y="1428750"/>
            <a:ext cx="6859570" cy="1600438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effectLst>
            <a:outerShdw blurRad="177800" sx="102000" sy="102000" algn="ctr" rotWithShape="0">
              <a:prstClr val="black">
                <a:alpha val="33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RegexTest.prototype.Run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function() {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tmp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" this is some random string ...  this is some random string ... ";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for(</a:t>
            </a:r>
            <a:r>
              <a:rPr lang="en-US" sz="1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i = 0; i &lt; 500000; i++) {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tmp.match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("[a-</a:t>
            </a:r>
            <a:r>
              <a:rPr lang="en-US" sz="1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zA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-z]..</a:t>
            </a:r>
            <a:r>
              <a:rPr lang="en-US" sz="1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d?om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 ]*");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}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063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743575" y="971550"/>
            <a:ext cx="2286000" cy="7429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>
                <a:solidFill>
                  <a:schemeClr val="accent5"/>
                </a:solidFill>
                <a:latin typeface="Arial Black" pitchFamily="34" charset="0"/>
                <a:cs typeface="Aharoni" pitchFamily="2" charset="-79"/>
              </a:rPr>
              <a:t>D</a:t>
            </a:r>
            <a:r>
              <a:rPr lang="en-US" sz="5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5400" dirty="0" smtClean="0">
                <a:solidFill>
                  <a:schemeClr val="accent5"/>
                </a:solidFill>
                <a:latin typeface="Arial Black" pitchFamily="34" charset="0"/>
                <a:cs typeface="Aharoni" pitchFamily="2" charset="-79"/>
              </a:rPr>
              <a:t>M</a:t>
            </a:r>
            <a:endParaRPr lang="en-US" sz="5400" dirty="0">
              <a:latin typeface="Arial Black" pitchFamily="34" charset="0"/>
            </a:endParaRPr>
          </a:p>
        </p:txBody>
      </p:sp>
      <p:pic>
        <p:nvPicPr>
          <p:cNvPr id="1026" name="Picture 2" descr="C:\Users\colin\Desktop\presentation\images\do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818" y="2959100"/>
            <a:ext cx="4117182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2410" y="133349"/>
            <a:ext cx="4755358" cy="493981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effectLst>
            <a:outerShdw blurRad="177800" sx="102000" sy="102000" algn="ctr" rotWithShape="0">
              <a:prstClr val="black">
                <a:alpha val="33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DomTest.prototype.Run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function() {</a:t>
            </a:r>
          </a:p>
          <a:p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root = </a:t>
            </a:r>
            <a:r>
              <a:rPr lang="en-US"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document.createElement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("div");</a:t>
            </a:r>
          </a:p>
          <a:p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document.body.appendChild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(root);</a:t>
            </a:r>
          </a:p>
          <a:p>
            <a:endParaRPr lang="en-US" sz="9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/*</a:t>
            </a:r>
            <a:r>
              <a:rPr lang="en-US"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dom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creation and attributes*/</a:t>
            </a:r>
          </a:p>
          <a:p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for(</a:t>
            </a:r>
            <a:r>
              <a:rPr lang="en-US"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i = 0; i &lt; 50000; i++) {</a:t>
            </a:r>
          </a:p>
          <a:p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child = </a:t>
            </a:r>
            <a:r>
              <a:rPr lang="en-US"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document.createElement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("div");</a:t>
            </a:r>
          </a:p>
          <a:p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child.setAttribute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("width", "100");</a:t>
            </a:r>
          </a:p>
          <a:p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child.getAttribute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("width");</a:t>
            </a:r>
          </a:p>
          <a:p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root.appendChild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(child);		</a:t>
            </a:r>
          </a:p>
          <a:p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}</a:t>
            </a:r>
          </a:p>
          <a:p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child = </a:t>
            </a:r>
            <a:r>
              <a:rPr lang="en-US"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root.firstChild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/*</a:t>
            </a:r>
            <a:r>
              <a:rPr lang="en-US"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dom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traversal and </a:t>
            </a:r>
            <a:r>
              <a:rPr lang="en-US"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css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properties*/</a:t>
            </a:r>
          </a:p>
          <a:p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while((child = </a:t>
            </a:r>
            <a:r>
              <a:rPr lang="en-US"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child.nextSibling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 != null) {</a:t>
            </a:r>
          </a:p>
          <a:p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child.style.display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"block";			</a:t>
            </a:r>
          </a:p>
          <a:p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child.style.color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"#FFF";	</a:t>
            </a:r>
          </a:p>
          <a:p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}</a:t>
            </a:r>
          </a:p>
          <a:p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child = </a:t>
            </a:r>
            <a:r>
              <a:rPr lang="en-US"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document.createElement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("div");</a:t>
            </a:r>
          </a:p>
          <a:p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child.setAttribute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("id", "</a:t>
            </a:r>
            <a:r>
              <a:rPr lang="en-US"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someChild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");</a:t>
            </a:r>
          </a:p>
          <a:p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root.appendChild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(child);</a:t>
            </a:r>
          </a:p>
          <a:p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document.getElementsByTagName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("div").length;</a:t>
            </a:r>
          </a:p>
          <a:p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document.getElementById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("</a:t>
            </a:r>
            <a:r>
              <a:rPr lang="en-US"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someChild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");</a:t>
            </a:r>
          </a:p>
          <a:p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/*removal of nodes*/</a:t>
            </a:r>
          </a:p>
          <a:p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for(</a:t>
            </a:r>
            <a:r>
              <a:rPr lang="en-US"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i = 0; i &lt; 50000; i++  ) {</a:t>
            </a:r>
          </a:p>
          <a:p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root.removeChild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root.firstChild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);</a:t>
            </a:r>
          </a:p>
          <a:p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}</a:t>
            </a:r>
          </a:p>
          <a:p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document.body.removeChild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(root);</a:t>
            </a:r>
          </a:p>
          <a:p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723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19400" y="114300"/>
            <a:ext cx="3962400" cy="7429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>
                <a:solidFill>
                  <a:schemeClr val="accent5"/>
                </a:solidFill>
                <a:latin typeface="Arial Black" pitchFamily="34" charset="0"/>
                <a:cs typeface="Aharoni" pitchFamily="2" charset="-79"/>
              </a:rPr>
              <a:t>STRINGS</a:t>
            </a:r>
            <a:endParaRPr lang="en-US" sz="5400" dirty="0"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8825" y="1047750"/>
            <a:ext cx="7061549" cy="224676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effectLst>
            <a:outerShdw blurRad="177800" sx="102000" sy="102000" algn="ctr" rotWithShape="0">
              <a:prstClr val="black">
                <a:alpha val="33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StringsTest.prototype.Run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function() {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tmp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[];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for(i = 0; i &lt; 200000; i++) {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tmp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[i] = "this is some ".</a:t>
            </a:r>
            <a:r>
              <a:rPr lang="en-US" sz="1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toUpperCase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 + "string".</a:t>
            </a:r>
            <a:r>
              <a:rPr lang="en-US" sz="1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toLowerCase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();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tmp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[i].</a:t>
            </a:r>
            <a:r>
              <a:rPr lang="en-US" sz="1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indexOf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('o');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}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tmp.join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().split(' ');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141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olin\Desktop\presentation\images\Pad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413023"/>
            <a:ext cx="4800600" cy="436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0" y="971550"/>
            <a:ext cx="249299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chemeClr val="accent5"/>
                </a:solidFill>
                <a:latin typeface="Arial Black" pitchFamily="34" charset="0"/>
                <a:cs typeface="Aharoni" pitchFamily="2" charset="-79"/>
              </a:rPr>
              <a:t>SHA</a:t>
            </a:r>
            <a:r>
              <a:rPr lang="en-US" sz="6000" dirty="0" smtClean="0">
                <a:solidFill>
                  <a:schemeClr val="tx1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1</a:t>
            </a:r>
            <a:endParaRPr lang="en-US" sz="4800" dirty="0">
              <a:solidFill>
                <a:schemeClr val="tx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3486150"/>
            <a:ext cx="3573414" cy="1169551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effectLst>
            <a:outerShdw blurRad="177800" sx="102000" sy="102000" algn="ctr" rotWithShape="0">
              <a:prstClr val="black">
                <a:alpha val="33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Sha1Test.prototype.Run = function() {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for(</a:t>
            </a:r>
            <a:r>
              <a:rPr lang="en-US" sz="1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i = 0; i &lt; 10000; i++  ) {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SHA1("some text");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}</a:t>
            </a:r>
          </a:p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71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2019300"/>
            <a:ext cx="25502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accent5"/>
                </a:solidFill>
                <a:latin typeface="Arial Black" pitchFamily="34" charset="0"/>
                <a:cs typeface="Aharoni" pitchFamily="2" charset="-79"/>
              </a:rPr>
              <a:t>CANVAS</a:t>
            </a:r>
            <a:endParaRPr lang="en-US" sz="4000" dirty="0">
              <a:solidFill>
                <a:schemeClr val="tx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5200" y="133350"/>
            <a:ext cx="5493812" cy="4832092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effectLst>
            <a:outerShdw blurRad="177800" sx="102000" sy="102000" algn="ctr" rotWithShape="0">
              <a:prstClr val="black">
                <a:alpha val="33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CanvasTest.prototype.Run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function () {</a:t>
            </a:r>
          </a:p>
          <a:p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canvas = </a:t>
            </a:r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document.createElement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("canvas");</a:t>
            </a:r>
          </a:p>
          <a:p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canvas.width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800;</a:t>
            </a:r>
          </a:p>
          <a:p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canvas.height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600;</a:t>
            </a:r>
          </a:p>
          <a:p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ctx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</a:t>
            </a:r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canvas.getContext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("2d");</a:t>
            </a:r>
          </a:p>
          <a:p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/*shape drawing*/</a:t>
            </a:r>
          </a:p>
          <a:p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for(</a:t>
            </a:r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i = 0; i &lt; 200; i++) {</a:t>
            </a:r>
          </a:p>
          <a:p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ctx.fillRect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(0, 0, 800, 600);</a:t>
            </a:r>
          </a:p>
          <a:p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ctx.beginPath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();  </a:t>
            </a:r>
          </a:p>
          <a:p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ctx.moveTo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(0, 100);  </a:t>
            </a:r>
          </a:p>
          <a:p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ctx.lineTo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(800, 100);  </a:t>
            </a:r>
          </a:p>
          <a:p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ctx.arc(400, 100, 400, </a:t>
            </a:r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Math.PI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/ 2, 1.5 * </a:t>
            </a:r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Math.PI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, false); </a:t>
            </a:r>
          </a:p>
          <a:p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ctx.fill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();</a:t>
            </a:r>
          </a:p>
          <a:p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ctx.fillText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("some text", 100, 100);</a:t>
            </a:r>
          </a:p>
          <a:p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}</a:t>
            </a:r>
          </a:p>
          <a:p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/*pixel manipulation*/</a:t>
            </a:r>
          </a:p>
          <a:p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imageData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</a:t>
            </a:r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ctx.getImageData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(0, 0, 800, 600);	</a:t>
            </a:r>
          </a:p>
          <a:p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for(</a:t>
            </a:r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i = 0; i &lt; 3000; i++) {</a:t>
            </a:r>
          </a:p>
          <a:p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for(</a:t>
            </a:r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i in </a:t>
            </a:r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imageData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	</a:t>
            </a:r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imageData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[i] = i + 0.1;</a:t>
            </a:r>
          </a:p>
          <a:p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ctx.putImageData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imageData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, 0, 0);</a:t>
            </a:r>
          </a:p>
          <a:p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}</a:t>
            </a:r>
          </a:p>
          <a:p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74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48025" y="209550"/>
            <a:ext cx="253466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?</a:t>
            </a:r>
            <a:endParaRPr lang="en-US" sz="30000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00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colin\Desktop\presentation\images\images\math_res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35732"/>
            <a:ext cx="4581525" cy="20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15001" y="514350"/>
            <a:ext cx="28755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accent5"/>
                </a:solidFill>
                <a:latin typeface="Impact" pitchFamily="34" charset="0"/>
              </a:rPr>
              <a:t>MATH</a:t>
            </a:r>
            <a:endParaRPr lang="en-US" sz="9600" dirty="0">
              <a:solidFill>
                <a:schemeClr val="accent5"/>
              </a:solidFill>
              <a:latin typeface="Impac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3204262"/>
            <a:ext cx="2597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5"/>
                </a:solidFill>
                <a:latin typeface="Arial Black" pitchFamily="34" charset="0"/>
                <a:cs typeface="Aharoni" pitchFamily="2" charset="-79"/>
              </a:rPr>
              <a:t>WHY</a:t>
            </a:r>
            <a:r>
              <a:rPr lang="en-US" sz="6000" dirty="0" smtClean="0">
                <a:latin typeface="Impact" pitchFamily="34" charset="0"/>
              </a:rPr>
              <a:t>?</a:t>
            </a:r>
            <a:endParaRPr lang="en-US" sz="6000" dirty="0">
              <a:latin typeface="Impact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81350" y="2743200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moste browsers use some form of source </a:t>
            </a:r>
            <a:r>
              <a:rPr lang="en-US" dirty="0" smtClean="0">
                <a:solidFill>
                  <a:schemeClr val="accent5"/>
                </a:solidFill>
              </a:rPr>
              <a:t>compilation</a:t>
            </a:r>
            <a:r>
              <a:rPr lang="en-US" dirty="0" smtClean="0"/>
              <a:t> into either intermediate </a:t>
            </a:r>
            <a:r>
              <a:rPr lang="en-US" dirty="0" smtClean="0">
                <a:solidFill>
                  <a:schemeClr val="accent5"/>
                </a:solidFill>
              </a:rPr>
              <a:t>bytecode</a:t>
            </a:r>
            <a:r>
              <a:rPr lang="en-US" dirty="0" smtClean="0"/>
              <a:t> or native </a:t>
            </a:r>
            <a:r>
              <a:rPr lang="en-US" dirty="0" smtClean="0">
                <a:solidFill>
                  <a:schemeClr val="accent5"/>
                </a:solidFill>
              </a:rPr>
              <a:t>machine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means that most primitive calculations take toughly the </a:t>
            </a:r>
            <a:r>
              <a:rPr lang="en-US" dirty="0" smtClean="0">
                <a:solidFill>
                  <a:schemeClr val="accent5"/>
                </a:solidFill>
              </a:rPr>
              <a:t>same</a:t>
            </a:r>
            <a:r>
              <a:rPr lang="en-US" dirty="0" smtClean="0"/>
              <a:t> time across </a:t>
            </a:r>
            <a:r>
              <a:rPr lang="en-US" dirty="0" smtClean="0">
                <a:solidFill>
                  <a:schemeClr val="accent5"/>
                </a:solidFill>
              </a:rPr>
              <a:t>all</a:t>
            </a:r>
            <a:r>
              <a:rPr lang="en-US" dirty="0" smtClean="0"/>
              <a:t> browsers, apart from a few anomalies</a:t>
            </a:r>
          </a:p>
          <a:p>
            <a:r>
              <a:rPr lang="en-US" dirty="0" smtClean="0">
                <a:solidFill>
                  <a:schemeClr val="accent5"/>
                </a:solidFill>
                <a:latin typeface="Aharoni" pitchFamily="2" charset="-79"/>
                <a:cs typeface="Aharoni" pitchFamily="2" charset="-79"/>
              </a:rPr>
              <a:t>YES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we retested Firefox under windows and linux, but no change was recorded.</a:t>
            </a:r>
          </a:p>
        </p:txBody>
      </p:sp>
    </p:spTree>
    <p:extLst>
      <p:ext uri="{BB962C8B-B14F-4D97-AF65-F5344CB8AC3E}">
        <p14:creationId xmlns:p14="http://schemas.microsoft.com/office/powerpoint/2010/main" val="38967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olin\Desktop\presentation\images\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893" y="2684462"/>
            <a:ext cx="3305175" cy="247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44927" y="1938851"/>
            <a:ext cx="86228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hlinkClick r:id="rId3"/>
              </a:rPr>
              <a:t>http://js-engine-performance.wikidot.com/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5021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colin\Desktop\presentation\images\images\ir_res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14300"/>
            <a:ext cx="4581525" cy="20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86425" y="457200"/>
            <a:ext cx="25907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5"/>
                </a:solidFill>
                <a:latin typeface="Impact" pitchFamily="34" charset="0"/>
              </a:rPr>
              <a:t>Identefier 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resolution</a:t>
            </a:r>
            <a:endParaRPr lang="en-US" sz="4400" dirty="0">
              <a:solidFill>
                <a:schemeClr val="bg1">
                  <a:lumMod val="50000"/>
                </a:schemeClr>
              </a:solidFill>
              <a:latin typeface="Impact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2800" y="2863346"/>
            <a:ext cx="556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top browsers managed to have </a:t>
            </a:r>
            <a:r>
              <a:rPr lang="en-US" dirty="0" smtClean="0">
                <a:solidFill>
                  <a:schemeClr val="accent5"/>
                </a:solidFill>
              </a:rPr>
              <a:t>constant</a:t>
            </a:r>
            <a:r>
              <a:rPr lang="en-US" dirty="0" smtClean="0"/>
              <a:t> look-up time </a:t>
            </a:r>
            <a:r>
              <a:rPr lang="en-US" dirty="0" smtClean="0">
                <a:solidFill>
                  <a:schemeClr val="accent5"/>
                </a:solidFill>
              </a:rPr>
              <a:t>regardless</a:t>
            </a:r>
            <a:r>
              <a:rPr lang="en-US" dirty="0" smtClean="0"/>
              <a:t> of recursion depth and the size of the scope chain.</a:t>
            </a:r>
          </a:p>
          <a:p>
            <a:r>
              <a:rPr lang="en-US" dirty="0" smtClean="0"/>
              <a:t>bottom browsers however were affected </a:t>
            </a:r>
            <a:r>
              <a:rPr lang="en-US" dirty="0" smtClean="0">
                <a:solidFill>
                  <a:schemeClr val="accent5"/>
                </a:solidFill>
              </a:rPr>
              <a:t>heavely</a:t>
            </a:r>
            <a:r>
              <a:rPr lang="en-US" dirty="0" smtClean="0"/>
              <a:t> by recursion depth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204262"/>
            <a:ext cx="2597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5"/>
                </a:solidFill>
                <a:latin typeface="Arial Black" pitchFamily="34" charset="0"/>
                <a:cs typeface="Aharoni" pitchFamily="2" charset="-79"/>
              </a:rPr>
              <a:t>WHY</a:t>
            </a:r>
            <a:r>
              <a:rPr lang="en-US" sz="6000" dirty="0" smtClean="0">
                <a:latin typeface="Impact" pitchFamily="34" charset="0"/>
              </a:rPr>
              <a:t>?</a:t>
            </a:r>
            <a:endParaRPr lang="en-US" sz="6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4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colin\Desktop\presentation\images\images\data_access_res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14300"/>
            <a:ext cx="4581525" cy="20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0" y="362991"/>
            <a:ext cx="3135730" cy="215443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5"/>
                </a:solidFill>
                <a:latin typeface="Arial Black" pitchFamily="34" charset="0"/>
              </a:rPr>
              <a:t>DATA</a:t>
            </a:r>
          </a:p>
          <a:p>
            <a:pPr algn="ctr"/>
            <a:r>
              <a:rPr lang="en-US" sz="5400" dirty="0" smtClean="0">
                <a:solidFill>
                  <a:schemeClr val="tx1">
                    <a:lumMod val="75000"/>
                  </a:schemeClr>
                </a:solidFill>
                <a:latin typeface="Arial Black" pitchFamily="34" charset="0"/>
              </a:rPr>
              <a:t>access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81400" y="2912975"/>
            <a:ext cx="495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modern JavaScript engines use hidden </a:t>
            </a:r>
            <a:r>
              <a:rPr lang="en-US" dirty="0" smtClean="0">
                <a:solidFill>
                  <a:schemeClr val="accent5"/>
                </a:solidFill>
              </a:rPr>
              <a:t>classes</a:t>
            </a:r>
            <a:r>
              <a:rPr lang="en-US" dirty="0" smtClean="0"/>
              <a:t> or a method of inline </a:t>
            </a:r>
            <a:r>
              <a:rPr lang="en-US" dirty="0" smtClean="0">
                <a:solidFill>
                  <a:schemeClr val="accent5"/>
                </a:solidFill>
              </a:rPr>
              <a:t>caching</a:t>
            </a:r>
            <a:r>
              <a:rPr lang="en-US" dirty="0" smtClean="0"/>
              <a:t> the adress of previously searched properties</a:t>
            </a:r>
          </a:p>
          <a:p>
            <a:r>
              <a:rPr lang="en-US" dirty="0" smtClean="0"/>
              <a:t>this makes the performance among all browsers </a:t>
            </a:r>
            <a:r>
              <a:rPr lang="en-US" dirty="0" smtClean="0">
                <a:solidFill>
                  <a:schemeClr val="accent5"/>
                </a:solidFill>
              </a:rPr>
              <a:t>closer</a:t>
            </a:r>
            <a:r>
              <a:rPr lang="en-US" dirty="0" smtClean="0"/>
              <a:t> than in other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204262"/>
            <a:ext cx="2597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5"/>
                </a:solidFill>
                <a:latin typeface="Arial Black" pitchFamily="34" charset="0"/>
                <a:cs typeface="Aharoni" pitchFamily="2" charset="-79"/>
              </a:rPr>
              <a:t>WHY</a:t>
            </a:r>
            <a:r>
              <a:rPr lang="en-US" sz="6000" dirty="0" smtClean="0">
                <a:latin typeface="Impact" pitchFamily="34" charset="0"/>
              </a:rPr>
              <a:t>?</a:t>
            </a:r>
            <a:endParaRPr lang="en-US" sz="6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34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colin\Desktop\presentation\images\images\array_res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"/>
            <a:ext cx="4581526" cy="20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62600" y="914400"/>
            <a:ext cx="3289234" cy="92333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5400" dirty="0" smtClean="0">
                <a:solidFill>
                  <a:schemeClr val="accent5"/>
                </a:solidFill>
                <a:latin typeface="Arial Black" pitchFamily="34" charset="0"/>
              </a:rPr>
              <a:t>ARRAYS</a:t>
            </a:r>
            <a:endParaRPr lang="en-US" sz="5400" dirty="0" smtClean="0">
              <a:solidFill>
                <a:schemeClr val="tx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2857500"/>
            <a:ext cx="5105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with most benchmarks used, a very important factor in performance is the </a:t>
            </a:r>
            <a:r>
              <a:rPr lang="en-US" dirty="0" smtClean="0">
                <a:solidFill>
                  <a:schemeClr val="accent5"/>
                </a:solidFill>
              </a:rPr>
              <a:t>speed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chemeClr val="accent5"/>
                </a:solidFill>
              </a:rPr>
              <a:t>compiled</a:t>
            </a:r>
            <a:r>
              <a:rPr lang="en-US" dirty="0" smtClean="0"/>
              <a:t> source code</a:t>
            </a:r>
          </a:p>
          <a:p>
            <a:r>
              <a:rPr lang="en-US" dirty="0"/>
              <a:t>accessing </a:t>
            </a:r>
            <a:r>
              <a:rPr lang="en-US" dirty="0" smtClean="0"/>
              <a:t>contiguous zones of memory is made faster by knowing the exact location of every member in an array, characteristic brough by </a:t>
            </a:r>
            <a:r>
              <a:rPr lang="en-US" dirty="0" smtClean="0">
                <a:solidFill>
                  <a:schemeClr val="accent5"/>
                </a:solidFill>
              </a:rPr>
              <a:t>bytecode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/>
                </a:solidFill>
              </a:rPr>
              <a:t>native</a:t>
            </a:r>
            <a:r>
              <a:rPr lang="en-US" dirty="0" smtClean="0"/>
              <a:t> machine code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204262"/>
            <a:ext cx="2597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5"/>
                </a:solidFill>
                <a:latin typeface="Arial Black" pitchFamily="34" charset="0"/>
                <a:cs typeface="Aharoni" pitchFamily="2" charset="-79"/>
              </a:rPr>
              <a:t>WHY</a:t>
            </a:r>
            <a:r>
              <a:rPr lang="en-US" sz="6000" dirty="0" smtClean="0">
                <a:latin typeface="Impact" pitchFamily="34" charset="0"/>
              </a:rPr>
              <a:t>?</a:t>
            </a:r>
            <a:endParaRPr lang="en-US" sz="6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66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colin\Desktop\presentation\images\images\regex_res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14300"/>
            <a:ext cx="4581525" cy="20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486400" y="775096"/>
            <a:ext cx="3276600" cy="7429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>
                <a:latin typeface="Arial Black" pitchFamily="34" charset="0"/>
                <a:cs typeface="Aharoni" pitchFamily="2" charset="-79"/>
              </a:rPr>
              <a:t>Reg</a:t>
            </a:r>
            <a:r>
              <a:rPr lang="en-US" sz="5400" dirty="0" smtClean="0">
                <a:solidFill>
                  <a:schemeClr val="accent5"/>
                </a:solidFill>
                <a:latin typeface="Arial Black" pitchFamily="34" charset="0"/>
                <a:cs typeface="Aharoni" pitchFamily="2" charset="-79"/>
              </a:rPr>
              <a:t>EX</a:t>
            </a:r>
            <a:endParaRPr lang="en-US" sz="5400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1400" y="2571751"/>
            <a:ext cx="533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JavaScript engines use special techniques to  optimize regular expression solving.</a:t>
            </a:r>
          </a:p>
          <a:p>
            <a:r>
              <a:rPr lang="en-US" dirty="0" smtClean="0"/>
              <a:t>some </a:t>
            </a:r>
            <a:r>
              <a:rPr lang="en-US" dirty="0" smtClean="0">
                <a:solidFill>
                  <a:schemeClr val="accent5"/>
                </a:solidFill>
              </a:rPr>
              <a:t>compile</a:t>
            </a:r>
            <a:r>
              <a:rPr lang="en-US" dirty="0" smtClean="0"/>
              <a:t> the entire source code, some just create specialized </a:t>
            </a:r>
            <a:r>
              <a:rPr lang="en-US" dirty="0" smtClean="0">
                <a:solidFill>
                  <a:schemeClr val="accent5"/>
                </a:solidFill>
              </a:rPr>
              <a:t>blocks</a:t>
            </a:r>
            <a:r>
              <a:rPr lang="en-US" dirty="0" smtClean="0"/>
              <a:t> of machine code specifically for regular expressions.</a:t>
            </a:r>
          </a:p>
          <a:p>
            <a:r>
              <a:rPr lang="en-US" dirty="0" smtClean="0"/>
              <a:t>due to the </a:t>
            </a:r>
            <a:r>
              <a:rPr lang="en-US" dirty="0" smtClean="0">
                <a:solidFill>
                  <a:schemeClr val="accent5"/>
                </a:solidFill>
              </a:rPr>
              <a:t>average</a:t>
            </a:r>
            <a:r>
              <a:rPr lang="en-US" dirty="0" smtClean="0"/>
              <a:t> length of the expression and text, the time needed to compile the source code did </a:t>
            </a:r>
            <a:r>
              <a:rPr lang="en-US" dirty="0" smtClean="0">
                <a:solidFill>
                  <a:schemeClr val="accent5"/>
                </a:solidFill>
              </a:rPr>
              <a:t>not surpass</a:t>
            </a:r>
            <a:r>
              <a:rPr lang="en-US" dirty="0" smtClean="0"/>
              <a:t> the time needed to solve the expression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204262"/>
            <a:ext cx="2597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5"/>
                </a:solidFill>
                <a:latin typeface="Arial Black" pitchFamily="34" charset="0"/>
                <a:cs typeface="Aharoni" pitchFamily="2" charset="-79"/>
              </a:rPr>
              <a:t>WHY</a:t>
            </a:r>
            <a:r>
              <a:rPr lang="en-US" sz="6000" dirty="0" smtClean="0">
                <a:latin typeface="Impact" pitchFamily="34" charset="0"/>
              </a:rPr>
              <a:t>?</a:t>
            </a:r>
            <a:endParaRPr lang="en-US" sz="6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39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colin\Desktop\presentation\images\images\strings_res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14300"/>
            <a:ext cx="4581525" cy="20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257800" y="775095"/>
            <a:ext cx="4038600" cy="7429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>
                <a:solidFill>
                  <a:schemeClr val="accent5"/>
                </a:solidFill>
                <a:latin typeface="Arial Black" pitchFamily="34" charset="0"/>
                <a:cs typeface="Aharoni" pitchFamily="2" charset="-79"/>
              </a:rPr>
              <a:t>STRINGS</a:t>
            </a:r>
            <a:endParaRPr lang="en-US" sz="5400" dirty="0">
              <a:solidFill>
                <a:schemeClr val="accent5"/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1" y="2912975"/>
            <a:ext cx="5591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strings test saw the </a:t>
            </a:r>
            <a:r>
              <a:rPr lang="en-US" dirty="0" smtClean="0">
                <a:solidFill>
                  <a:schemeClr val="accent5"/>
                </a:solidFill>
              </a:rPr>
              <a:t>closest</a:t>
            </a:r>
            <a:r>
              <a:rPr lang="en-US" dirty="0" smtClean="0"/>
              <a:t> range of result, only a 27% difference bretween the top browser</a:t>
            </a:r>
          </a:p>
          <a:p>
            <a:r>
              <a:rPr lang="en-US" dirty="0" smtClean="0"/>
              <a:t>this is due largely because, passed source </a:t>
            </a:r>
            <a:r>
              <a:rPr lang="en-US" dirty="0" smtClean="0">
                <a:solidFill>
                  <a:schemeClr val="accent5"/>
                </a:solidFill>
              </a:rPr>
              <a:t>compilation</a:t>
            </a:r>
            <a:r>
              <a:rPr lang="en-US" dirty="0" smtClean="0"/>
              <a:t>, there isn’t a great range of optimizations that can be done on string manipulation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204262"/>
            <a:ext cx="2597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5"/>
                </a:solidFill>
                <a:latin typeface="Arial Black" pitchFamily="34" charset="0"/>
                <a:cs typeface="Aharoni" pitchFamily="2" charset="-79"/>
              </a:rPr>
              <a:t>WHY</a:t>
            </a:r>
            <a:r>
              <a:rPr lang="en-US" sz="6000" dirty="0" smtClean="0">
                <a:latin typeface="Impact" pitchFamily="34" charset="0"/>
              </a:rPr>
              <a:t>?</a:t>
            </a:r>
            <a:endParaRPr lang="en-US" sz="6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3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colin\Desktop\presentation\images\images\dom_res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14300"/>
            <a:ext cx="4581525" cy="20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715000" y="685800"/>
            <a:ext cx="2286000" cy="7429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>
                <a:solidFill>
                  <a:schemeClr val="accent5"/>
                </a:solidFill>
                <a:latin typeface="Arial Black" pitchFamily="34" charset="0"/>
                <a:cs typeface="Aharoni" pitchFamily="2" charset="-79"/>
              </a:rPr>
              <a:t>DOM</a:t>
            </a:r>
            <a:endParaRPr lang="en-US" sz="5400" dirty="0"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05201" y="2779365"/>
            <a:ext cx="5241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 Chrome and Safari share the same layout engine, </a:t>
            </a:r>
            <a:r>
              <a:rPr lang="en-US" dirty="0" smtClean="0">
                <a:solidFill>
                  <a:schemeClr val="accent5"/>
                </a:solidFill>
              </a:rPr>
              <a:t>WebKit</a:t>
            </a:r>
            <a:r>
              <a:rPr lang="en-US" dirty="0" smtClean="0"/>
              <a:t>, which has a major impact on DOM manipulation in JavaScript</a:t>
            </a:r>
          </a:p>
          <a:p>
            <a:r>
              <a:rPr lang="en-US" dirty="0" smtClean="0"/>
              <a:t>this is why they are both at the top with relatively close performance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204262"/>
            <a:ext cx="2597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5"/>
                </a:solidFill>
                <a:latin typeface="Arial Black" pitchFamily="34" charset="0"/>
                <a:cs typeface="Aharoni" pitchFamily="2" charset="-79"/>
              </a:rPr>
              <a:t>WHY</a:t>
            </a:r>
            <a:r>
              <a:rPr lang="en-US" sz="6000" dirty="0" smtClean="0">
                <a:latin typeface="Impact" pitchFamily="34" charset="0"/>
              </a:rPr>
              <a:t>?</a:t>
            </a:r>
            <a:endParaRPr lang="en-US" sz="6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colin\Desktop\presentation\images\images\sha1_res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14300"/>
            <a:ext cx="4581525" cy="20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62601" y="654903"/>
            <a:ext cx="272382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solidFill>
                  <a:schemeClr val="accent5"/>
                </a:solidFill>
                <a:latin typeface="Arial Black" pitchFamily="34" charset="0"/>
                <a:cs typeface="Aharoni" pitchFamily="2" charset="-79"/>
              </a:rPr>
              <a:t>SHA</a:t>
            </a:r>
            <a:r>
              <a:rPr lang="en-US" sz="6600" dirty="0" smtClean="0">
                <a:solidFill>
                  <a:schemeClr val="tx1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1</a:t>
            </a:r>
            <a:endParaRPr lang="en-US" sz="6600" dirty="0">
              <a:solidFill>
                <a:schemeClr val="tx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2947601"/>
            <a:ext cx="556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because the SHA1 algorithm is comprised of mostly primitive </a:t>
            </a:r>
            <a:r>
              <a:rPr lang="en-US" dirty="0" smtClean="0">
                <a:solidFill>
                  <a:schemeClr val="accent5"/>
                </a:solidFill>
              </a:rPr>
              <a:t>mathematical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bitwise operations</a:t>
            </a:r>
          </a:p>
          <a:p>
            <a:r>
              <a:rPr lang="en-US" dirty="0" smtClean="0"/>
              <a:t>this test was a continuation of the </a:t>
            </a:r>
            <a:r>
              <a:rPr lang="en-US" dirty="0" smtClean="0">
                <a:solidFill>
                  <a:schemeClr val="accent5"/>
                </a:solidFill>
              </a:rPr>
              <a:t>Math</a:t>
            </a:r>
            <a:r>
              <a:rPr lang="en-US" dirty="0" smtClean="0"/>
              <a:t> test, seeing similar results, with the same uniformly distributed results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204262"/>
            <a:ext cx="2597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5"/>
                </a:solidFill>
                <a:latin typeface="Arial Black" pitchFamily="34" charset="0"/>
                <a:cs typeface="Aharoni" pitchFamily="2" charset="-79"/>
              </a:rPr>
              <a:t>WHY</a:t>
            </a:r>
            <a:r>
              <a:rPr lang="en-US" sz="6000" dirty="0" smtClean="0">
                <a:latin typeface="Impact" pitchFamily="34" charset="0"/>
              </a:rPr>
              <a:t>?</a:t>
            </a:r>
            <a:endParaRPr lang="en-US" sz="6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2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colin\Desktop\presentation\images\images\canvas_res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14300"/>
            <a:ext cx="4581525" cy="20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105400" y="685800"/>
            <a:ext cx="3657600" cy="7429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>
                <a:solidFill>
                  <a:schemeClr val="accent5"/>
                </a:solidFill>
                <a:latin typeface="Arial Black" pitchFamily="34" charset="0"/>
                <a:cs typeface="Aharoni" pitchFamily="2" charset="-79"/>
              </a:rPr>
              <a:t>CANVAS</a:t>
            </a:r>
            <a:endParaRPr lang="en-US" sz="5400" dirty="0"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05200" y="2686050"/>
            <a:ext cx="563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key factor in canvas performance is the utilization of the </a:t>
            </a:r>
            <a:r>
              <a:rPr lang="en-US" dirty="0" smtClean="0">
                <a:solidFill>
                  <a:schemeClr val="accent5"/>
                </a:solidFill>
              </a:rPr>
              <a:t>GPU</a:t>
            </a:r>
            <a:r>
              <a:rPr lang="en-US" dirty="0" smtClean="0"/>
              <a:t> to do most of the 2D rendering. This is why the top scorers had the best GPU </a:t>
            </a:r>
            <a:r>
              <a:rPr lang="en-US" dirty="0" smtClean="0">
                <a:solidFill>
                  <a:schemeClr val="accent5"/>
                </a:solidFill>
              </a:rPr>
              <a:t>accelerated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it should be noted, that for every browser all </a:t>
            </a:r>
            <a:r>
              <a:rPr lang="en-US" dirty="0" smtClean="0">
                <a:solidFill>
                  <a:schemeClr val="accent5"/>
                </a:solidFill>
              </a:rPr>
              <a:t>systems</a:t>
            </a:r>
            <a:r>
              <a:rPr lang="en-US" dirty="0" smtClean="0"/>
              <a:t> related to GPU acceleration were turned </a:t>
            </a:r>
            <a:r>
              <a:rPr lang="en-US" dirty="0" smtClean="0">
                <a:solidFill>
                  <a:schemeClr val="accent5"/>
                </a:solidFill>
              </a:rPr>
              <a:t>on</a:t>
            </a:r>
            <a:r>
              <a:rPr lang="en-US" dirty="0" smtClean="0"/>
              <a:t>, enabeling them to extract the </a:t>
            </a:r>
            <a:r>
              <a:rPr lang="en-US" dirty="0" smtClean="0">
                <a:solidFill>
                  <a:schemeClr val="accent5"/>
                </a:solidFill>
              </a:rPr>
              <a:t>maximum</a:t>
            </a:r>
            <a:r>
              <a:rPr lang="en-US" dirty="0" smtClean="0"/>
              <a:t> performance they can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204262"/>
            <a:ext cx="2597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5"/>
                </a:solidFill>
                <a:latin typeface="Arial Black" pitchFamily="34" charset="0"/>
                <a:cs typeface="Aharoni" pitchFamily="2" charset="-79"/>
              </a:rPr>
              <a:t>WHY</a:t>
            </a:r>
            <a:r>
              <a:rPr lang="en-US" sz="6000" dirty="0" smtClean="0">
                <a:latin typeface="Impact" pitchFamily="34" charset="0"/>
              </a:rPr>
              <a:t>?</a:t>
            </a:r>
            <a:endParaRPr lang="en-US" sz="6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9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324600" y="457200"/>
            <a:ext cx="3048000" cy="1028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cs typeface="Aharoni" pitchFamily="2" charset="-79"/>
              </a:rPr>
              <a:t>Benchmark Suite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49502" y="480105"/>
            <a:ext cx="180369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cs typeface="Aharoni" pitchFamily="2" charset="-79"/>
              </a:rPr>
              <a:t>V</a:t>
            </a:r>
            <a:r>
              <a:rPr lang="en-US" sz="9600" dirty="0" smtClean="0">
                <a:solidFill>
                  <a:schemeClr val="accent5"/>
                </a:solidFill>
                <a:latin typeface="Arial Black" pitchFamily="34" charset="0"/>
                <a:cs typeface="Aharoni" pitchFamily="2" charset="-79"/>
              </a:rPr>
              <a:t>8</a:t>
            </a:r>
            <a:endParaRPr lang="en-US" sz="16600" dirty="0">
              <a:latin typeface="Arial Black" pitchFamily="34" charset="0"/>
            </a:endParaRPr>
          </a:p>
        </p:txBody>
      </p:sp>
      <p:pic>
        <p:nvPicPr>
          <p:cNvPr id="5122" name="Picture 2" descr="C:\Users\colin\Desktop\presentation\images\images\v8_res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4" y="57150"/>
            <a:ext cx="4581526" cy="206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33800" y="2857500"/>
            <a:ext cx="518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It’s no suprise that the Google benchmark suite had their in-house built browser as the top scorer</a:t>
            </a:r>
          </a:p>
          <a:p>
            <a:endParaRPr lang="en-US" dirty="0" smtClean="0"/>
          </a:p>
          <a:p>
            <a:r>
              <a:rPr lang="en-US" dirty="0" smtClean="0"/>
              <a:t>but what about </a:t>
            </a:r>
            <a:r>
              <a:rPr lang="en-US" dirty="0" smtClean="0">
                <a:solidFill>
                  <a:schemeClr val="accent5"/>
                </a:solidFill>
              </a:rPr>
              <a:t>Internet Explorer</a:t>
            </a:r>
            <a:r>
              <a:rPr lang="en-US" dirty="0" smtClean="0"/>
              <a:t>? The JIT compiler is only available to the </a:t>
            </a:r>
            <a:r>
              <a:rPr lang="en-US" dirty="0" smtClean="0">
                <a:solidFill>
                  <a:schemeClr val="accent5"/>
                </a:solidFill>
              </a:rPr>
              <a:t>32</a:t>
            </a:r>
            <a:r>
              <a:rPr lang="en-US" dirty="0" smtClean="0"/>
              <a:t> bit version of the browser, which was not used on the testing machine (as it has a </a:t>
            </a:r>
            <a:r>
              <a:rPr lang="en-US" dirty="0" smtClean="0">
                <a:solidFill>
                  <a:schemeClr val="accent5"/>
                </a:solidFill>
              </a:rPr>
              <a:t>64</a:t>
            </a:r>
            <a:r>
              <a:rPr lang="en-US" dirty="0" smtClean="0"/>
              <a:t> bit operating system).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204262"/>
            <a:ext cx="2597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5"/>
                </a:solidFill>
                <a:latin typeface="Arial Black" pitchFamily="34" charset="0"/>
                <a:cs typeface="Aharoni" pitchFamily="2" charset="-79"/>
              </a:rPr>
              <a:t>WHY</a:t>
            </a:r>
            <a:r>
              <a:rPr lang="en-US" sz="6000" dirty="0" smtClean="0">
                <a:latin typeface="Impact" pitchFamily="34" charset="0"/>
              </a:rPr>
              <a:t>?</a:t>
            </a:r>
            <a:endParaRPr lang="en-US" sz="6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62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543050"/>
            <a:ext cx="240001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spc="-3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SO</a:t>
            </a:r>
            <a:endParaRPr lang="en-US" sz="11500" spc="-300" dirty="0">
              <a:solidFill>
                <a:schemeClr val="bg1">
                  <a:lumMod val="75000"/>
                </a:schemeClr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2400" y="17145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  <a:cs typeface="Aharoni" pitchFamily="2" charset="-79"/>
              </a:rPr>
              <a:t>WHICH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85860" y="1943244"/>
            <a:ext cx="147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Arial Black" pitchFamily="34" charset="0"/>
                <a:cs typeface="Aharoni" pitchFamily="2" charset="-79"/>
              </a:rPr>
              <a:t>BROWSER</a:t>
            </a:r>
            <a:endParaRPr lang="en-US" dirty="0">
              <a:solidFill>
                <a:schemeClr val="accent5"/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9915" y="2171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  <a:cs typeface="Aharoni" pitchFamily="2" charset="-79"/>
              </a:rPr>
              <a:t>HAD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4541" y="235466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  <a:cs typeface="Aharoni" pitchFamily="2" charset="-79"/>
              </a:rPr>
              <a:t>THE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3526" y="1385054"/>
            <a:ext cx="677108" cy="130099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200" dirty="0" smtClean="0">
                <a:latin typeface="Arial Black" pitchFamily="34" charset="0"/>
                <a:cs typeface="Aharoni" pitchFamily="2" charset="-79"/>
              </a:rPr>
              <a:t>BEST</a:t>
            </a:r>
            <a:endParaRPr lang="en-US" sz="3200" dirty="0"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0201" y="2586640"/>
            <a:ext cx="46914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accent5"/>
                </a:solidFill>
                <a:latin typeface="Arial Black" pitchFamily="34" charset="0"/>
                <a:cs typeface="Aharoni" pitchFamily="2" charset="-79"/>
              </a:rPr>
              <a:t>RESULT</a:t>
            </a:r>
            <a:endParaRPr lang="en-US" sz="8000" dirty="0">
              <a:solidFill>
                <a:schemeClr val="accent5"/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1212" y="1143000"/>
            <a:ext cx="206498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0" dirty="0" smtClean="0">
                <a:latin typeface="Arial Black" pitchFamily="34" charset="0"/>
                <a:cs typeface="Aharoni" pitchFamily="2" charset="-79"/>
              </a:rPr>
              <a:t>?</a:t>
            </a:r>
            <a:endParaRPr lang="en-US" sz="24000" dirty="0">
              <a:latin typeface="Arial Black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7746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72275" y="1314450"/>
            <a:ext cx="3810000" cy="2122873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cs typeface="Aharoni" pitchFamily="2" charset="-79"/>
              </a:rPr>
              <a:t>WHY</a:t>
            </a:r>
            <a:r>
              <a:rPr lang="en-US" sz="9600" dirty="0" smtClean="0">
                <a:latin typeface="Arial Black" pitchFamily="34" charset="0"/>
                <a:cs typeface="Aharoni" pitchFamily="2" charset="-79"/>
              </a:rPr>
              <a:t> </a:t>
            </a:r>
            <a:r>
              <a:rPr lang="en-US" sz="9600" dirty="0" smtClean="0">
                <a:solidFill>
                  <a:schemeClr val="accent5"/>
                </a:solidFill>
                <a:latin typeface="Arial Black" pitchFamily="34" charset="0"/>
                <a:cs typeface="Aharoni" pitchFamily="2" charset="-79"/>
              </a:rPr>
              <a:t>NOW</a:t>
            </a:r>
            <a:endParaRPr lang="en-US" sz="9600" dirty="0">
              <a:solidFill>
                <a:schemeClr val="accent5"/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5400" y="400050"/>
            <a:ext cx="253466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 smtClean="0">
                <a:solidFill>
                  <a:schemeClr val="bg2">
                    <a:lumMod val="75000"/>
                  </a:schemeClr>
                </a:solidFill>
                <a:latin typeface="Arial Black" pitchFamily="34" charset="0"/>
              </a:rPr>
              <a:t>?</a:t>
            </a:r>
            <a:endParaRPr lang="en-US" sz="30000" dirty="0">
              <a:solidFill>
                <a:schemeClr val="bg2">
                  <a:lumMod val="75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2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colin\Desktop\presentation\images\images\aver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61" y="200025"/>
            <a:ext cx="7567178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colin\Desktop\presentation\images\Chrome_Canary_logo_thu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6" y="3943350"/>
            <a:ext cx="1094573" cy="103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colin\Desktop\presentation\images\chrome-logo-2011-04-2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7" y="4034310"/>
            <a:ext cx="979574" cy="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colin\Desktop\presentation\images\nightly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924" y="4110109"/>
            <a:ext cx="850324" cy="84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colin\Desktop\presentation\images\firefox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6" y="4094287"/>
            <a:ext cx="914949" cy="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colin\Desktop\presentation\images\512px-Opera_O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629" y="4037137"/>
            <a:ext cx="899475" cy="83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colin\Desktop\presentation\images\Apple_Safar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7" y="3943350"/>
            <a:ext cx="1060900" cy="97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colin\Desktop\presentation\images\pic_ie_larg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3979987"/>
            <a:ext cx="990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0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209550"/>
            <a:ext cx="8622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2"/>
              </a:rPr>
              <a:t>http://js-engine-performance.wikidot.com/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57966" y="2114550"/>
            <a:ext cx="40238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Catalin Dumitru</a:t>
            </a:r>
          </a:p>
          <a:p>
            <a:pPr algn="r"/>
            <a:r>
              <a:rPr lang="en-US" sz="2800" dirty="0" smtClean="0"/>
              <a:t>Iustina Camelia </a:t>
            </a:r>
            <a:r>
              <a:rPr lang="en-US" sz="2800" dirty="0"/>
              <a:t>Melinte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9365" y="2114550"/>
            <a:ext cx="44887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colin.dumitru@gmail.com</a:t>
            </a:r>
          </a:p>
          <a:p>
            <a:r>
              <a:rPr lang="en-US" sz="2800" dirty="0" smtClean="0"/>
              <a:t>iustina.melinte@gmail.com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42877" y="1957848"/>
            <a:ext cx="29123" cy="120015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49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51435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</a:t>
            </a:r>
            <a:r>
              <a:rPr lang="en-US" sz="4800" dirty="0" smtClean="0"/>
              <a:t>ecause</a:t>
            </a:r>
            <a:r>
              <a:rPr lang="en-US" sz="3600" dirty="0" smtClean="0"/>
              <a:t> </a:t>
            </a:r>
            <a:r>
              <a:rPr lang="en-US" sz="5400" dirty="0" smtClean="0">
                <a:solidFill>
                  <a:schemeClr val="accent5"/>
                </a:solidFill>
                <a:latin typeface="Arial Black" pitchFamily="34" charset="0"/>
                <a:cs typeface="Aharoni" pitchFamily="2" charset="-79"/>
              </a:rPr>
              <a:t>THIS</a:t>
            </a:r>
            <a:endParaRPr lang="en-US" sz="5400" dirty="0">
              <a:solidFill>
                <a:schemeClr val="accent5"/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800" y="1600200"/>
            <a:ext cx="3950120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</a:rPr>
              <a:t>function</a:t>
            </a:r>
            <a:r>
              <a:rPr lang="en-US" sz="2800" dirty="0" smtClean="0"/>
              <a:t> init() {</a:t>
            </a:r>
          </a:p>
          <a:p>
            <a:r>
              <a:rPr lang="en-US" sz="2800" dirty="0"/>
              <a:t>	</a:t>
            </a:r>
            <a:r>
              <a:rPr lang="en-US" sz="2800" dirty="0" smtClean="0">
                <a:solidFill>
                  <a:schemeClr val="accent5"/>
                </a:solidFill>
              </a:rPr>
              <a:t>alert</a:t>
            </a:r>
            <a:r>
              <a:rPr lang="en-US" sz="2800" dirty="0" smtClean="0"/>
              <a:t>(“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hello user</a:t>
            </a:r>
            <a:r>
              <a:rPr lang="en-US" sz="2800" dirty="0" smtClean="0"/>
              <a:t>”);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32004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</a:t>
            </a:r>
            <a:r>
              <a:rPr lang="en-US" sz="4800" dirty="0" smtClean="0"/>
              <a:t>s </a:t>
            </a:r>
            <a:r>
              <a:rPr lang="en-US" sz="4800" dirty="0" smtClean="0">
                <a:solidFill>
                  <a:schemeClr val="accent5"/>
                </a:solidFill>
              </a:rPr>
              <a:t>slowly</a:t>
            </a:r>
            <a:r>
              <a:rPr lang="en-US" sz="4800" dirty="0" smtClean="0"/>
              <a:t> becoming...</a:t>
            </a:r>
            <a:endParaRPr lang="en-US" sz="5400" dirty="0">
              <a:solidFill>
                <a:schemeClr val="accent5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276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267" y="57150"/>
            <a:ext cx="9067800" cy="4972050"/>
          </a:xfrm>
        </p:spPr>
        <p:txBody>
          <a:bodyPr>
            <a:noAutofit/>
          </a:bodyPr>
          <a:lstStyle/>
          <a:p>
            <a:pPr algn="just"/>
            <a:r>
              <a:rPr lang="en-US" sz="800" dirty="0"/>
              <a:t>(function($){$.extend($.fn,{validate:function(options){if(!this.length){options&amp;&amp;options.debug&amp;&amp;window.console&amp;&amp;console.warn("nothing selected, can't validate, returning nothing");return;}var validator=$.data(this[0],'validator');if(validator){return validator;}validator=new $.validator(options,this[0]);$.data(this[0],'validator',validator);if(validator.settings.onsubmit){this.find("input, button").filter(".cancel").click(function(){validator.cancelSubmit=true;});if(validator.settings.submitHandler){this.find("input, button").filter(":submit").click(function(){validator.submitButton=this;});}this.submit(function(event){if(validator.settings.debug)event.preventDefault();function handle(){if(validator.settings.submitHandler){if(validator.submitButton){var hidden=$("&lt;input type='hidden'/&gt;").attr("name",validator.submitButton.name).val(validator.submitButton.value).appendTo(validator.currentForm);}validator.settings.submitHandler.call(validator,validator.currentForm);if(validator.submitButton){hidden.remove();}return false;}return true;}if(validator.cancelSubmit){validator.cancelSubmit=false;return handle();}if(validator.form()){if(validator.pendingRequest){validator.formSubmitted=true;return false;}return handle();}else{validator.focusInvalid();return false;}});}return validator;},valid:function(){if($(this[0]).is('form')){return this.validate().form();}else{var valid=true;var validator=$(this[0].form).validate();this.each(function(){valid&amp;=validator.element(this);});return valid;}},removeAttrs:function(attributes){var result={},$element=this;$.each(attributes.split(/\s/),function(index,value){result[value]=$element.attr(value);$element.removeAttr(value);});return result;},rules:function(command,argument){var element=this[0];if(command){var settings=$.data(element.form,'validator').settings;var staticRules=settings.rules;var existingRules=$.validator.staticRules(element);switch(command){case"add":$.extend(existingRules,$.validator.normalizeRule(argument));staticRules[element.name]=existingRules;if(argument.messages)settings.messages[element.name]=$.extend(settings.messages[element.name],argument.messages);break;case"remove":if(!argument){delete staticRules[element.name];return existingRules;}var filtered={};$.each(argument.split(/\s/),function(index,method){filtered[method]=existingRules[method];delete existingRules[method];});return filtered;}}var data=$.validator.normalizeRules($.extend({},$.validator.metadataRules(element),$.validator.classRules(element),$.validator.attributeRules(element),$.validator.staticRules(element)),element);if(data.required){var param=data.required;delete data.required;data=$.extend({required:param},data);}return data;}});$.extend($.expr[":"],{blank:function(a){return!$.trim(""+a.value);},filled:function(a){return!!$.trim(""+a.value);},unchecked:function(a){return!a.checked;}});$.validator=function(options,form){this.settings=$.extend({},$.validator.defaults,options);this.currentForm=form;this.init();};$.validator.format=function(source,params){if(arguments.length==1)return function(){var args=$.makeArray(arguments);args.unshift(source);return $.validator.format.apply(this,args);};if(arguments.length&gt;2&amp;&amp;params.constructor!=Array){params=$.makeArray(arguments).slice(1);}if(params.constructor!=Array){params=[params];}$.each(params,function(i,n){source=source.replace(new RegExp("\\{"+i+"\\}","g"),n);});return source;};$.extend($.validator,{defaults:{messages:{},groups:{},rules:{},errorClass:"error",validClass:"valid",errorElement:"label",focusInvalid:true,errorContainer:$([]),errorLabelContainer:$([]),onsubmit:true,ignore:[],ignoreTitle:false,onfocusin:function(element){this.lastActive=element;if(this.settings.focusCleanup&amp;&amp;!this.blockFocusCleanup){this.settings.unhighlight&amp;&amp;this.settings.unhighlight.call(this,element,this.settings.errorClass,this.settings.validClass);this.errorsFor(element).hide();}},onfocusout:function(element){if(!this.checkable(element)&amp;&amp;(element.name in this.submitted||!this.optional(element))){this.element(element);}},onkeyup:function(element){if(element.name in this.submitted||element==this.lastElement){this.element(element);}},onclick:function(element){if(element.name in this.submitted)this.element(element);else if(element.parentNode.name in this.submitted)this.element(element.parentNode)},highlight:function(element,errorClass,validClass){$(element).addClass(errorClass).removeClass(validClass);},unhighlight:function(element,errorClass,validClass){$(element).removeClass(errorClass).addClass(validClass);}},setDefaults:function(settings){$.extend($.validator.defaults,settings);},messages:{required:"This field is required.",remote:"Please fix this field.",email:"Please enter a valid email address.",url:"Please enter a valid URL.",date:"Please enter a valid date.",dateISO:"Please enter a valid date (ISO).",number:"Please enter a valid number.",digits:"Please enter only digits.",creditcard:"Please enter a valid credit card number.",equalTo:"Please enter the same value again.",accept:"Please enter a value with a valid extension.",maxlength:$.validator.format("Please enter no more than {0} characters."),minlength:$.validator.format("Please enter at least {0} characters."),rangelength:$.validator.format("Please enter a value between {0} and {1} characters long."),range:$.validator.format("Please enter a value between {0} and {1}."),max:$.validator.format("Please enter a value less than or equal to {0}."),min:$.validator.format("Please enter a value greater than or equal to {0}.")},autoCreateRanges:false,prototype:{init:function(){this.labelContainer=$(this.settings.errorLabelContainer);this.errorContext=this.labelContainer.length&amp;&amp;this.labelContainer||$(this.currentForm);this.containers=$(this.settings.errorContainer).add(this.settings.errorLabelContainer);this.submitted={};this.valueCache={};this.pendingRequest=0;this.pending={};this.invalid={};this.reset();var groups=(this.groups={});$.each(this.settings.groups,function(key,value){$.each(value.split(/\s/),function(index,name){groups[name]=key;});});var rules=this.settings.rules;$.each(rules,function(key,value){rules[key]=$.validator.normalizeRule(value);});function delegate(event){var validator=$.data(this[0].form,"validator");validator.settings["on"+event.type]&amp;&amp;validator.settings["on"+event.type].call(validator,this[0]);}$(this.currentForm).delegate("focusin focusout keyup",":text, :password, :file, select, textarea",delegate).delegate("click",":radio, :checkbox, select, option",delegate);if(this.settings.invalidHandler)$(this.currentForm).bind("invalid-form.validate",this.settings.invalidHandler);},form:function(){this.checkForm();$.extend(this.submitted,this.errorMap);this.invalid=$.extend({},this.errorMap);if(!this.valid())$(this.currentForm).triggerHandler("invalid-form",[this]);this.showErrors();return this.valid();},checkForm:function(){this.prepareForm();for(var i=0,elements=(this.currentElements=this.elements());elements[i];i++){this.check(elements[i]);}return this.valid();},element:function(element){element=this.clean(element);this.lastElement=element;this.prepareElement(element);this.currentElements=$(element);var result=this.check(element);if(result){delete this.invalid[element.name];}else{this.invalid[element.name]=true;}if(!this.numberOfInvalids()){this.toHide=this.toHide.add(this.containers);}this.showErrors();return result;},showErrors:function(errors){if(errors){$.extend(this.errorMap,errors);this.errorList=[];for(var name in errors){this.errorList.push({message:errors[name],element:this.findByName(name)[0]});}this.successList=$.grep(this.successList,function(element){return!(element.name in errors);});}this.settings.showErrors?this.settings.showErrors.call(this,this.errorMap,this.errorList):this.defaultShowErrors();},resetForm:function(){if($.fn.resetForm)$(this.currentForm).resetForm();this.submitted={};this.prepareForm();this.hideErrors();this.elements().removeClass(this.settings.errorClass);},numberOfInvalids:function(){return this.objectLength(this.invalid);},objectLength:function(obj){var count=0;for(var i in obj)count++;return count;},hideErrors:function(){this.addWrapper(this.toHide).hide();},valid:function(){return this.size()==0;},size:function(){return this.errorList.length;},focusInvalid:function(){if(this.settings.focusInvalid){try{$(this.findLastActive()||this.errorList.length&amp;&amp;this.errorList[0].element||[]).filter(":visible").focus();}catch(e){}}},findLastActive:function(){var lastActive=this.lastActive;return lastActive&amp;&amp;$.grep(this.errorList,function(n){return n.element.name==lastActive.name;}).length==1&amp;&amp;lastActive;},elements:function(){var validator=this,rulesCache={};return $([]).add(this.currentForm.elements).filter(":input").not(":submit, :reset, :image, [disabled]").not(this.settings.ignore).filter(function(){!this.name&amp;&amp;validator.settings.debug&amp;&amp;window.console&amp;&amp;console.error("%o has no name assigned",this);if(this.name in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3801" y="2012950"/>
            <a:ext cx="123783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5"/>
                </a:solidFill>
                <a:latin typeface="Arial Black" pitchFamily="34" charset="0"/>
                <a:cs typeface="Aharoni" pitchFamily="2" charset="-79"/>
              </a:rPr>
              <a:t>this</a:t>
            </a:r>
            <a:endParaRPr lang="en-US" dirty="0">
              <a:solidFill>
                <a:schemeClr val="accent5"/>
              </a:solidFill>
              <a:latin typeface="Arial Black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4075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487876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the evolution of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complex </a:t>
            </a:r>
            <a:r>
              <a:rPr lang="en-US" dirty="0" smtClean="0"/>
              <a:t>applications, browsers need to keep up to be able to deliver what developers need in terms of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performance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58368" y="1493818"/>
            <a:ext cx="10214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what</a:t>
            </a:r>
          </a:p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rial Black" pitchFamily="34" charset="0"/>
                <a:cs typeface="Aharoni" pitchFamily="2" charset="-79"/>
              </a:rPr>
              <a:t>c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rial Black" pitchFamily="34" charset="0"/>
                <a:cs typeface="Aharoni" pitchFamily="2" charset="-79"/>
              </a:rPr>
              <a:t>an</a:t>
            </a:r>
          </a:p>
          <a:p>
            <a:pPr algn="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rial Black" pitchFamily="34" charset="0"/>
                <a:cs typeface="Aharoni" pitchFamily="2" charset="-79"/>
              </a:rPr>
              <a:t>be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1" y="1358489"/>
            <a:ext cx="31710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pc="-300" dirty="0" smtClean="0">
                <a:solidFill>
                  <a:schemeClr val="accent5"/>
                </a:solidFill>
                <a:latin typeface="Impact" pitchFamily="34" charset="0"/>
                <a:cs typeface="Aharoni" pitchFamily="2" charset="-79"/>
              </a:rPr>
              <a:t>DONE</a:t>
            </a:r>
            <a:r>
              <a:rPr lang="en-US" sz="9600" spc="-300" dirty="0" smtClean="0">
                <a:latin typeface="Impact" pitchFamily="34" charset="0"/>
                <a:cs typeface="Aharoni" pitchFamily="2" charset="-79"/>
              </a:rPr>
              <a:t>?</a:t>
            </a:r>
            <a:endParaRPr lang="en-US" sz="9600" spc="-300" dirty="0">
              <a:latin typeface="Impact" pitchFamily="34" charset="0"/>
              <a:cs typeface="Aharoni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1" y="2857500"/>
            <a:ext cx="735329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modern browsers employ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optimization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/>
              <a:t>techniques such as: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compiling source code into byte-code or native code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fast source code / byte code inerpreting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hidden classes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fast property access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fast garbage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type optimisation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many others</a:t>
            </a:r>
          </a:p>
        </p:txBody>
      </p:sp>
    </p:spTree>
    <p:extLst>
      <p:ext uri="{BB962C8B-B14F-4D97-AF65-F5344CB8AC3E}">
        <p14:creationId xmlns:p14="http://schemas.microsoft.com/office/powerpoint/2010/main" val="17579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colin\Desktop\presentation\images\pic_ie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940" y="3244603"/>
            <a:ext cx="1765562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olin\Desktop\presentation\images\512px-Opera_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341" y="1885950"/>
            <a:ext cx="1462200" cy="132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colin\Desktop\presentation\images\Apple_Safar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06" y="180975"/>
            <a:ext cx="1800594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colin\Desktop\presentation\images\chrome-logo-2011-04-2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66" y="261091"/>
            <a:ext cx="1720276" cy="139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colin\Desktop\presentation\images\firefox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44" y="3456042"/>
            <a:ext cx="1613050" cy="140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colin\Desktop\presentation\images\nightly_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141" y="3382921"/>
            <a:ext cx="1576765" cy="153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9353" y="1657350"/>
            <a:ext cx="30011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spc="-300" dirty="0" smtClean="0">
                <a:latin typeface="Arial Black" pitchFamily="34" charset="0"/>
                <a:cs typeface="Aharoni" pitchFamily="2" charset="-79"/>
              </a:rPr>
              <a:t>CE AM</a:t>
            </a:r>
            <a:endParaRPr lang="en-US" sz="6600" spc="-300" dirty="0"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2532712"/>
            <a:ext cx="3129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5"/>
                </a:solidFill>
                <a:latin typeface="Arial Black" pitchFamily="34" charset="0"/>
                <a:cs typeface="Aharoni" pitchFamily="2" charset="-79"/>
              </a:rPr>
              <a:t>TESTAT</a:t>
            </a:r>
            <a:endParaRPr lang="en-US" sz="5400" dirty="0">
              <a:solidFill>
                <a:schemeClr val="accent5"/>
              </a:solidFill>
              <a:latin typeface="Arial Black" pitchFamily="34" charset="0"/>
              <a:cs typeface="Aharoni" pitchFamily="2" charset="-79"/>
            </a:endParaRPr>
          </a:p>
        </p:txBody>
      </p:sp>
      <p:pic>
        <p:nvPicPr>
          <p:cNvPr id="2058" name="Picture 10" descr="C:\Users\colin\Desktop\presentation\images\Chrome_Canary_logo_thumb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942" y="171450"/>
            <a:ext cx="1777108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5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740" y="400050"/>
            <a:ext cx="39356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spc="-300" dirty="0" smtClean="0">
                <a:latin typeface="Arial Black" pitchFamily="34" charset="0"/>
                <a:cs typeface="Aharoni" pitchFamily="2" charset="-79"/>
              </a:rPr>
              <a:t>HOW WE</a:t>
            </a:r>
            <a:endParaRPr lang="en-US" sz="6600" spc="-300" dirty="0"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3769" y="971550"/>
            <a:ext cx="3223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5"/>
                </a:solidFill>
                <a:latin typeface="Arial Black" pitchFamily="34" charset="0"/>
                <a:cs typeface="Aharoni" pitchFamily="2" charset="-79"/>
              </a:rPr>
              <a:t>TESTED</a:t>
            </a:r>
            <a:endParaRPr lang="en-US" sz="5400" dirty="0">
              <a:solidFill>
                <a:schemeClr val="accent5"/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3576" y="2334558"/>
            <a:ext cx="24536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>
                <a:solidFill>
                  <a:schemeClr val="accent5"/>
                </a:solidFill>
                <a:latin typeface="Arial Black" pitchFamily="34" charset="0"/>
                <a:cs typeface="Aharoni" pitchFamily="2" charset="-79"/>
              </a:rPr>
              <a:t>p</a:t>
            </a:r>
            <a:r>
              <a:rPr lang="en-US" sz="4000" dirty="0" smtClean="0">
                <a:solidFill>
                  <a:schemeClr val="accent5"/>
                </a:solidFill>
                <a:latin typeface="Arial Black" pitchFamily="34" charset="0"/>
                <a:cs typeface="Aharoni" pitchFamily="2" charset="-79"/>
              </a:rPr>
              <a:t>urpose</a:t>
            </a:r>
          </a:p>
          <a:p>
            <a:pPr algn="r"/>
            <a:r>
              <a:rPr lang="en-US" sz="4000" dirty="0">
                <a:latin typeface="Arial Black" pitchFamily="34" charset="0"/>
                <a:cs typeface="Aharoni" pitchFamily="2" charset="-79"/>
              </a:rPr>
              <a:t>b</a:t>
            </a:r>
            <a:r>
              <a:rPr lang="en-US" sz="4000" dirty="0" smtClean="0">
                <a:latin typeface="Arial Black" pitchFamily="34" charset="0"/>
                <a:cs typeface="Aharoni" pitchFamily="2" charset="-79"/>
              </a:rPr>
              <a:t>uilt</a:t>
            </a:r>
          </a:p>
          <a:p>
            <a:pPr algn="r"/>
            <a:r>
              <a:rPr lang="en-US" sz="4000" dirty="0" smtClean="0">
                <a:latin typeface="Arial Black" pitchFamily="34" charset="0"/>
                <a:cs typeface="Aharoni" pitchFamily="2" charset="-79"/>
              </a:rPr>
              <a:t>tests</a:t>
            </a:r>
            <a:endParaRPr lang="en-US" sz="4000" dirty="0"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45770" y="2232958"/>
            <a:ext cx="26981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mathematical operations</a:t>
            </a:r>
          </a:p>
          <a:p>
            <a:r>
              <a:rPr lang="en-US" dirty="0"/>
              <a:t>identifier resolution</a:t>
            </a:r>
            <a:endParaRPr lang="en-US" dirty="0" smtClean="0"/>
          </a:p>
          <a:p>
            <a:r>
              <a:rPr lang="en-US" dirty="0" smtClean="0"/>
              <a:t>data access 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regex</a:t>
            </a:r>
          </a:p>
          <a:p>
            <a:r>
              <a:rPr lang="en-US" dirty="0" smtClean="0"/>
              <a:t>strings</a:t>
            </a:r>
          </a:p>
          <a:p>
            <a:r>
              <a:rPr lang="en-US" dirty="0" smtClean="0"/>
              <a:t>DOM</a:t>
            </a:r>
          </a:p>
          <a:p>
            <a:r>
              <a:rPr lang="en-US" dirty="0" smtClean="0"/>
              <a:t>SHA1</a:t>
            </a:r>
          </a:p>
          <a:p>
            <a:r>
              <a:rPr lang="en-US" dirty="0" smtClean="0"/>
              <a:t>canvas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733800" y="2163108"/>
            <a:ext cx="0" cy="200884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9842" y="4173151"/>
            <a:ext cx="3273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also, the </a:t>
            </a:r>
            <a:r>
              <a:rPr lang="en-US" dirty="0" smtClean="0">
                <a:solidFill>
                  <a:schemeClr val="accent5"/>
                </a:solidFill>
                <a:latin typeface="Aharoni" pitchFamily="2" charset="-79"/>
                <a:cs typeface="Aharoni" pitchFamily="2" charset="-79"/>
              </a:rPr>
              <a:t>V</a:t>
            </a:r>
            <a:r>
              <a:rPr lang="en-US" sz="3200" dirty="0" smtClean="0">
                <a:solidFill>
                  <a:schemeClr val="accent5"/>
                </a:solidFill>
                <a:latin typeface="Aharoni" pitchFamily="2" charset="-79"/>
                <a:cs typeface="Aharoni" pitchFamily="2" charset="-79"/>
              </a:rPr>
              <a:t>8</a:t>
            </a:r>
            <a:r>
              <a:rPr lang="en-US" dirty="0" smtClean="0"/>
              <a:t> Benchmark 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428750"/>
            <a:ext cx="28755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accent5"/>
                </a:solidFill>
                <a:latin typeface="Impact" pitchFamily="34" charset="0"/>
              </a:rPr>
              <a:t>MATH</a:t>
            </a:r>
            <a:endParaRPr lang="en-US" sz="9600" dirty="0">
              <a:solidFill>
                <a:schemeClr val="accent5"/>
              </a:solidFill>
              <a:latin typeface="Impac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1400" y="742950"/>
            <a:ext cx="5081840" cy="347787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effectLst>
            <a:outerShdw blurRad="177800" sx="102000" sy="102000" algn="ctr" rotWithShape="0">
              <a:prstClr val="black">
                <a:alpha val="33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MathTest.prototype.Run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function() {</a:t>
            </a:r>
          </a:p>
          <a:p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tmp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0;</a:t>
            </a:r>
          </a:p>
          <a:p>
            <a:endParaRPr 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for(</a:t>
            </a: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i = 0; i &lt; 500000; i++){</a:t>
            </a:r>
          </a:p>
          <a:p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Math.pow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(i, i);</a:t>
            </a:r>
          </a:p>
          <a:p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Math.sin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(i);</a:t>
            </a:r>
          </a:p>
          <a:p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Math.sqrt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(i);</a:t>
            </a:r>
          </a:p>
          <a:p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tmp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tmp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+ ((i * i) &lt;&lt; 2) / i;</a:t>
            </a:r>
          </a:p>
          <a:p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}</a:t>
            </a:r>
          </a:p>
          <a:p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28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Custom 1">
      <a:dk1>
        <a:srgbClr val="FFFFFF"/>
      </a:dk1>
      <a:lt1>
        <a:srgbClr val="595959"/>
      </a:lt1>
      <a:dk2>
        <a:srgbClr val="C2CCD3"/>
      </a:dk2>
      <a:lt2>
        <a:srgbClr val="536574"/>
      </a:lt2>
      <a:accent1>
        <a:srgbClr val="FFFFFF"/>
      </a:accent1>
      <a:accent2>
        <a:srgbClr val="A0B7EE"/>
      </a:accent2>
      <a:accent3>
        <a:srgbClr val="E6B068"/>
      </a:accent3>
      <a:accent4>
        <a:srgbClr val="D8D8D8"/>
      </a:accent4>
      <a:accent5>
        <a:srgbClr val="FF8600"/>
      </a:accent5>
      <a:accent6>
        <a:srgbClr val="6F6C7D"/>
      </a:accent6>
      <a:hlink>
        <a:srgbClr val="A0B7EE"/>
      </a:hlink>
      <a:folHlink>
        <a:srgbClr val="CAD1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508</TotalTime>
  <Words>1745</Words>
  <Application>Microsoft Office PowerPoint</Application>
  <PresentationFormat>On-screen Show (16:9)</PresentationFormat>
  <Paragraphs>276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Perspective</vt:lpstr>
      <vt:lpstr>in modern browsers</vt:lpstr>
      <vt:lpstr>PowerPoint Presentation</vt:lpstr>
      <vt:lpstr>WHY NOW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</dc:creator>
  <cp:lastModifiedBy>colin</cp:lastModifiedBy>
  <cp:revision>86</cp:revision>
  <dcterms:created xsi:type="dcterms:W3CDTF">2012-01-08T19:42:03Z</dcterms:created>
  <dcterms:modified xsi:type="dcterms:W3CDTF">2012-01-09T21:02:01Z</dcterms:modified>
</cp:coreProperties>
</file>