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0" r:id="rId2"/>
  </p:sldMasterIdLst>
  <p:notesMasterIdLst>
    <p:notesMasterId r:id="rId12"/>
  </p:notesMasterIdLst>
  <p:handoutMasterIdLst>
    <p:handoutMasterId r:id="rId13"/>
  </p:handoutMasterIdLst>
  <p:sldIdLst>
    <p:sldId id="978" r:id="rId3"/>
    <p:sldId id="984" r:id="rId4"/>
    <p:sldId id="979" r:id="rId5"/>
    <p:sldId id="980" r:id="rId6"/>
    <p:sldId id="986" r:id="rId7"/>
    <p:sldId id="987" r:id="rId8"/>
    <p:sldId id="981" r:id="rId9"/>
    <p:sldId id="982" r:id="rId10"/>
    <p:sldId id="985" r:id="rId11"/>
  </p:sldIdLst>
  <p:sldSz cx="9144000" cy="6858000" type="screen4x3"/>
  <p:notesSz cx="6807200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3131">
          <p15:clr>
            <a:srgbClr val="A4A3A4"/>
          </p15:clr>
        </p15:guide>
        <p15:guide id="3" pos="2160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CC66FF"/>
    <a:srgbClr val="1629DA"/>
    <a:srgbClr val="FF00FF"/>
    <a:srgbClr val="FC4F42"/>
    <a:srgbClr val="2980FF"/>
    <a:srgbClr val="D20A4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89024" autoAdjust="0"/>
  </p:normalViewPr>
  <p:slideViewPr>
    <p:cSldViewPr snapToObjects="1">
      <p:cViewPr>
        <p:scale>
          <a:sx n="121" d="100"/>
          <a:sy n="121" d="100"/>
        </p:scale>
        <p:origin x="9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748" y="-126"/>
      </p:cViewPr>
      <p:guideLst>
        <p:guide orient="horz" pos="2880"/>
        <p:guide orient="horz" pos="3131"/>
        <p:guide pos="216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39E3DFD-F854-4229-BD19-D83637B64BE2}" type="datetimeFigureOut">
              <a:rPr lang="zh-CN" altLang="en-US"/>
              <a:pPr>
                <a:defRPr/>
              </a:pPr>
              <a:t>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A535A2-EC48-432B-A68B-9529F148CA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69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C7AE357-8D1C-49ED-963E-0F0105B86545}" type="datetimeFigureOut">
              <a:rPr lang="zh-CN" altLang="en-US"/>
              <a:pPr>
                <a:defRPr/>
              </a:pPr>
              <a:t>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A9DFA4-7D21-478C-87D5-CBECB3621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3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378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378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378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378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378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37FC4-DF3B-448F-B384-067B0BC7711B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378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5797550"/>
            <a:ext cx="1597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pic>
        <p:nvPicPr>
          <p:cNvPr id="6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8DEA7-D4B0-461D-A29A-ECA7EF6065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7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E87AD-0BC5-48AF-8436-5091F53BD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67FA0-2318-4588-8C08-EA2B377719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模板-英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849938"/>
            <a:ext cx="172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39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2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99602-8732-402A-A3DA-8F7136BD5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5169-16A6-411D-92DE-C1E63F9DA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5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1626D-223F-4049-9DA1-51020B36D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8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85E5-0737-49F5-9021-9DA2D9A6D0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4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D377-0902-45ED-AB5E-6E080A3AE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1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CA7CE-3697-4B0D-B42E-18E890992C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714380"/>
          </a:xfrm>
        </p:spPr>
        <p:txBody>
          <a:bodyPr/>
          <a:lstStyle>
            <a:lvl1pPr algn="l">
              <a:defRPr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8BCF1-6D79-4931-B04A-61BFDA4FD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BD771-8205-41ED-8F55-2D66BC673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56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01E35-918F-4BB0-9620-BA01A92CE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37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C4EA9-AF53-4695-AF3D-D29827E8B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37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9E1A2-6CE7-499E-8FE0-A601970D38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45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14E79-3961-4908-A720-6698D17884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7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86AAE-A6A9-45F6-984C-027EA35FB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2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384C0-7405-4A2B-AA61-F69D48C2F2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62598-A028-444C-AE23-5E1F5E3FF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43486-5EB6-4868-88F4-064DC31555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6CA7F-42AB-482C-B576-F0696F81C0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0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56FD3-00AF-4414-B693-DC9B43B33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7139-5062-4A50-B93C-C0CC8356A6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928E6E8-1D78-4694-B4D9-751077FBF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64" r:id="rId8"/>
    <p:sldLayoutId id="2147484777" r:id="rId9"/>
    <p:sldLayoutId id="2147484765" r:id="rId10"/>
    <p:sldLayoutId id="2147484766" r:id="rId11"/>
    <p:sldLayoutId id="2147484778" r:id="rId12"/>
    <p:sldLayoutId id="214748477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659DFF-7F86-4737-9D93-7EE9EA66FE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8" r:id="rId2"/>
    <p:sldLayoutId id="2147484769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395288" y="2384425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吾。视。队”成果展示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95288" y="3059113"/>
            <a:ext cx="598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501650" y="4214813"/>
            <a:ext cx="43576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Medium" panose="020B0603020102020204" pitchFamily="34" charset="0"/>
              </a:rPr>
              <a:t>部门</a:t>
            </a:r>
            <a:r>
              <a:rPr lang="en-US" altLang="zh-CN" sz="1800" dirty="0">
                <a:latin typeface="Franklin Gothic Medium" panose="020B0603020102020204" pitchFamily="34" charset="0"/>
              </a:rPr>
              <a:t>/</a:t>
            </a:r>
            <a:r>
              <a:rPr lang="zh-CN" altLang="en-US" sz="1800" dirty="0">
                <a:latin typeface="Franklin Gothic Medium" panose="020B0603020102020204" pitchFamily="34" charset="0"/>
              </a:rPr>
              <a:t>项目</a:t>
            </a:r>
            <a:r>
              <a:rPr lang="en-US" altLang="zh-CN" sz="1800" dirty="0">
                <a:latin typeface="Franklin Gothic Medium" panose="020B0603020102020204" pitchFamily="34" charset="0"/>
              </a:rPr>
              <a:t>: </a:t>
            </a:r>
            <a:r>
              <a:rPr lang="zh-CN" altLang="en-US" sz="1800" dirty="0">
                <a:latin typeface="Franklin Gothic Medium" panose="020B0603020102020204" pitchFamily="34" charset="0"/>
              </a:rPr>
              <a:t> </a:t>
            </a:r>
            <a:r>
              <a:rPr lang="zh-CN" altLang="en-US" sz="1800" dirty="0" smtClean="0">
                <a:latin typeface="Franklin Gothic Medium" panose="020B0603020102020204" pitchFamily="34" charset="0"/>
              </a:rPr>
              <a:t>珠海数据中心</a:t>
            </a:r>
            <a:r>
              <a:rPr lang="en-US" altLang="zh-CN" sz="1800" dirty="0" smtClean="0">
                <a:latin typeface="Franklin Gothic Medium" panose="020B0603020102020204" pitchFamily="34" charset="0"/>
              </a:rPr>
              <a:t>-</a:t>
            </a:r>
            <a:r>
              <a:rPr lang="zh-CN" altLang="en-US" sz="1800" dirty="0" smtClean="0">
                <a:latin typeface="Franklin Gothic Medium" panose="020B0603020102020204" pitchFamily="34" charset="0"/>
              </a:rPr>
              <a:t>吾</a:t>
            </a:r>
            <a:r>
              <a:rPr lang="en-US" altLang="zh-CN" sz="1800" dirty="0" smtClean="0">
                <a:latin typeface="Franklin Gothic Medium" panose="020B0603020102020204" pitchFamily="34" charset="0"/>
              </a:rPr>
              <a:t>.</a:t>
            </a:r>
            <a:r>
              <a:rPr lang="zh-CN" altLang="en-US" sz="1800" dirty="0" smtClean="0">
                <a:latin typeface="Franklin Gothic Medium" panose="020B0603020102020204" pitchFamily="34" charset="0"/>
              </a:rPr>
              <a:t>视</a:t>
            </a:r>
            <a:r>
              <a:rPr lang="en-US" altLang="zh-CN" sz="1800" dirty="0" smtClean="0">
                <a:latin typeface="Franklin Gothic Medium" panose="020B0603020102020204" pitchFamily="34" charset="0"/>
              </a:rPr>
              <a:t>.</a:t>
            </a:r>
            <a:r>
              <a:rPr lang="zh-CN" altLang="en-US" sz="1800" dirty="0" smtClean="0">
                <a:latin typeface="Franklin Gothic Medium" panose="020B0603020102020204" pitchFamily="34" charset="0"/>
              </a:rPr>
              <a:t>队</a:t>
            </a:r>
            <a:endParaRPr lang="en-US" altLang="zh-CN" sz="1800" dirty="0">
              <a:latin typeface="Franklin Gothic Medium" panose="020B06030201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Franklin Gothic Medium" panose="020B06030201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Medium" panose="020B0603020102020204" pitchFamily="34" charset="0"/>
              </a:rPr>
              <a:t>汇   报  人</a:t>
            </a:r>
            <a:r>
              <a:rPr lang="zh-CN" altLang="en-US" sz="1800" dirty="0" smtClean="0">
                <a:latin typeface="Franklin Gothic Medium" panose="020B0603020102020204" pitchFamily="34" charset="0"/>
              </a:rPr>
              <a:t>：</a:t>
            </a:r>
            <a:r>
              <a:rPr lang="zh-CN" altLang="en-US" sz="1800" dirty="0">
                <a:latin typeface="Franklin Gothic Medium" panose="020B0603020102020204" pitchFamily="34" charset="0"/>
              </a:rPr>
              <a:t>陈仕明</a:t>
            </a:r>
            <a:endParaRPr lang="en-US" altLang="zh-CN" sz="18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1412776"/>
            <a:ext cx="8609013" cy="1815882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成果展示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实现原理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应用场景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完成情况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530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成果展示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1412776"/>
            <a:ext cx="8609013" cy="1477328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查询数据库之前执行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几秒，现在只需执行十几毫秒；</a:t>
            </a:r>
          </a:p>
          <a:p>
            <a:r>
              <a:rPr lang="zh-CN" altLang="en-US" dirty="0" smtClean="0"/>
              <a:t>以前执行几分钟，现在照样还是执行十几毫秒</a:t>
            </a:r>
          </a:p>
          <a:p>
            <a:r>
              <a:rPr lang="zh-CN" altLang="en-US" dirty="0" smtClean="0"/>
              <a:t>。。。。。。</a:t>
            </a:r>
          </a:p>
          <a:p>
            <a:r>
              <a:rPr lang="zh-CN" altLang="en-US" dirty="0"/>
              <a:t>应用层</a:t>
            </a:r>
            <a:r>
              <a:rPr lang="zh-CN" altLang="en-US" dirty="0" smtClean="0"/>
              <a:t>啥</a:t>
            </a:r>
            <a:r>
              <a:rPr lang="zh-CN" altLang="en-US" dirty="0" smtClean="0"/>
              <a:t>还</a:t>
            </a:r>
            <a:r>
              <a:rPr lang="zh-CN" altLang="en-US" dirty="0" smtClean="0"/>
              <a:t>都</a:t>
            </a:r>
            <a:r>
              <a:rPr lang="zh-CN" altLang="en-US" dirty="0"/>
              <a:t>不用</a:t>
            </a:r>
            <a:r>
              <a:rPr lang="zh-CN" altLang="en-US" dirty="0" smtClean="0"/>
              <a:t>改。。。？</a:t>
            </a:r>
            <a:r>
              <a:rPr lang="zh-CN" altLang="en-US" dirty="0" smtClean="0"/>
              <a:t>用了都说好，谁用谁知道</a:t>
            </a:r>
          </a:p>
          <a:p>
            <a:r>
              <a:rPr lang="zh-CN" altLang="en-US" dirty="0" smtClean="0"/>
              <a:t>。。。隆重推出。。。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1201777" y="3220490"/>
            <a:ext cx="66825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屌丝数据库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必备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————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透明</a:t>
            </a:r>
            <a:r>
              <a:rPr lang="zh-CN" altLang="en-US" sz="4000" b="1" dirty="0">
                <a:solidFill>
                  <a:srgbClr val="FF0000"/>
                </a:solidFill>
              </a:rPr>
              <a:t>优化数据库查询性能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的</a:t>
            </a:r>
          </a:p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神兵利器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实现原理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7868"/>
            <a:ext cx="8433185" cy="309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0" y="4581128"/>
            <a:ext cx="8609013" cy="1754326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遵循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规范实现代理驱动，截获应用层的数据请求</a:t>
            </a:r>
            <a:r>
              <a:rPr lang="en-US" altLang="zh-CN" dirty="0" smtClean="0"/>
              <a:t>(SQL)</a:t>
            </a:r>
            <a:r>
              <a:rPr lang="zh-CN" altLang="en-US" dirty="0" smtClean="0"/>
              <a:t>，分析并重写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，转到预先处理好的数据中查询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普通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无法提升查询性能，在实际使用时转换为子查询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物化视图</a:t>
            </a:r>
            <a:r>
              <a:rPr lang="en-US" altLang="zh-CN" dirty="0"/>
              <a:t>(Materialized </a:t>
            </a:r>
            <a:r>
              <a:rPr lang="en-US" altLang="zh-CN" dirty="0" smtClean="0"/>
              <a:t>View)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的查询结果固化到物理表，查询智能分析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重写到物化视图查询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为任意数据库的添加物化视图及</a:t>
            </a:r>
            <a:r>
              <a:rPr lang="en-US" altLang="zh-CN" dirty="0"/>
              <a:t>SQL</a:t>
            </a:r>
            <a:r>
              <a:rPr lang="zh-CN" altLang="en-US" dirty="0"/>
              <a:t>重写功能，甚至</a:t>
            </a:r>
            <a:r>
              <a:rPr lang="en-US" altLang="zh-CN" dirty="0"/>
              <a:t>hive</a:t>
            </a:r>
            <a:r>
              <a:rPr lang="zh-CN" altLang="en-US" dirty="0"/>
              <a:t>，</a:t>
            </a:r>
            <a:r>
              <a:rPr lang="en-US" altLang="zh-CN" dirty="0"/>
              <a:t>spark</a:t>
            </a:r>
            <a:r>
              <a:rPr lang="zh-CN" altLang="en-US" dirty="0" smtClean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0998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实现原理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68760"/>
            <a:ext cx="7992888" cy="2123658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create materialized view </a:t>
            </a:r>
            <a:r>
              <a:rPr kumimoji="1" lang="en-US" altLang="zh-CN" sz="1600" dirty="0" err="1"/>
              <a:t>mv_sales_fact</a:t>
            </a:r>
            <a:r>
              <a:rPr kumimoji="1" lang="en-US" altLang="zh-CN" sz="1600" dirty="0"/>
              <a:t> as </a:t>
            </a:r>
          </a:p>
          <a:p>
            <a:r>
              <a:rPr kumimoji="1" lang="en-US" altLang="zh-CN" sz="1600" dirty="0"/>
              <a:t>	SELECT </a:t>
            </a:r>
            <a:r>
              <a:rPr kumimoji="1" lang="en-US" altLang="zh-CN" sz="1600" dirty="0" err="1"/>
              <a:t>time_id,product_id</a:t>
            </a:r>
            <a:r>
              <a:rPr kumimoji="1" lang="en-US" altLang="zh-CN" sz="1600" dirty="0"/>
              <a:t>,</a:t>
            </a:r>
          </a:p>
          <a:p>
            <a:r>
              <a:rPr kumimoji="1" lang="en-US" altLang="zh-CN" sz="1600" dirty="0"/>
              <a:t>	COUNT(</a:t>
            </a:r>
            <a:r>
              <a:rPr kumimoji="1" lang="en-US" altLang="zh-CN" sz="1600" dirty="0" err="1"/>
              <a:t>time_id</a:t>
            </a:r>
            <a:r>
              <a:rPr kumimoji="1" lang="en-US" altLang="zh-CN" sz="1600" dirty="0"/>
              <a:t>) c ,</a:t>
            </a:r>
          </a:p>
          <a:p>
            <a:r>
              <a:rPr kumimoji="1" lang="en-US" altLang="zh-CN" sz="1600" dirty="0"/>
              <a:t>	count(distinct </a:t>
            </a:r>
            <a:r>
              <a:rPr kumimoji="1" lang="en-US" altLang="zh-CN" sz="1600" dirty="0" err="1"/>
              <a:t>time_id</a:t>
            </a:r>
            <a:r>
              <a:rPr kumimoji="1" lang="en-US" altLang="zh-CN" sz="1600" dirty="0"/>
              <a:t>)dc,</a:t>
            </a:r>
          </a:p>
          <a:p>
            <a:r>
              <a:rPr kumimoji="1" lang="en-US" altLang="zh-CN" sz="1600" dirty="0"/>
              <a:t>	count(distinct </a:t>
            </a:r>
            <a:r>
              <a:rPr kumimoji="1" lang="en-US" altLang="zh-CN" sz="1600" dirty="0" err="1"/>
              <a:t>customer_id</a:t>
            </a:r>
            <a:r>
              <a:rPr kumimoji="1" lang="en-US" altLang="zh-CN" sz="1600" dirty="0"/>
              <a:t>)</a:t>
            </a:r>
            <a:r>
              <a:rPr kumimoji="1" lang="en-US" altLang="zh-CN" sz="1600" dirty="0" err="1"/>
              <a:t>dcd</a:t>
            </a:r>
            <a:r>
              <a:rPr kumimoji="1" lang="en-US" altLang="zh-CN" sz="1600" dirty="0"/>
              <a:t>,</a:t>
            </a:r>
          </a:p>
          <a:p>
            <a:r>
              <a:rPr kumimoji="1" lang="en-US" altLang="zh-CN" sz="1600" dirty="0"/>
              <a:t>	sum(</a:t>
            </a:r>
            <a:r>
              <a:rPr kumimoji="1" lang="en-US" altLang="zh-CN" sz="1600" dirty="0" err="1"/>
              <a:t>time_id</a:t>
            </a:r>
            <a:r>
              <a:rPr kumimoji="1" lang="en-US" altLang="zh-CN" sz="1600" dirty="0"/>
              <a:t>)</a:t>
            </a:r>
            <a:r>
              <a:rPr kumimoji="1" lang="en-US" altLang="zh-CN" sz="1600" dirty="0" err="1"/>
              <a:t>sc</a:t>
            </a:r>
            <a:endParaRPr kumimoji="1" lang="en-US" altLang="zh-CN" sz="1600" dirty="0"/>
          </a:p>
          <a:p>
            <a:r>
              <a:rPr kumimoji="1" lang="en-US" altLang="zh-CN" sz="1600" dirty="0"/>
              <a:t>FROM sales_fact_1997  </a:t>
            </a:r>
          </a:p>
          <a:p>
            <a:r>
              <a:rPr kumimoji="1" lang="en-US" altLang="zh-CN" sz="1600" dirty="0" smtClean="0"/>
              <a:t>GROUP </a:t>
            </a:r>
            <a:r>
              <a:rPr kumimoji="1" lang="en-US" altLang="zh-CN" sz="1600" dirty="0"/>
              <a:t>BY </a:t>
            </a:r>
            <a:r>
              <a:rPr kumimoji="1" lang="en-US" altLang="zh-CN" sz="1600" dirty="0" err="1"/>
              <a:t>time_id,product_id</a:t>
            </a:r>
            <a:endParaRPr kumimoji="1" lang="zh-CN" altLang="en-US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7544" y="3645024"/>
            <a:ext cx="7992888" cy="861774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SELECT </a:t>
            </a:r>
            <a:r>
              <a:rPr kumimoji="1" lang="en-US" altLang="zh-CN" sz="1600" dirty="0" err="1"/>
              <a:t>time_id,product_id,COUNT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time_id</a:t>
            </a:r>
            <a:r>
              <a:rPr kumimoji="1" lang="en-US" altLang="zh-CN" sz="1600" dirty="0"/>
              <a:t>) c </a:t>
            </a:r>
          </a:p>
          <a:p>
            <a:r>
              <a:rPr kumimoji="1" lang="en-US" altLang="zh-CN" sz="1600" dirty="0"/>
              <a:t>FROM sales_fact_1997 WHERE </a:t>
            </a:r>
            <a:r>
              <a:rPr kumimoji="1" lang="en-US" altLang="zh-CN" sz="1600" dirty="0" err="1"/>
              <a:t>product_id</a:t>
            </a:r>
            <a:r>
              <a:rPr kumimoji="1" lang="en-US" altLang="zh-CN" sz="1600" dirty="0"/>
              <a:t>&gt;1537 </a:t>
            </a:r>
          </a:p>
          <a:p>
            <a:r>
              <a:rPr kumimoji="1" lang="en-US" altLang="zh-CN" sz="1600" dirty="0"/>
              <a:t>GROUP BY </a:t>
            </a:r>
            <a:r>
              <a:rPr kumimoji="1" lang="en-US" altLang="zh-CN" sz="1600" dirty="0" err="1"/>
              <a:t>time_id,product_id</a:t>
            </a:r>
            <a:r>
              <a:rPr kumimoji="1" lang="en-US" altLang="zh-CN" sz="1600" dirty="0"/>
              <a:t> ;</a:t>
            </a:r>
            <a:endParaRPr kumimoji="1" lang="zh-CN" altLang="en-US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7544" y="4725144"/>
            <a:ext cx="7992888" cy="1077218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altLang="zh-CN" sz="1600" dirty="0"/>
              <a:t>SELECT </a:t>
            </a:r>
            <a:r>
              <a:rPr lang="es-ES_tradnl" altLang="zh-CN" sz="1600" dirty="0" err="1"/>
              <a:t>mv_sales_fact.time_id</a:t>
            </a:r>
            <a:r>
              <a:rPr lang="es-ES_tradnl" altLang="zh-CN" sz="1600" dirty="0"/>
              <a:t> AS </a:t>
            </a:r>
            <a:r>
              <a:rPr lang="es-ES_tradnl" altLang="zh-CN" sz="1600" dirty="0" err="1"/>
              <a:t>time_id,mv_sales_fact.product_id</a:t>
            </a:r>
            <a:r>
              <a:rPr lang="es-ES_tradnl" altLang="zh-CN" sz="1600" dirty="0"/>
              <a:t> AS </a:t>
            </a:r>
            <a:r>
              <a:rPr lang="es-ES_tradnl" altLang="zh-CN" sz="1600" dirty="0" err="1"/>
              <a:t>product_id,mv_sales_fact.c</a:t>
            </a:r>
            <a:r>
              <a:rPr lang="es-ES_tradnl" altLang="zh-CN" sz="1600" dirty="0"/>
              <a:t> AS c</a:t>
            </a:r>
          </a:p>
          <a:p>
            <a:r>
              <a:rPr lang="es-ES_tradnl" altLang="zh-CN" sz="1600" dirty="0"/>
              <a:t>FROM </a:t>
            </a:r>
            <a:r>
              <a:rPr lang="es-ES_tradnl" altLang="zh-CN" sz="1600" dirty="0" err="1"/>
              <a:t>mv_sales_fact</a:t>
            </a:r>
            <a:endParaRPr lang="es-ES_tradnl" altLang="zh-CN" sz="1600" dirty="0"/>
          </a:p>
          <a:p>
            <a:r>
              <a:rPr lang="es-ES_tradnl" altLang="zh-CN" sz="1600" dirty="0"/>
              <a:t>WHERE </a:t>
            </a:r>
            <a:r>
              <a:rPr lang="es-ES_tradnl" altLang="zh-CN" sz="1600" dirty="0" err="1"/>
              <a:t>mv_sales_fact.product_id</a:t>
            </a:r>
            <a:r>
              <a:rPr lang="es-ES_tradnl" altLang="zh-CN" sz="1600" dirty="0"/>
              <a:t> &gt; 1537</a:t>
            </a:r>
            <a:endParaRPr kumimoji="1" lang="zh-CN" altLang="en-US" sz="1600" dirty="0" smtClean="0"/>
          </a:p>
        </p:txBody>
      </p:sp>
      <p:sp>
        <p:nvSpPr>
          <p:cNvPr id="10" name="十字形 9"/>
          <p:cNvSpPr/>
          <p:nvPr/>
        </p:nvSpPr>
        <p:spPr>
          <a:xfrm>
            <a:off x="3707904" y="3409125"/>
            <a:ext cx="288032" cy="221912"/>
          </a:xfrm>
          <a:prstGeom prst="plus">
            <a:avLst>
              <a:gd name="adj" fmla="val 47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等于 10"/>
          <p:cNvSpPr/>
          <p:nvPr/>
        </p:nvSpPr>
        <p:spPr>
          <a:xfrm>
            <a:off x="3563888" y="4430476"/>
            <a:ext cx="576064" cy="37099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实现原理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68760"/>
            <a:ext cx="7992888" cy="1354217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create materialized view </a:t>
            </a:r>
            <a:r>
              <a:rPr kumimoji="1" lang="en-US" altLang="zh-CN" sz="1600" dirty="0" err="1"/>
              <a:t>mv_sales_fact_month</a:t>
            </a:r>
            <a:r>
              <a:rPr kumimoji="1" lang="en-US" altLang="zh-CN" sz="1600" dirty="0"/>
              <a:t> as </a:t>
            </a:r>
          </a:p>
          <a:p>
            <a:r>
              <a:rPr kumimoji="1" lang="en-US" altLang="zh-CN" sz="1600" dirty="0"/>
              <a:t>	SELECT </a:t>
            </a:r>
            <a:r>
              <a:rPr kumimoji="1" lang="en-US" altLang="zh-CN" sz="1600" dirty="0" err="1"/>
              <a:t>d.month_of_year,f.product_id,COUNT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f.time_id</a:t>
            </a:r>
            <a:r>
              <a:rPr kumimoji="1" lang="en-US" altLang="zh-CN" sz="1600" dirty="0"/>
              <a:t>) c </a:t>
            </a:r>
          </a:p>
          <a:p>
            <a:r>
              <a:rPr kumimoji="1" lang="en-US" altLang="zh-CN" sz="1600" dirty="0"/>
              <a:t>	FROM sales_fact_1997 f </a:t>
            </a:r>
          </a:p>
          <a:p>
            <a:r>
              <a:rPr kumimoji="1" lang="en-US" altLang="zh-CN" sz="1600" dirty="0"/>
              <a:t>	JOIN </a:t>
            </a:r>
            <a:r>
              <a:rPr kumimoji="1" lang="en-US" altLang="zh-CN" sz="1600" dirty="0" err="1"/>
              <a:t>time_by_day</a:t>
            </a:r>
            <a:r>
              <a:rPr kumimoji="1" lang="en-US" altLang="zh-CN" sz="1600" dirty="0"/>
              <a:t> d ON </a:t>
            </a:r>
            <a:r>
              <a:rPr kumimoji="1" lang="en-US" altLang="zh-CN" sz="1600" dirty="0" err="1"/>
              <a:t>f.time_id</a:t>
            </a:r>
            <a:r>
              <a:rPr kumimoji="1" lang="en-US" altLang="zh-CN" sz="1600" dirty="0"/>
              <a:t>=</a:t>
            </a:r>
            <a:r>
              <a:rPr kumimoji="1" lang="en-US" altLang="zh-CN" sz="1600" dirty="0" err="1"/>
              <a:t>d.time_id</a:t>
            </a:r>
            <a:r>
              <a:rPr kumimoji="1" lang="en-US" altLang="zh-CN" sz="1600" dirty="0"/>
              <a:t> </a:t>
            </a:r>
          </a:p>
          <a:p>
            <a:r>
              <a:rPr kumimoji="1" lang="en-US" altLang="zh-CN" sz="1600" dirty="0"/>
              <a:t>	GROUP BY </a:t>
            </a:r>
            <a:r>
              <a:rPr kumimoji="1" lang="en-US" altLang="zh-CN" sz="1600" dirty="0" err="1"/>
              <a:t>d.month_of_year,f.product_id</a:t>
            </a:r>
            <a:r>
              <a:rPr kumimoji="1" lang="en-US" altLang="zh-CN" sz="1600" dirty="0"/>
              <a:t>;</a:t>
            </a:r>
            <a:endParaRPr kumimoji="1" lang="zh-CN" altLang="en-US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7544" y="2844888"/>
            <a:ext cx="7992888" cy="1077218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SELECT </a:t>
            </a:r>
            <a:r>
              <a:rPr kumimoji="1" lang="en-US" altLang="zh-CN" sz="1600" dirty="0" err="1" smtClean="0"/>
              <a:t>d.month_of_year</a:t>
            </a:r>
            <a:r>
              <a:rPr kumimoji="1" lang="en-US" altLang="zh-CN" sz="1600" dirty="0" smtClean="0"/>
              <a:t>,</a:t>
            </a:r>
            <a:r>
              <a:rPr kumimoji="1" lang="en-US" altLang="zh-CN" sz="1600" dirty="0"/>
              <a:t> COUNT(</a:t>
            </a:r>
            <a:r>
              <a:rPr kumimoji="1" lang="en-US" altLang="zh-CN" sz="1600" dirty="0" err="1"/>
              <a:t>f.time_id</a:t>
            </a:r>
            <a:r>
              <a:rPr kumimoji="1" lang="en-US" altLang="zh-CN" sz="1600" dirty="0"/>
              <a:t>)</a:t>
            </a:r>
          </a:p>
          <a:p>
            <a:r>
              <a:rPr kumimoji="1" lang="en-US" altLang="zh-CN" sz="1600" dirty="0"/>
              <a:t>FROM sales_fact_1997 f </a:t>
            </a:r>
          </a:p>
          <a:p>
            <a:r>
              <a:rPr kumimoji="1" lang="en-US" altLang="zh-CN" sz="1600" dirty="0"/>
              <a:t>JOIN </a:t>
            </a:r>
            <a:r>
              <a:rPr kumimoji="1" lang="en-US" altLang="zh-CN" sz="1600" dirty="0" err="1"/>
              <a:t>time_by_day</a:t>
            </a:r>
            <a:r>
              <a:rPr kumimoji="1" lang="en-US" altLang="zh-CN" sz="1600" dirty="0"/>
              <a:t> d ON </a:t>
            </a:r>
            <a:r>
              <a:rPr kumimoji="1" lang="en-US" altLang="zh-CN" sz="1600" dirty="0" err="1"/>
              <a:t>f.time_id</a:t>
            </a:r>
            <a:r>
              <a:rPr kumimoji="1" lang="en-US" altLang="zh-CN" sz="1600" dirty="0"/>
              <a:t>=</a:t>
            </a:r>
            <a:r>
              <a:rPr kumimoji="1" lang="en-US" altLang="zh-CN" sz="1600" dirty="0" err="1"/>
              <a:t>d.time_id</a:t>
            </a:r>
            <a:r>
              <a:rPr kumimoji="1" lang="en-US" altLang="zh-CN" sz="1600" dirty="0"/>
              <a:t> </a:t>
            </a:r>
          </a:p>
          <a:p>
            <a:r>
              <a:rPr kumimoji="1" lang="en-US" altLang="zh-CN" sz="1600" dirty="0"/>
              <a:t>WHERE </a:t>
            </a:r>
            <a:r>
              <a:rPr kumimoji="1" lang="en-US" altLang="zh-CN" sz="1600" dirty="0" err="1"/>
              <a:t>f.product_id</a:t>
            </a:r>
            <a:r>
              <a:rPr kumimoji="1" lang="en-US" altLang="zh-CN" sz="1600" dirty="0"/>
              <a:t>&gt;1537  GROUP BY </a:t>
            </a:r>
            <a:r>
              <a:rPr kumimoji="1" lang="en-US" altLang="zh-CN" sz="1600" dirty="0" err="1" smtClean="0"/>
              <a:t>d.month_of_year</a:t>
            </a:r>
            <a:r>
              <a:rPr kumimoji="1" lang="en-US" altLang="zh-CN" sz="1600" dirty="0" smtClean="0"/>
              <a:t>;</a:t>
            </a:r>
            <a:endParaRPr kumimoji="1" lang="zh-CN" altLang="en-US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67544" y="4293096"/>
            <a:ext cx="7992888" cy="1077218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 </a:t>
            </a:r>
            <a:r>
              <a:rPr lang="en-US" altLang="zh-CN" sz="1600" dirty="0" err="1" smtClean="0"/>
              <a:t>month_of_year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,sum(c</a:t>
            </a:r>
            <a:r>
              <a:rPr lang="en-US" altLang="zh-CN" sz="1600" dirty="0"/>
              <a:t>) AS </a:t>
            </a:r>
            <a:r>
              <a:rPr lang="en-US" altLang="zh-CN" sz="1600" dirty="0" err="1"/>
              <a:t>time_id</a:t>
            </a:r>
            <a:endParaRPr lang="en-US" altLang="zh-CN" sz="1600" dirty="0"/>
          </a:p>
          <a:p>
            <a:r>
              <a:rPr lang="en-US" altLang="zh-CN" sz="1600" dirty="0"/>
              <a:t>FROM </a:t>
            </a:r>
            <a:r>
              <a:rPr lang="en-US" altLang="zh-CN" sz="1600" dirty="0" err="1"/>
              <a:t>mv_sales_fact_month</a:t>
            </a:r>
            <a:endParaRPr lang="en-US" altLang="zh-CN" sz="1600" dirty="0"/>
          </a:p>
          <a:p>
            <a:r>
              <a:rPr lang="en-US" altLang="zh-CN" sz="1600" dirty="0"/>
              <a:t>WHERE </a:t>
            </a:r>
            <a:r>
              <a:rPr lang="en-US" altLang="zh-CN" sz="1600" dirty="0" err="1" smtClean="0"/>
              <a:t>product_id</a:t>
            </a:r>
            <a:r>
              <a:rPr lang="en-US" altLang="zh-CN" sz="1600" dirty="0"/>
              <a:t> &gt; 1537</a:t>
            </a:r>
          </a:p>
          <a:p>
            <a:r>
              <a:rPr lang="en-US" altLang="zh-CN" sz="1600" dirty="0"/>
              <a:t>GROUP BY </a:t>
            </a:r>
            <a:r>
              <a:rPr lang="en-US" altLang="zh-CN" sz="1600" dirty="0" err="1" smtClean="0"/>
              <a:t>month_of_year</a:t>
            </a:r>
            <a:endParaRPr kumimoji="1" lang="zh-CN" altLang="en-US" sz="1600" dirty="0" smtClean="0"/>
          </a:p>
        </p:txBody>
      </p:sp>
      <p:sp>
        <p:nvSpPr>
          <p:cNvPr id="5" name="十字形 4"/>
          <p:cNvSpPr/>
          <p:nvPr/>
        </p:nvSpPr>
        <p:spPr>
          <a:xfrm>
            <a:off x="3635896" y="2622977"/>
            <a:ext cx="288032" cy="221912"/>
          </a:xfrm>
          <a:prstGeom prst="plus">
            <a:avLst>
              <a:gd name="adj" fmla="val 47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等于 5"/>
          <p:cNvSpPr/>
          <p:nvPr/>
        </p:nvSpPr>
        <p:spPr>
          <a:xfrm>
            <a:off x="3563888" y="3922106"/>
            <a:ext cx="576064" cy="37099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应用业务场景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1613699"/>
            <a:ext cx="8609013" cy="2123658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所有非实时更新的大数据汇聚或关联的应用场景，可以做到对应用层透明的性能优化，非常适合数据的开发和使用分离的场景：</a:t>
            </a:r>
            <a:endParaRPr lang="en-US" altLang="zh-CN" dirty="0" smtClean="0"/>
          </a:p>
          <a:p>
            <a:pPr marL="285750" lvl="1" indent="-28575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</a:rPr>
              <a:t>提高报表开发效率和性能</a:t>
            </a:r>
            <a:r>
              <a:rPr lang="zh-CN" altLang="en-US" sz="1600" dirty="0" smtClean="0"/>
              <a:t>：基于同一张明细表开发报表，降低报表开发和维护成本，</a:t>
            </a:r>
            <a:r>
              <a:rPr lang="en-US" altLang="zh-CN" sz="1600" dirty="0" smtClean="0"/>
              <a:t>DBA</a:t>
            </a:r>
            <a:r>
              <a:rPr lang="zh-CN" altLang="en-US" sz="1600" dirty="0" smtClean="0"/>
              <a:t>使用物化视图透明优化常用报表的查询性能，在开发成本和性能</a:t>
            </a:r>
            <a:r>
              <a:rPr lang="zh-CN" altLang="en-US" sz="1600" dirty="0"/>
              <a:t>上鱼和熊掌兼得</a:t>
            </a:r>
            <a:endParaRPr lang="en-US" altLang="zh-CN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</a:rPr>
              <a:t>提高用户自助获取数据用户体验</a:t>
            </a:r>
            <a:r>
              <a:rPr lang="zh-CN" altLang="en-US" sz="1600" dirty="0" smtClean="0"/>
              <a:t>：只需给用户暴露明细数据表，根据在常用查询建立物化视图，在用户体验和性能上鱼和熊掌兼得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</a:rPr>
              <a:t>优化大数据存储方案的查询性能</a:t>
            </a:r>
            <a:r>
              <a:rPr lang="zh-CN" altLang="en-US" sz="1600" dirty="0" smtClean="0"/>
              <a:t>：如和</a:t>
            </a:r>
            <a:r>
              <a:rPr lang="en-US" altLang="zh-CN" sz="1600" dirty="0" smtClean="0"/>
              <a:t>hive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等集成，极大提高此类存储的常用查询性能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3850" y="1268760"/>
            <a:ext cx="86090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适合的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355812"/>
            <a:ext cx="8609013" cy="369332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需要实时反映最新情况的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4010873"/>
            <a:ext cx="86090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不适合的</a:t>
            </a:r>
          </a:p>
        </p:txBody>
      </p:sp>
      <p:pic>
        <p:nvPicPr>
          <p:cNvPr id="1026" name="Picture 2" descr="C:\Users\Administrator\Desktop\5261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7" y="1268760"/>
            <a:ext cx="376808" cy="37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78742_600x4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10872"/>
            <a:ext cx="371227" cy="3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完成度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628800"/>
            <a:ext cx="8609335" cy="1754326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完整的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驱动实现，应用层只需替换驱动参数，即可完成接入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重</a:t>
            </a:r>
            <a:r>
              <a:rPr lang="zh-CN" altLang="en-US" dirty="0" smtClean="0"/>
              <a:t>刷物化视图：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表</a:t>
            </a:r>
            <a:r>
              <a:rPr lang="zh-CN" altLang="en-US" dirty="0" smtClean="0"/>
              <a:t>关联</a:t>
            </a:r>
            <a:r>
              <a:rPr lang="en-US" altLang="zh-CN" dirty="0" smtClean="0"/>
              <a:t>/</a:t>
            </a:r>
            <a:r>
              <a:rPr lang="zh-CN" altLang="en-US" dirty="0" smtClean="0"/>
              <a:t>汇聚的查询重写：</a:t>
            </a: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/>
              <a:t>预</a:t>
            </a:r>
            <a:r>
              <a:rPr lang="zh-CN" altLang="en-US" dirty="0" smtClean="0"/>
              <a:t>关联：提升关联性能</a:t>
            </a: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/>
              <a:t>预汇总</a:t>
            </a:r>
            <a:r>
              <a:rPr lang="en-US" altLang="zh-CN" dirty="0" smtClean="0"/>
              <a:t>/</a:t>
            </a:r>
            <a:r>
              <a:rPr lang="zh-CN" altLang="en-US" dirty="0"/>
              <a:t>二</a:t>
            </a:r>
            <a:r>
              <a:rPr lang="zh-CN" altLang="en-US" dirty="0" smtClean="0"/>
              <a:t>次汇总：提升汇聚性能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物化视图索引：再物化视图查询重写的基础上再次优化查询性能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850" y="1268760"/>
            <a:ext cx="86090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6530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  <a:sym typeface="Franklin Gothic Medium" panose="020B0603020102020204" pitchFamily="34" charset="0"/>
              </a:rPr>
              <a:t> </a:t>
            </a: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Picture 2" descr="F:\PPT\欢聚时代PPT new\备用素材\右上角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"/>
          <p:cNvSpPr>
            <a:spLocks noChangeArrowheads="1"/>
          </p:cNvSpPr>
          <p:nvPr/>
        </p:nvSpPr>
        <p:spPr bwMode="auto">
          <a:xfrm>
            <a:off x="323850" y="365125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完成度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9" y="1597942"/>
            <a:ext cx="8609335" cy="923330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查询中对函数的支持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对部分匹配查询的支持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对增量刷新的支持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850" y="1237902"/>
            <a:ext cx="86090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未完成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9" y="3452807"/>
            <a:ext cx="8568951" cy="2031325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所有实现思路赛前已讨论完成，开发框架及涉及分工的接口定义事先完成，具体的代码为赛期内开发和测试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核心自研模块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/>
              <a:t>驱动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 smtClean="0"/>
              <a:t>SQL</a:t>
            </a:r>
            <a:r>
              <a:rPr lang="zh-CN" altLang="en-US" dirty="0" smtClean="0"/>
              <a:t>“包含”判定及重写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 smtClean="0"/>
              <a:t>物化视图管理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语法解析器使用开源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3529" y="3092767"/>
            <a:ext cx="85689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本次活动涉及工作量</a:t>
            </a:r>
          </a:p>
        </p:txBody>
      </p:sp>
    </p:spTree>
    <p:extLst>
      <p:ext uri="{BB962C8B-B14F-4D97-AF65-F5344CB8AC3E}">
        <p14:creationId xmlns:p14="http://schemas.microsoft.com/office/powerpoint/2010/main" val="37407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ow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EA1C2B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duowan</Template>
  <TotalTime>567894</TotalTime>
  <Words>564</Words>
  <Application>Microsoft Macintosh PowerPoint</Application>
  <PresentationFormat>全屏显示(4:3)</PresentationFormat>
  <Paragraphs>96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Franklin Gothic Book</vt:lpstr>
      <vt:lpstr>Franklin Gothic Medium</vt:lpstr>
      <vt:lpstr>Wingdings</vt:lpstr>
      <vt:lpstr>宋体</vt:lpstr>
      <vt:lpstr>微软雅黑</vt:lpstr>
      <vt:lpstr>Arial</vt:lpstr>
      <vt:lpstr>duowan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Cache系统设计</dc:title>
  <dc:creator>Xu Jin</dc:creator>
  <cp:lastModifiedBy>Microsoft Office 用户</cp:lastModifiedBy>
  <cp:revision>4000</cp:revision>
  <dcterms:created xsi:type="dcterms:W3CDTF">2011-03-08T13:43:31Z</dcterms:created>
  <dcterms:modified xsi:type="dcterms:W3CDTF">2016-05-27T05:25:55Z</dcterms:modified>
</cp:coreProperties>
</file>