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4"/>
  </p:sldMasterIdLst>
  <p:notesMasterIdLst>
    <p:notesMasterId r:id="rId13"/>
  </p:notesMasterIdLst>
  <p:handoutMasterIdLst>
    <p:handoutMasterId r:id="rId14"/>
  </p:handoutMasterIdLst>
  <p:sldIdLst>
    <p:sldId id="287" r:id="rId5"/>
    <p:sldId id="288" r:id="rId6"/>
    <p:sldId id="289" r:id="rId7"/>
    <p:sldId id="290" r:id="rId8"/>
    <p:sldId id="291" r:id="rId9"/>
    <p:sldId id="294" r:id="rId10"/>
    <p:sldId id="292" r:id="rId11"/>
    <p:sldId id="293" r:id="rId1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2F2F"/>
    <a:srgbClr val="002060"/>
    <a:srgbClr val="7030A0"/>
    <a:srgbClr val="FF8000"/>
    <a:srgbClr val="7EFAD1"/>
    <a:srgbClr val="0081C8"/>
    <a:srgbClr val="FF292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7" autoAdjust="0"/>
    <p:restoredTop sz="95548" autoAdjust="0"/>
  </p:normalViewPr>
  <p:slideViewPr>
    <p:cSldViewPr snapToGrid="0">
      <p:cViewPr varScale="1">
        <p:scale>
          <a:sx n="52" d="100"/>
          <a:sy n="52" d="100"/>
        </p:scale>
        <p:origin x="1166" y="77"/>
      </p:cViewPr>
      <p:guideLst>
        <p:guide orient="horz" pos="152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1803"/>
          </a:xfrm>
          <a:prstGeom prst="rect">
            <a:avLst/>
          </a:prstGeom>
        </p:spPr>
        <p:txBody>
          <a:bodyPr vert="horz" lIns="91815" tIns="45908" rIns="91815" bIns="4590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1803"/>
          </a:xfrm>
          <a:prstGeom prst="rect">
            <a:avLst/>
          </a:prstGeom>
        </p:spPr>
        <p:txBody>
          <a:bodyPr vert="horz" lIns="91815" tIns="45908" rIns="91815" bIns="45908" rtlCol="0"/>
          <a:lstStyle>
            <a:lvl1pPr algn="r">
              <a:defRPr sz="1200"/>
            </a:lvl1pPr>
          </a:lstStyle>
          <a:p>
            <a:fld id="{FD97E144-4803-4057-A326-AD195A702462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70"/>
            <a:ext cx="3037840" cy="461803"/>
          </a:xfrm>
          <a:prstGeom prst="rect">
            <a:avLst/>
          </a:prstGeom>
        </p:spPr>
        <p:txBody>
          <a:bodyPr vert="horz" lIns="91815" tIns="45908" rIns="91815" bIns="4590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70"/>
            <a:ext cx="3037840" cy="461803"/>
          </a:xfrm>
          <a:prstGeom prst="rect">
            <a:avLst/>
          </a:prstGeom>
        </p:spPr>
        <p:txBody>
          <a:bodyPr vert="horz" lIns="91815" tIns="45908" rIns="91815" bIns="45908" rtlCol="0" anchor="b"/>
          <a:lstStyle>
            <a:lvl1pPr algn="r">
              <a:defRPr sz="1200"/>
            </a:lvl1pPr>
          </a:lstStyle>
          <a:p>
            <a:fld id="{DDB32756-301B-40D7-A951-DF81ED54A9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6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1803"/>
          </a:xfrm>
          <a:prstGeom prst="rect">
            <a:avLst/>
          </a:prstGeom>
        </p:spPr>
        <p:txBody>
          <a:bodyPr vert="horz" lIns="91815" tIns="45908" rIns="91815" bIns="4590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1803"/>
          </a:xfrm>
          <a:prstGeom prst="rect">
            <a:avLst/>
          </a:prstGeom>
        </p:spPr>
        <p:txBody>
          <a:bodyPr vert="horz" lIns="91815" tIns="45908" rIns="91815" bIns="45908" rtlCol="0"/>
          <a:lstStyle>
            <a:lvl1pPr algn="r">
              <a:defRPr sz="1200"/>
            </a:lvl1pPr>
          </a:lstStyle>
          <a:p>
            <a:fld id="{32589724-A64A-4FBE-8E1B-7A0CB3AD8355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8" rIns="91815" bIns="459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9"/>
            <a:ext cx="5608320" cy="4156233"/>
          </a:xfrm>
          <a:prstGeom prst="rect">
            <a:avLst/>
          </a:prstGeom>
        </p:spPr>
        <p:txBody>
          <a:bodyPr vert="horz" lIns="91815" tIns="45908" rIns="91815" bIns="459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1803"/>
          </a:xfrm>
          <a:prstGeom prst="rect">
            <a:avLst/>
          </a:prstGeom>
        </p:spPr>
        <p:txBody>
          <a:bodyPr vert="horz" lIns="91815" tIns="45908" rIns="91815" bIns="4590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1803"/>
          </a:xfrm>
          <a:prstGeom prst="rect">
            <a:avLst/>
          </a:prstGeom>
        </p:spPr>
        <p:txBody>
          <a:bodyPr vert="horz" lIns="91815" tIns="45908" rIns="91815" bIns="45908" rtlCol="0" anchor="b"/>
          <a:lstStyle>
            <a:lvl1pPr algn="r">
              <a:defRPr sz="1200"/>
            </a:lvl1pPr>
          </a:lstStyle>
          <a:p>
            <a:fld id="{5B61B21F-E348-422F-B67D-61FE6D1ED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72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29123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-152400"/>
            <a:ext cx="2190750" cy="6629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-152400"/>
            <a:ext cx="6419850" cy="6629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001000" cy="990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191000" cy="56388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91000" cy="56388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001000" cy="990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8534400" cy="5638800"/>
          </a:xfrm>
        </p:spPr>
        <p:txBody>
          <a:bodyPr/>
          <a:lstStyle/>
          <a:p>
            <a:pPr lvl="0"/>
            <a:r>
              <a:rPr lang="x-none" noProof="0"/>
              <a:t>Click icon to add table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l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3" y="28133"/>
            <a:ext cx="7589520" cy="505267"/>
          </a:xfrm>
        </p:spPr>
        <p:txBody>
          <a:bodyPr tIns="91440" bIns="91440">
            <a:sp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7589520" cy="215444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buNone/>
              <a:defRPr sz="1400">
                <a:solidFill>
                  <a:srgbClr val="004FA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5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287463"/>
            <a:ext cx="8337550" cy="480853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B791401-1FEC-4920-9658-70E0368A04E6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635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btil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4"/>
            <a:ext cx="8229600" cy="49069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3" y="3"/>
            <a:ext cx="7589520" cy="761999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51725"/>
            <a:ext cx="7589520" cy="3048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rgbClr val="004FA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550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August 4 , 2017</a:t>
            </a: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33700" y="6553200"/>
            <a:ext cx="3276600" cy="2286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NASA Internal Use Only - Not for Distribution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910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910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67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August 4,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001000" cy="990600"/>
          </a:xfrm>
        </p:spPr>
        <p:txBody>
          <a:bodyPr/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3700" y="65532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b="0">
                <a:solidFill>
                  <a:srgbClr val="FF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/>
              <a:t>NASA Internal Use Only - Not for Distribution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/>
              <a:t>December 14, 2011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2" descr="nasachevron_black2"/>
          <p:cNvPicPr>
            <a:picLocks noChangeAspect="1" noChangeArrowheads="1"/>
          </p:cNvPicPr>
          <p:nvPr/>
        </p:nvPicPr>
        <p:blipFill>
          <a:blip r:embed="rId19" cstate="print">
            <a:lum bright="82000" contrast="-78000"/>
          </a:blip>
          <a:srcRect/>
          <a:stretch>
            <a:fillRect/>
          </a:stretch>
        </p:blipFill>
        <p:spPr bwMode="auto">
          <a:xfrm>
            <a:off x="750352" y="917575"/>
            <a:ext cx="7620000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94168">
                <a:schemeClr val="tx2">
                  <a:lumMod val="75000"/>
                </a:schemeClr>
              </a:gs>
              <a:gs pos="47919">
                <a:schemeClr val="tx2">
                  <a:lumMod val="75000"/>
                </a:schemeClr>
              </a:gs>
              <a:gs pos="0">
                <a:schemeClr val="tx2">
                  <a:lumMod val="50000"/>
                </a:schemeClr>
              </a:gs>
              <a:gs pos="39999">
                <a:schemeClr val="tx2">
                  <a:lumMod val="75000"/>
                </a:schemeClr>
              </a:gs>
              <a:gs pos="70000">
                <a:schemeClr val="tx2">
                  <a:lumMod val="75000"/>
                </a:schemeClr>
              </a:gs>
              <a:gs pos="88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C0504D"/>
              </a:solidFill>
              <a:latin typeface="Verdana" pitchFamily="34" charset="0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C0504D"/>
              </a:solidFill>
              <a:latin typeface="Verdana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8631" y="-152400"/>
            <a:ext cx="725856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tint val="60000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C0504D"/>
              </a:solidFill>
              <a:latin typeface="Verdana" pitchFamily="34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0035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0A7F9-4FA0-44A0-B74A-736CC8ABE231}" type="slidenum">
              <a:rPr lang="en-US" sz="12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0" kern="120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August 4, 2017</a:t>
            </a:r>
          </a:p>
        </p:txBody>
      </p:sp>
      <p:pic>
        <p:nvPicPr>
          <p:cNvPr id="13" name="Picture 11" descr="C:\Users\mjhess\Documents\Strategic Comm\Logos\NASA_Meatball.png"/>
          <p:cNvPicPr>
            <a:picLocks noChangeAspect="1" noChangeArrowheads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2221" y="89370"/>
            <a:ext cx="753951" cy="640859"/>
          </a:xfrm>
          <a:prstGeom prst="rect">
            <a:avLst/>
          </a:prstGeom>
          <a:noFill/>
        </p:spPr>
      </p:pic>
      <p:pic>
        <p:nvPicPr>
          <p:cNvPr id="3" name="Picture 2" descr="Eng_Color_2.jpg"/>
          <p:cNvPicPr>
            <a:picLocks noChangeAspect="1"/>
          </p:cNvPicPr>
          <p:nvPr userDrawn="1"/>
        </p:nvPicPr>
        <p:blipFill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4696" r="94613">
                        <a14:foregroundMark x1="42265" y1="38400" x2="42265" y2="38400"/>
                        <a14:foregroundMark x1="44337" y1="57467" x2="44337" y2="57467"/>
                        <a14:foregroundMark x1="65608" y1="58667" x2="67403" y2="56667"/>
                        <a14:foregroundMark x1="66436" y1="54400" x2="59807" y2="45067"/>
                        <a14:foregroundMark x1="45166" y1="43600" x2="32182" y2="49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15" y="20991"/>
            <a:ext cx="759931" cy="7872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41" r:id="rId14"/>
    <p:sldLayoutId id="2147483742" r:id="rId15"/>
    <p:sldLayoutId id="2147483781" r:id="rId16"/>
    <p:sldLayoutId id="2147483782" r:id="rId17"/>
  </p:sldLayoutIdLst>
  <p:transition advClick="0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Eurostile"/>
          <a:ea typeface="+mj-ea"/>
          <a:cs typeface="Eurostile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Eurostile"/>
          <a:ea typeface="+mn-ea"/>
          <a:cs typeface="Eurostile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Eurostile"/>
          <a:cs typeface="Eurostile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Eurostile"/>
          <a:cs typeface="Eurostile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Eurostile"/>
          <a:cs typeface="Eurostile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Eurostile"/>
          <a:cs typeface="Eurostile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6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microsoft.com/office/2007/relationships/media" Target="../media/media5.mp4"/><Relationship Id="rId11" Type="http://schemas.openxmlformats.org/officeDocument/2006/relationships/image" Target="../media/image15.png"/><Relationship Id="rId5" Type="http://schemas.microsoft.com/office/2007/relationships/media" Target="../media/media4.mp4"/><Relationship Id="rId10" Type="http://schemas.openxmlformats.org/officeDocument/2006/relationships/image" Target="../media/image14.png"/><Relationship Id="rId4" Type="http://schemas.microsoft.com/office/2007/relationships/media" Target="../media/media3.mp4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54" y="1847211"/>
            <a:ext cx="5890253" cy="226707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Core Flight Syste</a:t>
            </a:r>
            <a:r>
              <a:rPr lang="en-US" sz="4000" dirty="0">
                <a:solidFill>
                  <a:schemeClr val="tx1"/>
                </a:solidFill>
              </a:rPr>
              <a:t>m to 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Trick Variable Server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1986" y="4338797"/>
            <a:ext cx="149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Colin Lewis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Summer 2017</a:t>
            </a:r>
            <a:endParaRPr lang="en-US" b="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2643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6467" y="3106109"/>
            <a:ext cx="6348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 Old Face" panose="02020602080505020303" pitchFamily="18" charset="0"/>
              </a:rPr>
              <a:t>University of Texas at Austin</a:t>
            </a: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Honors Computational Engineering</a:t>
            </a: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Sigma Gamma Tau Honor Society</a:t>
            </a: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Texas Aerial Robotics</a:t>
            </a: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Student Engineering Council</a:t>
            </a: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Peer Advisor</a:t>
            </a:r>
          </a:p>
          <a:p>
            <a:endParaRPr lang="en-US" sz="1400" dirty="0">
              <a:latin typeface="Baskerville Old Face" panose="02020602080505020303" pitchFamily="18" charset="0"/>
            </a:endParaRPr>
          </a:p>
          <a:p>
            <a:endParaRPr lang="en-US" b="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64" y="-59021"/>
            <a:ext cx="7258569" cy="990600"/>
          </a:xfrm>
        </p:spPr>
        <p:txBody>
          <a:bodyPr/>
          <a:lstStyle/>
          <a:p>
            <a:pPr algn="ctr"/>
            <a:r>
              <a:rPr lang="en-US" dirty="0"/>
              <a:t>Biographical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3" y="3646020"/>
            <a:ext cx="859169" cy="8591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70" y="977897"/>
            <a:ext cx="2223969" cy="1481840"/>
          </a:xfrm>
          <a:prstGeom prst="ellipse">
            <a:avLst/>
          </a:prstGeom>
          <a:ln w="381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647880" y="1473197"/>
            <a:ext cx="3426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 Old Face" panose="02020602080505020303" pitchFamily="18" charset="0"/>
              </a:rPr>
              <a:t>Wimberley, Texas</a:t>
            </a:r>
            <a:endParaRPr lang="en-US" sz="1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UIL Academics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Science Camp</a:t>
            </a:r>
            <a:endParaRPr lang="en-US" sz="1400" dirty="0">
              <a:latin typeface="Baskerville Old Face" panose="02020602080505020303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Animal Sanctuary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" y="1227398"/>
            <a:ext cx="1448994" cy="81505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829470" y="4946352"/>
            <a:ext cx="5062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Hobbies and Interests</a:t>
            </a: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Traveling</a:t>
            </a: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Bouldering</a:t>
            </a:r>
          </a:p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Prototyping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06" y="3269177"/>
            <a:ext cx="1573095" cy="11798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0390" y="5153822"/>
            <a:ext cx="1911647" cy="1075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" y="2072479"/>
            <a:ext cx="1448994" cy="103362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8" y="5187874"/>
            <a:ext cx="1007198" cy="100719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D5DB627-2BFA-434C-AB42-5AC338BF4B57}"/>
              </a:ext>
            </a:extLst>
          </p:cNvPr>
          <p:cNvSpPr/>
          <p:nvPr/>
        </p:nvSpPr>
        <p:spPr bwMode="auto">
          <a:xfrm>
            <a:off x="820841" y="2072478"/>
            <a:ext cx="550760" cy="566317"/>
          </a:xfrm>
          <a:prstGeom prst="ellipse">
            <a:avLst/>
          </a:prstGeom>
          <a:solidFill>
            <a:srgbClr val="000000">
              <a:alpha val="85098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1792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195" y="838200"/>
            <a:ext cx="7415436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skerville Old Face" panose="02020602080505020303" pitchFamily="18" charset="0"/>
              </a:rPr>
              <a:t>To create a generalized application within Core Flight System (CFS) which can communicate with a Trick simulation through the Trick variable Server (TVS).</a:t>
            </a:r>
          </a:p>
          <a:p>
            <a:pPr marL="0" indent="0">
              <a:buNone/>
            </a:pPr>
            <a:endParaRPr lang="en-US" sz="1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askerville Old Face" panose="02020602080505020303" pitchFamily="18" charset="0"/>
              </a:rPr>
              <a:t>Demand:</a:t>
            </a:r>
          </a:p>
          <a:p>
            <a:pPr marL="0" indent="0">
              <a:buNone/>
            </a:pPr>
            <a:r>
              <a:rPr lang="en-US" sz="1400" b="0" dirty="0">
                <a:latin typeface="Baskerville Old Face" panose="02020602080505020303" pitchFamily="18" charset="0"/>
              </a:rPr>
              <a:t>Provide the capability to read and write to a Trick simulation </a:t>
            </a:r>
          </a:p>
          <a:p>
            <a:pPr marL="0" indent="0">
              <a:buNone/>
            </a:pPr>
            <a:r>
              <a:rPr lang="en-US" sz="1400" b="0" dirty="0">
                <a:latin typeface="Baskerville Old Face" panose="02020602080505020303" pitchFamily="18" charset="0"/>
              </a:rPr>
              <a:t>From a controlling application in CFS without breaking </a:t>
            </a:r>
          </a:p>
          <a:p>
            <a:pPr marL="0" indent="0">
              <a:buNone/>
            </a:pPr>
            <a:r>
              <a:rPr lang="en-US" sz="1400" b="0" dirty="0">
                <a:latin typeface="Baskerville Old Face" panose="02020602080505020303" pitchFamily="18" charset="0"/>
              </a:rPr>
              <a:t>the wrapper on the sim.</a:t>
            </a:r>
          </a:p>
          <a:p>
            <a:pPr marL="0" indent="0">
              <a:buNone/>
            </a:pPr>
            <a:endParaRPr lang="en-US" sz="1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askerville Old Face" panose="02020602080505020303" pitchFamily="18" charset="0"/>
              </a:rPr>
              <a:t>Objectives:</a:t>
            </a:r>
          </a:p>
          <a:p>
            <a:r>
              <a:rPr lang="en-US" sz="1400" b="0" dirty="0">
                <a:latin typeface="Baskerville Old Face" panose="02020602080505020303" pitchFamily="18" charset="0"/>
              </a:rPr>
              <a:t>Needs to be general</a:t>
            </a:r>
          </a:p>
          <a:p>
            <a:r>
              <a:rPr lang="en-US" sz="1400" b="0" dirty="0">
                <a:latin typeface="Baskerville Old Face" panose="02020602080505020303" pitchFamily="18" charset="0"/>
              </a:rPr>
              <a:t>Needs to be portable</a:t>
            </a:r>
          </a:p>
          <a:p>
            <a:r>
              <a:rPr lang="en-US" sz="1400" b="0" dirty="0">
                <a:latin typeface="Baskerville Old Face" panose="02020602080505020303" pitchFamily="18" charset="0"/>
              </a:rPr>
              <a:t>Needs to Preserve the “wrapper”</a:t>
            </a:r>
            <a:endParaRPr lang="en-US" sz="1000" dirty="0">
              <a:latin typeface="Baskerville Old Face" panose="02020602080505020303" pitchFamily="18" charset="0"/>
            </a:endParaRPr>
          </a:p>
          <a:p>
            <a:r>
              <a:rPr lang="en-US" sz="1400" b="0" dirty="0">
                <a:latin typeface="Baskerville Old Face" panose="02020602080505020303" pitchFamily="18" charset="0"/>
              </a:rPr>
              <a:t>Needs to “Keep up” with real time Sims</a:t>
            </a:r>
          </a:p>
          <a:p>
            <a:endParaRPr lang="en-US" sz="14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askerville Old Face" panose="02020602080505020303" pitchFamily="18" charset="0"/>
              </a:rPr>
              <a:t>Realization:</a:t>
            </a:r>
          </a:p>
          <a:p>
            <a:pPr marL="0" indent="0">
              <a:buNone/>
            </a:pPr>
            <a:r>
              <a:rPr lang="en-US" sz="1400" b="0" dirty="0">
                <a:latin typeface="Baskerville Old Face" panose="02020602080505020303" pitchFamily="18" charset="0"/>
              </a:rPr>
              <a:t>Use the publicly available </a:t>
            </a:r>
            <a:r>
              <a:rPr lang="en-US" sz="1400" b="0" dirty="0" err="1">
                <a:latin typeface="Baskerville Old Face" panose="02020602080505020303" pitchFamily="18" charset="0"/>
              </a:rPr>
              <a:t>wheelbot</a:t>
            </a:r>
            <a:r>
              <a:rPr lang="en-US" sz="1400" b="0" dirty="0">
                <a:latin typeface="Baskerville Old Face" panose="02020602080505020303" pitchFamily="18" charset="0"/>
              </a:rPr>
              <a:t> sim by John Penn as a test bed</a:t>
            </a:r>
          </a:p>
          <a:p>
            <a:pPr marL="0" indent="0">
              <a:buNone/>
            </a:pPr>
            <a:r>
              <a:rPr lang="en-US" sz="1400" b="0" dirty="0">
                <a:latin typeface="Baskerville Old Face" panose="02020602080505020303" pitchFamily="18" charset="0"/>
              </a:rPr>
              <a:t>for my application.</a:t>
            </a:r>
          </a:p>
          <a:p>
            <a:pPr marL="0" indent="0">
              <a:buNone/>
            </a:pPr>
            <a:endParaRPr lang="en-US" sz="14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62387" y="1633697"/>
            <a:ext cx="2114813" cy="910311"/>
          </a:xfrm>
          <a:prstGeom prst="rect">
            <a:avLst/>
          </a:prstGeom>
          <a:solidFill>
            <a:srgbClr val="0081C8">
              <a:alpha val="45882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</a:rPr>
              <a:t>CFS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596346" y="2536588"/>
            <a:ext cx="846894" cy="447995"/>
          </a:xfrm>
          <a:prstGeom prst="rect">
            <a:avLst/>
          </a:prstGeom>
          <a:solidFill>
            <a:srgbClr val="7EFAD1"/>
          </a:solidFill>
          <a:ln w="19050" cap="flat" cmpd="sng" algn="ctr">
            <a:solidFill>
              <a:schemeClr val="tx1"/>
            </a:solidFill>
            <a:prstDash val="lgDash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</a:rPr>
              <a:t>TVS IO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53229" y="3853466"/>
            <a:ext cx="1933127" cy="1073960"/>
          </a:xfrm>
          <a:prstGeom prst="rect">
            <a:avLst/>
          </a:prstGeom>
          <a:solidFill>
            <a:srgbClr val="FF2929">
              <a:alpha val="4117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en-US" sz="1200" b="1" dirty="0"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</a:rPr>
              <a:t>Trick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69280" y="3546620"/>
            <a:ext cx="1301026" cy="306846"/>
          </a:xfrm>
          <a:prstGeom prst="rect">
            <a:avLst/>
          </a:prstGeom>
          <a:solidFill>
            <a:srgbClr val="FF80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</a:rPr>
              <a:t>TVS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659065" y="3020385"/>
            <a:ext cx="2" cy="513199"/>
          </a:xfrm>
          <a:prstGeom prst="straightConnector1">
            <a:avLst/>
          </a:prstGeom>
          <a:solidFill>
            <a:srgbClr val="E1F4FF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7374114" y="3014501"/>
            <a:ext cx="6136" cy="507062"/>
          </a:xfrm>
          <a:prstGeom prst="straightConnector1">
            <a:avLst/>
          </a:prstGeom>
          <a:solidFill>
            <a:srgbClr val="E1F4FF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89430030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Procedure: Trick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2762" y="1108224"/>
            <a:ext cx="4848160" cy="56388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Compile </a:t>
            </a:r>
            <a:r>
              <a:rPr lang="en-US" dirty="0" err="1">
                <a:latin typeface="Baskerville Old Face" panose="02020602080505020303" pitchFamily="18" charset="0"/>
              </a:rPr>
              <a:t>Wheelbot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Configuring computer, compiling Trick</a:t>
            </a:r>
            <a:endParaRPr lang="en-US" sz="1200" b="0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Split Sim Object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 Separate Control and Dynamic models and jobs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Objects communicate through reference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“Breaking the Wrapper” on </a:t>
            </a:r>
            <a:r>
              <a:rPr lang="en-US" sz="1200" dirty="0" err="1">
                <a:latin typeface="Baskerville Old Face" panose="02020602080505020303" pitchFamily="18" charset="0"/>
              </a:rPr>
              <a:t>wheelbot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Split Simulation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Create two distinct, communicating Trick Sims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First iteration of TVSIO, in the form of  jobs in the Control Sim.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Final update of dynamics SIM.</a:t>
            </a:r>
            <a:endParaRPr lang="en-US" sz="1100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342" y="960937"/>
            <a:ext cx="3267531" cy="389949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Baskerville Old Face" panose="02020602080505020303" pitchFamily="18" charset="0"/>
              </a:rPr>
              <a:t>TVSIO 1.0</a:t>
            </a:r>
            <a:endParaRPr lang="en-US" sz="1200" dirty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1600" b="0" dirty="0">
                <a:latin typeface="Baskerville Old Face" panose="02020602080505020303" pitchFamily="18" charset="0"/>
              </a:rPr>
              <a:t>Core Infrastructure established</a:t>
            </a:r>
          </a:p>
          <a:p>
            <a:pPr marL="0" indent="0">
              <a:buNone/>
            </a:pPr>
            <a:r>
              <a:rPr lang="en-US" sz="1600" b="0" dirty="0">
                <a:latin typeface="Baskerville Old Face" panose="02020602080505020303" pitchFamily="18" charset="0"/>
              </a:rPr>
              <a:t>Primary functionality in Jobs:</a:t>
            </a:r>
          </a:p>
          <a:p>
            <a:pPr marL="0" indent="0">
              <a:buNone/>
            </a:pPr>
            <a:r>
              <a:rPr lang="en-US" sz="1600" b="0" i="1" dirty="0" err="1">
                <a:latin typeface="Baskerville Old Face" panose="02020602080505020303" pitchFamily="18" charset="0"/>
              </a:rPr>
              <a:t>VarServInit</a:t>
            </a:r>
            <a:endParaRPr lang="en-US" sz="1600" b="0" i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600" b="0" dirty="0">
                <a:latin typeface="Baskerville Old Face" panose="02020602080505020303" pitchFamily="18" charset="0"/>
              </a:rPr>
              <a:t>-creates &amp; configures connection to variable server.</a:t>
            </a:r>
          </a:p>
          <a:p>
            <a:pPr marL="0" indent="0">
              <a:buNone/>
            </a:pPr>
            <a:r>
              <a:rPr lang="en-US" sz="1600" b="0" dirty="0">
                <a:latin typeface="Baskerville Old Face" panose="02020602080505020303" pitchFamily="18" charset="0"/>
              </a:rPr>
              <a:t> </a:t>
            </a:r>
            <a:r>
              <a:rPr lang="en-US" sz="1600" b="0" i="1" dirty="0" err="1">
                <a:latin typeface="Baskerville Old Face" panose="02020602080505020303" pitchFamily="18" charset="0"/>
              </a:rPr>
              <a:t>VarServRun</a:t>
            </a:r>
            <a:r>
              <a:rPr lang="en-US" sz="1600" b="0" dirty="0">
                <a:latin typeface="Baskerville Old Face" panose="020206020805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latin typeface="Baskerville Old Face" panose="02020602080505020303" pitchFamily="18" charset="0"/>
              </a:rPr>
              <a:t>-Reads information from variable server &amp; stores data into structures useable by the rest of the application.</a:t>
            </a:r>
          </a:p>
          <a:p>
            <a:pPr marL="0" indent="0">
              <a:buNone/>
            </a:pPr>
            <a:r>
              <a:rPr lang="en-US" sz="1600" b="0" i="1" dirty="0" err="1">
                <a:latin typeface="Baskerville Old Face" panose="02020602080505020303" pitchFamily="18" charset="0"/>
              </a:rPr>
              <a:t>VarServWrite</a:t>
            </a:r>
            <a:endParaRPr lang="en-US" sz="1600" b="0" i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600" b="0" dirty="0">
                <a:latin typeface="Baskerville Old Face" panose="02020602080505020303" pitchFamily="18" charset="0"/>
              </a:rPr>
              <a:t>-Writes data from the application to the variable server of the other sim.</a:t>
            </a:r>
          </a:p>
          <a:p>
            <a:pPr marL="0" indent="0">
              <a:buNone/>
            </a:pPr>
            <a:endParaRPr lang="en-US" sz="1600" b="0" dirty="0"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2298" y="5216376"/>
            <a:ext cx="2645009" cy="1417627"/>
          </a:xfrm>
          <a:prstGeom prst="rect">
            <a:avLst/>
          </a:prstGeom>
          <a:solidFill>
            <a:srgbClr val="FF2F2F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en-US" sz="1200" b="1" dirty="0">
              <a:solidFill>
                <a:schemeClr val="accent2"/>
              </a:solidFill>
              <a:latin typeface="Verdana" pitchFamily="34" charset="0"/>
            </a:endParaRPr>
          </a:p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Verdana" pitchFamily="34" charset="0"/>
              </a:rPr>
              <a:t>Wheelbot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23374" y="5216376"/>
            <a:ext cx="2645009" cy="1417627"/>
          </a:xfrm>
          <a:prstGeom prst="rect">
            <a:avLst/>
          </a:prstGeom>
          <a:solidFill>
            <a:srgbClr val="FF0000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Verdana" pitchFamily="34" charset="0"/>
              </a:rPr>
              <a:t>Wheelbot_Control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en-US" sz="1200" b="1" dirty="0"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200" b="1" dirty="0" err="1">
                <a:latin typeface="Verdana" pitchFamily="34" charset="0"/>
              </a:rPr>
              <a:t>Wheelbot_Dyn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 bwMode="auto">
          <a:xfrm>
            <a:off x="3423374" y="5925190"/>
            <a:ext cx="264500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6405913" y="4861969"/>
            <a:ext cx="2645009" cy="708814"/>
          </a:xfrm>
          <a:prstGeom prst="rect">
            <a:avLst/>
          </a:prstGeom>
          <a:solidFill>
            <a:srgbClr val="FF00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200" b="1" dirty="0" err="1">
                <a:latin typeface="Verdana" pitchFamily="34" charset="0"/>
              </a:rPr>
              <a:t>Wheelbot_fsw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05913" y="5915728"/>
            <a:ext cx="2645009" cy="708814"/>
          </a:xfrm>
          <a:prstGeom prst="rect">
            <a:avLst/>
          </a:prstGeom>
          <a:solidFill>
            <a:srgbClr val="FF00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Verdana" pitchFamily="34" charset="0"/>
              </a:rPr>
              <a:t>Wheelbot_dyn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 bwMode="auto">
          <a:xfrm flipV="1">
            <a:off x="6068383" y="5216376"/>
            <a:ext cx="337530" cy="1963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 bwMode="auto">
          <a:xfrm>
            <a:off x="2927307" y="5925190"/>
            <a:ext cx="49606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 bwMode="auto">
          <a:xfrm>
            <a:off x="6068383" y="6188054"/>
            <a:ext cx="337530" cy="820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1674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C and CFS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Leaving Trick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Convert Control from C++ to C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Introduction to </a:t>
            </a:r>
            <a:r>
              <a:rPr lang="en-US" sz="1200" dirty="0" err="1">
                <a:latin typeface="Baskerville Old Face" panose="02020602080505020303" pitchFamily="18" charset="0"/>
              </a:rPr>
              <a:t>Makefiles</a:t>
            </a:r>
            <a:endParaRPr lang="en-US" sz="1200" dirty="0">
              <a:latin typeface="Baskerville Old Face" panose="02020602080505020303" pitchFamily="18" charset="0"/>
            </a:endParaRPr>
          </a:p>
          <a:p>
            <a:pPr lvl="1"/>
            <a:r>
              <a:rPr lang="en-US" sz="1200" dirty="0">
                <a:latin typeface="Baskerville Old Face" panose="02020602080505020303" pitchFamily="18" charset="0"/>
                <a:sym typeface="Wingdings" panose="05000000000000000000" pitchFamily="2" charset="2"/>
              </a:rPr>
              <a:t>First frequency based obstacles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The Core Flight System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Tutorial introduction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Back to Scheduled jobs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Application Based Structure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Ongoing Work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Table Based Configuration</a:t>
            </a:r>
          </a:p>
          <a:p>
            <a:pPr lvl="1"/>
            <a:r>
              <a:rPr lang="en-US" sz="1200" dirty="0">
                <a:latin typeface="Baskerville Old Face" panose="02020602080505020303" pitchFamily="18" charset="0"/>
              </a:rPr>
              <a:t>HTML Output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8274" y="930254"/>
            <a:ext cx="2937024" cy="2794852"/>
          </a:xfrm>
          <a:ln w="9525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Baskerville Old Face" panose="02020602080505020303" pitchFamily="18" charset="0"/>
              </a:rPr>
              <a:t>TVSIO 2.0</a:t>
            </a:r>
          </a:p>
          <a:p>
            <a:pPr marL="0" indent="0" algn="ctr">
              <a:buNone/>
            </a:pPr>
            <a:r>
              <a:rPr lang="en-US" sz="1600" b="0" dirty="0">
                <a:latin typeface="Baskerville Old Face" panose="02020602080505020303" pitchFamily="18" charset="0"/>
              </a:rPr>
              <a:t>Beyond Trick</a:t>
            </a:r>
          </a:p>
          <a:p>
            <a:pPr marL="0" indent="0">
              <a:buNone/>
            </a:pPr>
            <a:r>
              <a:rPr lang="en-US" sz="1600" b="0" i="1" dirty="0">
                <a:latin typeface="Baskerville Old Face" panose="02020602080505020303" pitchFamily="18" charset="0"/>
              </a:rPr>
              <a:t>C</a:t>
            </a:r>
          </a:p>
          <a:p>
            <a:pPr marL="0" indent="0">
              <a:buNone/>
            </a:pPr>
            <a:r>
              <a:rPr lang="en-US" sz="1600" dirty="0">
                <a:latin typeface="Baskerville Old Face" panose="02020602080505020303" pitchFamily="18" charset="0"/>
              </a:rPr>
              <a:t>-</a:t>
            </a:r>
            <a:r>
              <a:rPr lang="en-US" sz="1600" b="0" dirty="0">
                <a:latin typeface="Baskerville Old Face" panose="02020602080505020303" pitchFamily="18" charset="0"/>
              </a:rPr>
              <a:t>TVSIO becomes a library called by control C application</a:t>
            </a:r>
          </a:p>
          <a:p>
            <a:pPr marL="0" indent="0">
              <a:buNone/>
            </a:pPr>
            <a:r>
              <a:rPr lang="en-US" sz="1600" b="0" i="1" dirty="0">
                <a:latin typeface="Baskerville Old Face" panose="02020602080505020303" pitchFamily="18" charset="0"/>
              </a:rPr>
              <a:t>CFS</a:t>
            </a:r>
          </a:p>
          <a:p>
            <a:pPr marL="0" indent="0">
              <a:buNone/>
            </a:pPr>
            <a:r>
              <a:rPr lang="en-US" sz="1600" b="0" i="1" dirty="0">
                <a:latin typeface="Baskerville Old Face" panose="02020602080505020303" pitchFamily="18" charset="0"/>
              </a:rPr>
              <a:t>-</a:t>
            </a:r>
            <a:r>
              <a:rPr lang="en-US" sz="1600" b="0" dirty="0">
                <a:latin typeface="Baskerville Old Face" panose="02020602080505020303" pitchFamily="18" charset="0"/>
              </a:rPr>
              <a:t>Converted to application which gains CFS internal read/write and scheduling capabilities.</a:t>
            </a:r>
          </a:p>
          <a:p>
            <a:pPr marL="0" indent="0">
              <a:buNone/>
            </a:pPr>
            <a:endParaRPr lang="en-US" sz="1600" i="1" dirty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030" y="4886517"/>
            <a:ext cx="2645009" cy="708814"/>
          </a:xfrm>
          <a:prstGeom prst="rect">
            <a:avLst/>
          </a:prstGeom>
          <a:solidFill>
            <a:srgbClr val="FF00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200" b="1" dirty="0" err="1">
                <a:latin typeface="Verdana" pitchFamily="34" charset="0"/>
              </a:rPr>
              <a:t>Wheelbot_fsw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030" y="5940276"/>
            <a:ext cx="2645009" cy="708814"/>
          </a:xfrm>
          <a:prstGeom prst="rect">
            <a:avLst/>
          </a:prstGeom>
          <a:solidFill>
            <a:srgbClr val="FF00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Verdana" pitchFamily="34" charset="0"/>
              </a:rPr>
              <a:t>Wheelbot_dyn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8802" y="4886517"/>
            <a:ext cx="2645009" cy="708814"/>
          </a:xfrm>
          <a:prstGeom prst="rect">
            <a:avLst/>
          </a:prstGeom>
          <a:solidFill>
            <a:srgbClr val="7030A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200" b="1" dirty="0" err="1">
                <a:latin typeface="Verdana" pitchFamily="34" charset="0"/>
              </a:rPr>
              <a:t>Wheelbot_control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8802" y="5940276"/>
            <a:ext cx="2645009" cy="708814"/>
          </a:xfrm>
          <a:prstGeom prst="rect">
            <a:avLst/>
          </a:prstGeom>
          <a:solidFill>
            <a:srgbClr val="FF00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Verdana" pitchFamily="34" charset="0"/>
              </a:rPr>
              <a:t>Wheelbot_dyn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66573" y="4886517"/>
            <a:ext cx="2645009" cy="708814"/>
          </a:xfrm>
          <a:prstGeom prst="rect">
            <a:avLst/>
          </a:prstGeom>
          <a:solidFill>
            <a:srgbClr val="0070C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</a:rPr>
              <a:t>CFS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66574" y="5940276"/>
            <a:ext cx="2645009" cy="708814"/>
          </a:xfrm>
          <a:prstGeom prst="rect">
            <a:avLst/>
          </a:prstGeom>
          <a:solidFill>
            <a:srgbClr val="FF00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  <a:p>
            <a:pPr marL="400050" marR="0" indent="-400050" algn="ctr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Verdana" pitchFamily="34" charset="0"/>
              </a:rPr>
              <a:t>Wheelbot_dyn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 bwMode="auto">
          <a:xfrm>
            <a:off x="2736039" y="5240924"/>
            <a:ext cx="39276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 bwMode="auto">
          <a:xfrm>
            <a:off x="2736039" y="6294683"/>
            <a:ext cx="39276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 bwMode="auto">
          <a:xfrm>
            <a:off x="5773811" y="6294683"/>
            <a:ext cx="39276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5773810" y="5240924"/>
            <a:ext cx="39276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475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Technical Skills:</a:t>
            </a:r>
          </a:p>
          <a:p>
            <a:pPr lvl="1"/>
            <a:r>
              <a:rPr lang="en-US" sz="1400" b="0" dirty="0">
                <a:latin typeface="Baskerville Old Face" panose="02020602080505020303" pitchFamily="18" charset="0"/>
              </a:rPr>
              <a:t>Trick</a:t>
            </a:r>
          </a:p>
          <a:p>
            <a:pPr lvl="1"/>
            <a:r>
              <a:rPr lang="en-US" sz="1400" b="0" dirty="0">
                <a:latin typeface="Baskerville Old Face" panose="02020602080505020303" pitchFamily="18" charset="0"/>
              </a:rPr>
              <a:t>CFS</a:t>
            </a:r>
          </a:p>
          <a:p>
            <a:pPr lvl="1"/>
            <a:r>
              <a:rPr lang="en-US" sz="1400" b="0" dirty="0" err="1">
                <a:latin typeface="Baskerville Old Face" panose="02020602080505020303" pitchFamily="18" charset="0"/>
              </a:rPr>
              <a:t>Makefiles</a:t>
            </a:r>
            <a:endParaRPr lang="en-US" sz="1400" b="0" dirty="0">
              <a:latin typeface="Baskerville Old Face" panose="02020602080505020303" pitchFamily="18" charset="0"/>
            </a:endParaRPr>
          </a:p>
          <a:p>
            <a:pPr lvl="1"/>
            <a:r>
              <a:rPr lang="en-US" sz="1400" b="0" dirty="0">
                <a:latin typeface="Baskerville Old Face" panose="02020602080505020303" pitchFamily="18" charset="0"/>
              </a:rPr>
              <a:t>Object oriented C++</a:t>
            </a:r>
          </a:p>
          <a:p>
            <a:pPr lvl="1"/>
            <a:r>
              <a:rPr lang="en-US" sz="1400" b="0" dirty="0">
                <a:latin typeface="Baskerville Old Face" panose="02020602080505020303" pitchFamily="18" charset="0"/>
              </a:rPr>
              <a:t>Casting</a:t>
            </a:r>
          </a:p>
          <a:p>
            <a:pPr lvl="1"/>
            <a:r>
              <a:rPr lang="en-US" sz="1400" b="0" dirty="0">
                <a:latin typeface="Baskerville Old Face" panose="02020602080505020303" pitchFamily="18" charset="0"/>
              </a:rPr>
              <a:t>Troubleshooting</a:t>
            </a:r>
          </a:p>
          <a:p>
            <a:pPr lvl="1"/>
            <a:r>
              <a:rPr lang="en-US" sz="1400" b="0" dirty="0">
                <a:latin typeface="Baskerville Old Face" panose="02020602080505020303" pitchFamily="18" charset="0"/>
              </a:rPr>
              <a:t>Performance-minded code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Going Forward:</a:t>
            </a:r>
          </a:p>
          <a:p>
            <a:pPr lvl="1"/>
            <a:r>
              <a:rPr lang="en-US" sz="1400" b="0" dirty="0">
                <a:latin typeface="Baskerville Old Face" panose="02020602080505020303" pitchFamily="18" charset="0"/>
              </a:rPr>
              <a:t>Trick to the masses (of UT computational students)</a:t>
            </a:r>
          </a:p>
          <a:p>
            <a:pPr lvl="1"/>
            <a:r>
              <a:rPr lang="en-US" sz="1400" b="0" dirty="0">
                <a:latin typeface="Baskerville Old Face" panose="02020602080505020303" pitchFamily="18" charset="0"/>
              </a:rPr>
              <a:t>More efficient coding as I move to larger projects</a:t>
            </a:r>
          </a:p>
          <a:p>
            <a:pPr marL="0" indent="0">
              <a:buNone/>
            </a:pPr>
            <a:endParaRPr lang="en-US" sz="1800" b="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1800" b="0" dirty="0">
              <a:latin typeface="Baskerville Old Face" panose="020206020805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15" y="4898460"/>
            <a:ext cx="4191000" cy="1211199"/>
          </a:xfrm>
        </p:spPr>
      </p:pic>
      <p:sp>
        <p:nvSpPr>
          <p:cNvPr id="6" name="TextBox 5"/>
          <p:cNvSpPr txBox="1"/>
          <p:nvPr/>
        </p:nvSpPr>
        <p:spPr>
          <a:xfrm>
            <a:off x="4495800" y="838200"/>
            <a:ext cx="41265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Application: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TVSIO can be deployed in </a:t>
            </a:r>
            <a:r>
              <a:rPr lang="en-US" dirty="0" err="1">
                <a:latin typeface="Baskerville Old Face" panose="02020602080505020303" pitchFamily="18" charset="0"/>
              </a:rPr>
              <a:t>HiTL</a:t>
            </a:r>
            <a:r>
              <a:rPr lang="en-US" dirty="0">
                <a:latin typeface="Baskerville Old Face" panose="02020602080505020303" pitchFamily="18" charset="0"/>
              </a:rPr>
              <a:t> tests running CFS to rapidly substitute simulated subsystems for hardware to more quickly evaluate different configurations.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1679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Lessons Learned: The Evidence</a:t>
            </a:r>
          </a:p>
        </p:txBody>
      </p:sp>
      <p:pic>
        <p:nvPicPr>
          <p:cNvPr id="6" name="Spin_Out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100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7334" y="2120344"/>
            <a:ext cx="3290855" cy="3169675"/>
          </a:xfrm>
          <a:ln w="9525">
            <a:solidFill>
              <a:schemeClr val="bg1"/>
            </a:solidFill>
          </a:ln>
        </p:spPr>
      </p:pic>
      <p:pic>
        <p:nvPicPr>
          <p:cNvPr id="12" name="Misses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end="5664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474006" y="878417"/>
            <a:ext cx="1873516" cy="1837364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3" name="Speed_limi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4">
                  <p14:trim st="1074" end="541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529169" y="2869268"/>
            <a:ext cx="1837491" cy="1837491"/>
          </a:xfrm>
          <a:prstGeom prst="rect">
            <a:avLst/>
          </a:prstGeom>
        </p:spPr>
      </p:pic>
      <p:pic>
        <p:nvPicPr>
          <p:cNvPr id="14" name="Left_turn_bug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5">
                  <p14:trim st="1000" end="9134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511145" y="4860246"/>
            <a:ext cx="1873538" cy="1873538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5" name="perfec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6">
                  <p14:trim st="2000" end="10734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650772" y="2099151"/>
            <a:ext cx="3441576" cy="3375168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17" name="Rectangle 16"/>
          <p:cNvSpPr/>
          <p:nvPr/>
        </p:nvSpPr>
        <p:spPr bwMode="auto">
          <a:xfrm>
            <a:off x="3497322" y="4860246"/>
            <a:ext cx="1887362" cy="18735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14490" y="2141823"/>
            <a:ext cx="3226472" cy="3126716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497322" y="878416"/>
            <a:ext cx="1850200" cy="183736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9169" y="2869268"/>
            <a:ext cx="1818353" cy="1834934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51407" y="2120344"/>
            <a:ext cx="3397595" cy="333278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512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0832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93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1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98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111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111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 mute="1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 mute="1">
                <p:cTn id="31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 mute="1">
                <p:cTn id="37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 mute="1">
                <p:cTn id="43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Special Thank you to:</a:t>
            </a:r>
          </a:p>
          <a:p>
            <a:pPr marL="0" indent="0">
              <a:buNone/>
            </a:pPr>
            <a:r>
              <a:rPr lang="en-US" sz="1200" b="0" dirty="0" err="1">
                <a:latin typeface="Baskerville Old Face" panose="02020602080505020303" pitchFamily="18" charset="0"/>
              </a:rPr>
              <a:t>Zu</a:t>
            </a:r>
            <a:r>
              <a:rPr lang="en-US" sz="1200" b="0" dirty="0">
                <a:latin typeface="Baskerville Old Face" panose="02020602080505020303" pitchFamily="18" charset="0"/>
              </a:rPr>
              <a:t> </a:t>
            </a:r>
            <a:r>
              <a:rPr lang="en-US" sz="1200" b="0" dirty="0" err="1">
                <a:latin typeface="Baskerville Old Face" panose="02020602080505020303" pitchFamily="18" charset="0"/>
              </a:rPr>
              <a:t>Qun</a:t>
            </a:r>
            <a:r>
              <a:rPr lang="en-US" sz="1200" b="0" dirty="0">
                <a:latin typeface="Baskerville Old Face" panose="02020602080505020303" pitchFamily="18" charset="0"/>
              </a:rPr>
              <a:t> Li, mentor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Zack Crues, mentor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Mike Red, recruitment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Alex Lin, Trick support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Derek </a:t>
            </a:r>
            <a:r>
              <a:rPr lang="en-US" sz="1200" b="0" dirty="0" err="1">
                <a:latin typeface="Baskerville Old Face" panose="02020602080505020303" pitchFamily="18" charset="0"/>
              </a:rPr>
              <a:t>Bankieris</a:t>
            </a:r>
            <a:r>
              <a:rPr lang="en-US" sz="1200" b="0" dirty="0">
                <a:latin typeface="Baskerville Old Face" panose="02020602080505020303" pitchFamily="18" charset="0"/>
              </a:rPr>
              <a:t>, Variable Server support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John Penn, </a:t>
            </a:r>
            <a:r>
              <a:rPr lang="en-US" sz="1200" b="0" dirty="0" err="1">
                <a:latin typeface="Baskerville Old Face" panose="02020602080505020303" pitchFamily="18" charset="0"/>
              </a:rPr>
              <a:t>Wheelbot</a:t>
            </a:r>
            <a:r>
              <a:rPr lang="en-US" sz="1200" b="0" dirty="0">
                <a:latin typeface="Baskerville Old Face" panose="02020602080505020303" pitchFamily="18" charset="0"/>
              </a:rPr>
              <a:t> support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Danrae Pray, CFS support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Spencer </a:t>
            </a:r>
            <a:r>
              <a:rPr lang="en-US" sz="1200" b="0" dirty="0" err="1">
                <a:latin typeface="Baskerville Old Face" panose="02020602080505020303" pitchFamily="18" charset="0"/>
              </a:rPr>
              <a:t>Riner</a:t>
            </a:r>
            <a:r>
              <a:rPr lang="en-US" sz="1200" b="0" dirty="0">
                <a:latin typeface="Baskerville Old Face" panose="02020602080505020303" pitchFamily="18" charset="0"/>
              </a:rPr>
              <a:t>, Linux support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Judy Kimball, keeping me on track</a:t>
            </a:r>
          </a:p>
          <a:p>
            <a:pPr marL="0" indent="0">
              <a:buNone/>
            </a:pPr>
            <a:r>
              <a:rPr lang="en-US" sz="1200" b="0" i="1" dirty="0">
                <a:latin typeface="Baskerville Old Face" panose="02020602080505020303" pitchFamily="18" charset="0"/>
              </a:rPr>
              <a:t>And the Rest of ER7 for your support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Holly </a:t>
            </a:r>
            <a:r>
              <a:rPr lang="en-US" sz="1200" b="0" dirty="0" err="1">
                <a:latin typeface="Baskerville Old Face" panose="02020602080505020303" pitchFamily="18" charset="0"/>
              </a:rPr>
              <a:t>Middaugh</a:t>
            </a:r>
            <a:r>
              <a:rPr lang="en-US" sz="1200" b="0" dirty="0">
                <a:latin typeface="Baskerville Old Face" panose="02020602080505020303" pitchFamily="18" charset="0"/>
              </a:rPr>
              <a:t>, internship team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Courtney </a:t>
            </a:r>
            <a:r>
              <a:rPr lang="en-US" sz="1200" b="0" dirty="0" err="1">
                <a:latin typeface="Baskerville Old Face" panose="02020602080505020303" pitchFamily="18" charset="0"/>
              </a:rPr>
              <a:t>Barringer</a:t>
            </a:r>
            <a:r>
              <a:rPr lang="en-US" sz="1200" b="0" dirty="0">
                <a:latin typeface="Baskerville Old Face" panose="02020602080505020303" pitchFamily="18" charset="0"/>
              </a:rPr>
              <a:t>, internship team</a:t>
            </a:r>
          </a:p>
          <a:p>
            <a:pPr marL="0" indent="0">
              <a:buNone/>
            </a:pPr>
            <a:r>
              <a:rPr lang="en-US" sz="1200" b="0" dirty="0">
                <a:latin typeface="Baskerville Old Face" panose="02020602080505020303" pitchFamily="18" charset="0"/>
              </a:rPr>
              <a:t>Melissa Corning, internship team</a:t>
            </a:r>
          </a:p>
          <a:p>
            <a:pPr marL="0" indent="0">
              <a:buNone/>
            </a:pPr>
            <a:endParaRPr lang="en-US" sz="1800" b="0" dirty="0">
              <a:latin typeface="Baskerville Old Face" panose="020206020805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37" y="838200"/>
            <a:ext cx="3376526" cy="5638800"/>
          </a:xfrm>
        </p:spPr>
      </p:pic>
    </p:spTree>
    <p:extLst>
      <p:ext uri="{BB962C8B-B14F-4D97-AF65-F5344CB8AC3E}">
        <p14:creationId xmlns:p14="http://schemas.microsoft.com/office/powerpoint/2010/main" val="343313351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ADO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1F4FF"/>
        </a:solidFill>
        <a:ln w="1905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400050" marR="0" indent="-400050" algn="l" defTabSz="512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</a:defRPr>
        </a:defPPr>
      </a:lstStyle>
    </a:spDef>
    <a:lnDef>
      <a:spPr bwMode="auto">
        <a:solidFill>
          <a:srgbClr val="E1F4FF"/>
        </a:solidFill>
        <a:ln w="444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2A9B9956EC9F46BF0135A464D57130" ma:contentTypeVersion="0" ma:contentTypeDescription="Create a new document." ma:contentTypeScope="" ma:versionID="00fa03dd20c19d8a4f796476d1a5cc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DD2DC7-2E4C-4DA6-92B0-2F527143B4E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87347E-764C-4C2E-8092-E5542EE24F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0D5C19-6D6A-4C0C-9FA6-812C01456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ADO Template.potx</Template>
  <TotalTime>35180</TotalTime>
  <Words>519</Words>
  <Application>Microsoft Office PowerPoint</Application>
  <PresentationFormat>On-screen Show (4:3)</PresentationFormat>
  <Paragraphs>137</Paragraphs>
  <Slides>8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Baskerville Old Face</vt:lpstr>
      <vt:lpstr>Calibri</vt:lpstr>
      <vt:lpstr>Cambria</vt:lpstr>
      <vt:lpstr>Eurostile</vt:lpstr>
      <vt:lpstr>Verdana</vt:lpstr>
      <vt:lpstr>Wingdings</vt:lpstr>
      <vt:lpstr>ADO Template</vt:lpstr>
      <vt:lpstr>Core Flight System to Trick Variable Server Interface</vt:lpstr>
      <vt:lpstr>Biographical </vt:lpstr>
      <vt:lpstr>Project Introduction</vt:lpstr>
      <vt:lpstr>Procedure: Trick Development</vt:lpstr>
      <vt:lpstr>Procedure: C and CFS</vt:lpstr>
      <vt:lpstr>Impact</vt:lpstr>
      <vt:lpstr>Lessons Learned: The Evidence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Meet-up</dc:title>
  <dc:creator>Fritz, Carolyn G (JSC-ER511)</dc:creator>
  <cp:lastModifiedBy>Colin L</cp:lastModifiedBy>
  <cp:revision>998</cp:revision>
  <cp:lastPrinted>2014-03-17T13:24:55Z</cp:lastPrinted>
  <dcterms:created xsi:type="dcterms:W3CDTF">2012-02-05T17:17:01Z</dcterms:created>
  <dcterms:modified xsi:type="dcterms:W3CDTF">2018-07-17T05:19:56Z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0x010100E92A9B9956EC9F46BF0135A464D57130</vt:lpwstr>
  </property>
</Properties>
</file>