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9" r:id="rId5"/>
    <p:sldId id="258" r:id="rId6"/>
    <p:sldId id="265" r:id="rId7"/>
    <p:sldId id="260" r:id="rId8"/>
    <p:sldId id="285" r:id="rId9"/>
    <p:sldId id="335" r:id="rId10"/>
    <p:sldId id="313" r:id="rId11"/>
    <p:sldId id="261" r:id="rId12"/>
    <p:sldId id="283" r:id="rId13"/>
    <p:sldId id="262" r:id="rId14"/>
    <p:sldId id="278" r:id="rId15"/>
    <p:sldId id="264" r:id="rId16"/>
    <p:sldId id="266" r:id="rId17"/>
    <p:sldId id="282" r:id="rId18"/>
    <p:sldId id="279" r:id="rId19"/>
    <p:sldId id="276" r:id="rId20"/>
    <p:sldId id="284" r:id="rId21"/>
    <p:sldId id="320" r:id="rId22"/>
    <p:sldId id="277" r:id="rId23"/>
    <p:sldId id="273" r:id="rId24"/>
    <p:sldId id="288" r:id="rId25"/>
    <p:sldId id="286" r:id="rId26"/>
    <p:sldId id="287" r:id="rId27"/>
    <p:sldId id="300" r:id="rId28"/>
    <p:sldId id="290" r:id="rId29"/>
    <p:sldId id="301" r:id="rId30"/>
    <p:sldId id="331" r:id="rId31"/>
    <p:sldId id="308" r:id="rId32"/>
    <p:sldId id="314" r:id="rId33"/>
    <p:sldId id="304" r:id="rId34"/>
    <p:sldId id="312" r:id="rId35"/>
    <p:sldId id="305" r:id="rId36"/>
    <p:sldId id="306" r:id="rId37"/>
    <p:sldId id="309" r:id="rId38"/>
    <p:sldId id="310" r:id="rId39"/>
    <p:sldId id="315" r:id="rId40"/>
    <p:sldId id="330" r:id="rId41"/>
    <p:sldId id="325" r:id="rId42"/>
    <p:sldId id="328" r:id="rId43"/>
    <p:sldId id="329" r:id="rId44"/>
    <p:sldId id="292" r:id="rId45"/>
    <p:sldId id="316" r:id="rId46"/>
    <p:sldId id="332" r:id="rId47"/>
    <p:sldId id="317" r:id="rId48"/>
    <p:sldId id="318" r:id="rId49"/>
    <p:sldId id="321" r:id="rId50"/>
    <p:sldId id="322" r:id="rId51"/>
    <p:sldId id="319" r:id="rId52"/>
    <p:sldId id="336" r:id="rId53"/>
    <p:sldId id="333" r:id="rId54"/>
    <p:sldId id="323" r:id="rId55"/>
    <p:sldId id="324" r:id="rId56"/>
    <p:sldId id="326" r:id="rId57"/>
    <p:sldId id="293" r:id="rId58"/>
    <p:sldId id="297" r:id="rId59"/>
    <p:sldId id="29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ECD3"/>
    <a:srgbClr val="2B5F44"/>
    <a:srgbClr val="411DD9"/>
    <a:srgbClr val="C35855"/>
    <a:srgbClr val="3317A9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4" autoAdjust="0"/>
    <p:restoredTop sz="95382" autoAdjust="0"/>
  </p:normalViewPr>
  <p:slideViewPr>
    <p:cSldViewPr>
      <p:cViewPr varScale="1">
        <p:scale>
          <a:sx n="63" d="100"/>
          <a:sy n="63" d="100"/>
        </p:scale>
        <p:origin x="-82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82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14/05/2015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572" y="2204864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87624" y="476672"/>
            <a:ext cx="6732748" cy="58326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Icon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619672" y="3753036"/>
            <a:ext cx="5904656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19672" y="1052736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83868" y="1484784"/>
            <a:ext cx="27003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83668" y="1484784"/>
            <a:ext cx="18002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1484784"/>
            <a:ext cx="144016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18448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83668" y="18448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18448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624228" y="1916832"/>
            <a:ext cx="252028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383868" y="22048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83668" y="22048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22048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3868" y="25649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583668" y="25649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4168" y="25649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664249" y="2656596"/>
            <a:ext cx="179792" cy="187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383868" y="29249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Concept/Instance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83668" y="29249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4168" y="29249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624228" y="2276872"/>
            <a:ext cx="2520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42230" y="2978950"/>
            <a:ext cx="216024" cy="25202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619672" y="3284984"/>
            <a:ext cx="190821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84168" y="4185084"/>
            <a:ext cx="144016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83668" y="4185084"/>
            <a:ext cx="18002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84168" y="49051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583668" y="49051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084168" y="56252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583668" y="56252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383868" y="4185084"/>
            <a:ext cx="27003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Entity, or Entity-Type,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383868" y="49051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(OM)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383868" y="56252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6084168" y="45451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583668" y="45451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383868" y="45451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(EKS)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084168" y="52652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583668" y="52652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383868" y="52652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Dual (EKS + OM)</a:t>
            </a: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624228" y="461713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624228" y="497717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624228" y="533721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624228" y="5697252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696236" y="5373216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688124" y="274492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basic MEKON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1620" y="5229200"/>
            <a:ext cx="3024336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1680" y="5625244"/>
            <a:ext cx="24482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/ external source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688124" y="4113076"/>
            <a:ext cx="3060340" cy="23391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(not currently visible)</a:t>
            </a:r>
          </a:p>
        </p:txBody>
      </p:sp>
      <p:sp>
        <p:nvSpPr>
          <p:cNvPr id="10" name="Oval 9"/>
          <p:cNvSpPr/>
          <p:nvPr/>
        </p:nvSpPr>
        <p:spPr>
          <a:xfrm>
            <a:off x="1331640" y="5625244"/>
            <a:ext cx="324036" cy="28803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904148" y="908720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Reminder:</a:t>
            </a:r>
            <a:r>
              <a:rPr lang="en-GB" dirty="0" smtClean="0"/>
              <a:t> </a:t>
            </a:r>
            <a:r>
              <a:rPr lang="en-GB" sz="1600" dirty="0" smtClean="0"/>
              <a:t>See appendix at end of tutorial for Model Explorer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1088740"/>
            <a:ext cx="7056784" cy="47089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MEKON Model Building</a:t>
            </a:r>
          </a:p>
          <a:p>
            <a:endParaRPr lang="en-GB" sz="800" b="1" dirty="0" smtClean="0"/>
          </a:p>
          <a:p>
            <a:r>
              <a:rPr lang="en-GB" sz="1600" dirty="0" smtClean="0"/>
              <a:t>Basic MEKON FMs are derived entirely from one or more EKSs. This contrasts with hybrid HOBO/MEKON models, in which part of the FM is derived from a HOBO-based OM.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FM is derived from an OWL ontology, and built by the standard MEKON-OWL plug-in. This plug-in uses some fairly obvious mappings, such as: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OM for hybrid </a:t>
            </a:r>
            <a:r>
              <a:rPr lang="en-GB" sz="1600" dirty="0" smtClean="0"/>
              <a:t>HOBO/MEKON models, and any mappings between the OM and corresponding entities in the relevant EKSs.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508104" y="1628800"/>
            <a:ext cx="3276364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in LH panel, including some with subs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3969060"/>
            <a:ext cx="3276364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with descendants is selected, containing list consisting only of descendants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9572" y="548680"/>
            <a:ext cx="7704856" cy="58939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Specification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Value-Types: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provides a value-type, which defines the valid values for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will be created as instantiations of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 Possible value-types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00" b="1" dirty="0" smtClean="0"/>
          </a:p>
          <a:p>
            <a:endParaRPr lang="en-GB" sz="800" dirty="0" smtClean="0"/>
          </a:p>
          <a:p>
            <a:r>
              <a:rPr lang="en-GB" sz="1600" dirty="0" smtClean="0">
                <a:cs typeface="Courier New" pitchFamily="49" charset="0"/>
              </a:rPr>
              <a:t>Note that a value-type specifies values at the next representation level down from itself. 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Cardinality: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comes with a </a:t>
            </a:r>
            <a:r>
              <a:rPr lang="en-GB" sz="1600" i="1" dirty="0" smtClean="0">
                <a:cs typeface="Courier New" pitchFamily="49" charset="0"/>
              </a:rPr>
              <a:t>cardinality type</a:t>
            </a:r>
            <a:r>
              <a:rPr lang="en-GB" sz="1600" dirty="0" smtClean="0">
                <a:cs typeface="Courier New" pitchFamily="49" charset="0"/>
              </a:rPr>
              <a:t>, specified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cs typeface="Courier New" pitchFamily="49" charset="0"/>
              </a:rPr>
              <a:t>enum</a:t>
            </a:r>
            <a:r>
              <a:rPr lang="en-GB" sz="1600" dirty="0" smtClean="0">
                <a:cs typeface="Courier New" pitchFamily="49" charset="0"/>
              </a:rPr>
              <a:t>, with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slot - any combination of legal values permitted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slot - value-types cannot duplicate or subsume one another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Single valued slot</a:t>
            </a:r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can provide sets of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instantiations of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either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instantiated, along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any such values will be automatically added to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slots. They are not applicable to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6116" y="1232756"/>
            <a:ext cx="3096344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appear in RH panel, including details of two attached slots: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-valued slot / values must be instantiations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job-count</a:t>
            </a:r>
            <a:r>
              <a:rPr lang="en-GB" sz="1600" dirty="0" smtClean="0"/>
              <a:t>: Integer-valued  slot / value-type is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, specifying valid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 values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5536" y="5193196"/>
            <a:ext cx="2844316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5596" y="5913276"/>
            <a:ext cx="2268252" cy="6480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 / Source(s) as for parent-slot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971601" y="5553236"/>
            <a:ext cx="230425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575556" y="5553236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539552" y="6021288"/>
            <a:ext cx="324036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616116" y="368660"/>
            <a:ext cx="309634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9892" y="5193196"/>
            <a:ext cx="5148572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5956" y="5553236"/>
            <a:ext cx="3024335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FREE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5916" y="5481228"/>
            <a:ext cx="83730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[ ]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175956" y="5877272"/>
            <a:ext cx="42484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dirty="0" smtClean="0"/>
              <a:t>   </a:t>
            </a:r>
            <a:r>
              <a:rPr lang="en-GB" sz="1600" i="1" dirty="0" smtClean="0"/>
              <a:t>[Not shown]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5914" y="5805264"/>
            <a:ext cx="801303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{ }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99892" y="6237312"/>
            <a:ext cx="511256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(Slot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600" dirty="0" smtClean="0"/>
              <a:t>, if neither modifier present)</a:t>
            </a:r>
            <a:endParaRPr lang="en-GB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688124" y="2816932"/>
            <a:ext cx="306034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, along with all 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representing slot value-types, are recursively displayed in RH panel. Including details of both slots and descendant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</a:t>
            </a:r>
            <a:r>
              <a:rPr lang="en-GB" sz="1600" dirty="0" err="1" smtClean="0">
                <a:latin typeface="Comic Sans MS" pitchFamily="66" charset="0"/>
                <a:cs typeface="Courier New" pitchFamily="49" charset="0"/>
              </a:rPr>
              <a:t>jobType</a:t>
            </a:r>
            <a:r>
              <a:rPr lang="en-GB" sz="1600" dirty="0" smtClean="0"/>
              <a:t> slot is a meta-level frame,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, rather than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. Hence the values for that slot will be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rather than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265204"/>
            <a:ext cx="2988332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672" y="5661248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661248"/>
            <a:ext cx="324036" cy="2880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688124" y="148478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Recursively expand section of tree under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that represents value-type of </a:t>
            </a:r>
            <a:r>
              <a:rPr lang="en-GB" sz="1600" dirty="0" smtClean="0">
                <a:cs typeface="Courier New" pitchFamily="49" charset="0"/>
              </a:rPr>
              <a:t>j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ob</a:t>
            </a:r>
            <a:r>
              <a:rPr lang="en-GB" sz="1600" dirty="0" smtClean="0"/>
              <a:t> slot in RH panel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1232757"/>
            <a:ext cx="5436604" cy="42484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Model Instantiations</a:t>
            </a:r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A specific model-instantiation is represented via a network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with each representing a particular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constructed to represent an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it is initialised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instantiated as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and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. Where there is more than one such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for a particular property, then a single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created whose value-type is the intersection of the value-types of all contributing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added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2140" y="3537012"/>
            <a:ext cx="2808312" cy="2831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/>
              <a:t> in the RH panel to update selection in LH panel (and hence to update displayed details in RH panel)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52120" y="260648"/>
            <a:ext cx="316835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/>
              <a:t> in LH panel 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124744"/>
            <a:ext cx="3168352" cy="54168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is a </a:t>
            </a:r>
            <a:r>
              <a:rPr lang="en-GB" sz="1600" i="1" dirty="0" smtClean="0">
                <a:cs typeface="Courier New" pitchFamily="49" charset="0"/>
              </a:rPr>
              <a:t>hidden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inferred (*) to be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then the value-type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 on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will be automatically updated, from the default value,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, to the more specific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Non-zero-tax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* See subsequent slides for further explanation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updating via OWL-based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5265204"/>
            <a:ext cx="2952328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3668" y="5589240"/>
            <a:ext cx="234026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1187624" y="5625244"/>
            <a:ext cx="324036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733256"/>
            <a:ext cx="32403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Primary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modelling frameworks:</a:t>
            </a:r>
          </a:p>
          <a:p>
            <a:pPr lvl="1"/>
            <a:r>
              <a:rPr lang="en-GB" b="1" dirty="0" smtClean="0"/>
              <a:t>MEKON:</a:t>
            </a:r>
            <a:endParaRPr lang="en-GB" dirty="0" smtClean="0"/>
          </a:p>
          <a:p>
            <a:pPr lvl="2"/>
            <a:r>
              <a:rPr lang="en-GB" b="1" dirty="0" smtClean="0"/>
              <a:t>M</a:t>
            </a:r>
            <a:r>
              <a:rPr lang="en-GB" dirty="0" smtClean="0"/>
              <a:t>odels </a:t>
            </a:r>
            <a:r>
              <a:rPr lang="en-GB" b="1" dirty="0" smtClean="0"/>
              <a:t>E</a:t>
            </a:r>
            <a:r>
              <a:rPr lang="en-GB" dirty="0" smtClean="0"/>
              <a:t>mbodying </a:t>
            </a:r>
            <a:r>
              <a:rPr lang="en-GB" b="1" dirty="0" smtClean="0"/>
              <a:t>K</a:t>
            </a:r>
            <a:r>
              <a:rPr lang="en-GB" dirty="0" smtClean="0"/>
              <a:t>nowledge from </a:t>
            </a:r>
            <a:r>
              <a:rPr lang="en-GB" b="1" dirty="0" err="1" smtClean="0"/>
              <a:t>ON</a:t>
            </a:r>
            <a:r>
              <a:rPr lang="en-GB" dirty="0" err="1" smtClean="0"/>
              <a:t>tologies</a:t>
            </a:r>
            <a:endParaRPr lang="en-GB" dirty="0" smtClean="0"/>
          </a:p>
          <a:p>
            <a:pPr lvl="1"/>
            <a:r>
              <a:rPr lang="en-GB" b="1" dirty="0" smtClean="0"/>
              <a:t>HOBO:</a:t>
            </a:r>
            <a:endParaRPr lang="en-GB" dirty="0" smtClean="0"/>
          </a:p>
          <a:p>
            <a:pPr lvl="2"/>
            <a:r>
              <a:rPr lang="en-GB" b="1" dirty="0" smtClean="0"/>
              <a:t>H</a:t>
            </a:r>
            <a:r>
              <a:rPr lang="en-GB" dirty="0" smtClean="0"/>
              <a:t>ybrid models integrating </a:t>
            </a:r>
            <a:r>
              <a:rPr lang="en-GB" b="1" dirty="0" err="1" smtClean="0"/>
              <a:t>OB</a:t>
            </a:r>
            <a:r>
              <a:rPr lang="en-GB" dirty="0" err="1" smtClean="0"/>
              <a:t>jects</a:t>
            </a:r>
            <a:r>
              <a:rPr lang="en-GB" dirty="0" smtClean="0"/>
              <a:t> and </a:t>
            </a:r>
            <a:r>
              <a:rPr lang="en-GB" b="1" dirty="0" err="1" smtClean="0"/>
              <a:t>O</a:t>
            </a:r>
            <a:r>
              <a:rPr lang="en-GB" dirty="0" err="1" smtClean="0"/>
              <a:t>ntologies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Covering general principles + concepts</a:t>
            </a:r>
          </a:p>
          <a:p>
            <a:r>
              <a:rPr lang="en-GB" dirty="0" smtClean="0"/>
              <a:t>Introducing MEKON/HOBO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GB" dirty="0" err="1" smtClean="0"/>
              <a:t>s</a:t>
            </a:r>
            <a:endParaRPr lang="en-GB" dirty="0" smtClean="0"/>
          </a:p>
          <a:p>
            <a:r>
              <a:rPr lang="en-GB" dirty="0" smtClean="0"/>
              <a:t>NOT covering code-level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548" y="368660"/>
            <a:ext cx="8100900" cy="6124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Dynamic Instantiation Updating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network) is updated by the client, additional dynamic updates may be automatically provided by appropriate reasoning plug-ins. In the case of the demo-model, this means the MEKON-OWL reasoning plug-in (see next slide). It is possible however that a range of plug-ins could be implemented for different EKS, with possibly multiple plug-ins operating on a single FM, with each covering a different section of the model.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reasoning plug-ins can provide the following types of dynamic instantiation updating: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Adding/removing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Updating value-types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Adding/removing values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Reasoning plug-ins can also provide the following additional information (which is actually meta-data about the instantiation in it’s current state, rather than actual instantiation updates):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Set of additional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an instance (</a:t>
            </a:r>
            <a:r>
              <a:rPr lang="en-GB" sz="1600" i="1" dirty="0" smtClean="0">
                <a:cs typeface="Courier New" pitchFamily="49" charset="0"/>
              </a:rPr>
              <a:t>i.e. in </a:t>
            </a:r>
            <a:r>
              <a:rPr lang="en-GB" sz="1600" dirty="0" smtClean="0">
                <a:cs typeface="Courier New" pitchFamily="49" charset="0"/>
              </a:rPr>
              <a:t>addition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that was originally instantiated)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 potential instance (via some form of partial definition-match)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Whenever an update is made to an instantiation by the client, the relevant reasoning plug-in will be invoked for each possible sub-network, working backwards from the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whose value(s) were updated, with any resulting updates being applied to the instantiation, as the operation proceeds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32656"/>
            <a:ext cx="8352928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cs typeface="Courier New" pitchFamily="49" charset="0"/>
              </a:rPr>
              <a:t>MEKON-OWL Reasoning Plug-in</a:t>
            </a:r>
            <a:endParaRPr lang="en-GB" sz="800" i="1" dirty="0" smtClean="0">
              <a:cs typeface="Courier New" pitchFamily="49" charset="0"/>
            </a:endParaRP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MEKON-OWL reasoning plug-in implements the automatic instantiation updating process, acting on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network, or sub-network,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An OWL construct is created to represent the current state of the network, or the relevant parts of it. This will be either: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OWL class-expression:</a:t>
            </a:r>
            <a:r>
              <a:rPr lang="en-GB" sz="1600" b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If network is a tree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Network of OWL individuals: </a:t>
            </a:r>
            <a:r>
              <a:rPr lang="en-GB" sz="1600" dirty="0" smtClean="0">
                <a:cs typeface="Courier New" pitchFamily="49" charset="0"/>
              </a:rPr>
              <a:t>If network contains convergences or cycles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applied to the construct to determine the following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From super-classes, or types (depending on type of construct)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smtClean="0">
                <a:cs typeface="Courier New" pitchFamily="49" charset="0"/>
              </a:rPr>
              <a:t>From sub-classes (only obtained if construct is individuals-network)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fixed-values associated with the inferred-types are used to dynamically update the root-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, as follows: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i="1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Based on fixed-values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plug-in can be configured, via the relevant section of the configuration file, so that the OWL constructs that it generates and classifies will embody specific </a:t>
            </a:r>
            <a:r>
              <a:rPr lang="en-GB" sz="1600" i="1" dirty="0" smtClean="0">
                <a:cs typeface="Courier New" pitchFamily="49" charset="0"/>
              </a:rPr>
              <a:t>slot-semantics</a:t>
            </a:r>
            <a:r>
              <a:rPr lang="en-GB" sz="1600" dirty="0" smtClean="0">
                <a:cs typeface="Courier New" pitchFamily="49" charset="0"/>
              </a:rPr>
              <a:t>, with the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OPEN_WORLD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restrictions, plus single universal “closure” restrictions, whose fillers are disjunctions of all slot-value representations</a:t>
            </a: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These slot-semantics are configurable on a per-property basis.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76056" y="728700"/>
            <a:ext cx="37804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latin typeface="Comic Sans MS" pitchFamily="66" charset="0"/>
              </a:rPr>
              <a:t> </a:t>
            </a:r>
            <a:r>
              <a:rPr lang="en-GB" sz="1600" dirty="0" smtClean="0"/>
              <a:t>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1592796"/>
            <a:ext cx="3780420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similarly 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provides a specialisation of the value-type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both that slot and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slot, representing values that will be assigned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whenever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classified accordingly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classified as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then not only will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be given a specialised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, it will also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Zero-tax.</a:t>
            </a:r>
            <a:r>
              <a:rPr lang="en-GB" sz="1600" dirty="0" smtClean="0">
                <a:cs typeface="Courier New" pitchFamily="49" charset="0"/>
              </a:rPr>
              <a:t> Similarly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Unemployment-benefit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2952328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Hybrid</a:t>
            </a:r>
            <a:br>
              <a:rPr lang="en-GB" sz="6000" b="1" dirty="0" smtClean="0"/>
            </a:br>
            <a:r>
              <a:rPr lang="en-GB" sz="6000" b="1" dirty="0" smtClean="0"/>
              <a:t>HOBO/MEKON 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572" y="620688"/>
            <a:ext cx="7740860" cy="5647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HOBO/MEKON Hybrid Models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/>
              <a:t>The HOBO framework provides the following: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Generic </a:t>
            </a:r>
            <a:r>
              <a:rPr lang="en-GB" sz="1600" i="1" dirty="0" smtClean="0"/>
              <a:t>modelling</a:t>
            </a:r>
            <a:r>
              <a:rPr lang="en-GB" sz="1600" dirty="0" smtClean="0"/>
              <a:t> </a:t>
            </a:r>
            <a:r>
              <a:rPr lang="en-GB" sz="1600" dirty="0" smtClean="0">
                <a:cs typeface="Courier New" pitchFamily="49" charset="0"/>
              </a:rPr>
              <a:t>classes and interfaces for building domain-specific OMs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Mechanisms for </a:t>
            </a:r>
            <a:r>
              <a:rPr lang="en-GB" sz="1600" i="1" dirty="0" smtClean="0">
                <a:cs typeface="Courier New" pitchFamily="49" charset="0"/>
              </a:rPr>
              <a:t>binding</a:t>
            </a:r>
            <a:r>
              <a:rPr lang="en-GB" sz="1600" dirty="0" smtClean="0">
                <a:cs typeface="Courier New" pitchFamily="49" charset="0"/>
              </a:rPr>
              <a:t> HOBO OMs to MEKON FMs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Modelling</a:t>
            </a:r>
            <a:r>
              <a:rPr lang="en-GB" sz="1600" b="1" dirty="0" smtClean="0">
                <a:cs typeface="Courier New" pitchFamily="49" charset="0"/>
              </a:rPr>
              <a:t>:</a:t>
            </a:r>
            <a:r>
              <a:rPr lang="en-GB" sz="1600" dirty="0" smtClean="0"/>
              <a:t> The main entities from which the </a:t>
            </a:r>
            <a:r>
              <a:rPr lang="en-GB" sz="1600" dirty="0" smtClean="0">
                <a:cs typeface="Courier New" pitchFamily="49" charset="0"/>
              </a:rPr>
              <a:t>domain-specific OMs </a:t>
            </a:r>
            <a:r>
              <a:rPr lang="en-GB" sz="1600" dirty="0" smtClean="0"/>
              <a:t>are built are: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Interface implemented by all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b="1" i="1" dirty="0" smtClean="0">
                <a:cs typeface="Courier New" pitchFamily="49" charset="0"/>
              </a:rPr>
              <a:t>: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Class used to represent all OM fields (abstract base class with concrete extensions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DCell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DArray</a:t>
            </a:r>
            <a:r>
              <a:rPr lang="en-GB" sz="1600" i="1" dirty="0" smtClean="0">
                <a:cs typeface="Courier New" pitchFamily="49" charset="0"/>
              </a:rPr>
              <a:t>)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b="1" dirty="0" smtClean="0">
                <a:cs typeface="Courier New" pitchFamily="49" charset="0"/>
              </a:rPr>
              <a:t>FM Bindings:</a:t>
            </a:r>
            <a:r>
              <a:rPr lang="en-GB" sz="1600" dirty="0" smtClean="0">
                <a:cs typeface="Courier New" pitchFamily="49" charset="0"/>
              </a:rPr>
              <a:t> Every OM entity will be bound to a corresponding FM entity: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dirty="0" smtClean="0">
                <a:cs typeface="Courier New" pitchFamily="49" charset="0"/>
              </a:rPr>
              <a:t>-derived-class: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dirty="0" smtClean="0">
                <a:cs typeface="Courier New" pitchFamily="49" charset="0"/>
              </a:rPr>
              <a:t>-typed-variable: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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GB" sz="1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instantiations of these OM entities will be bound to, respectively,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FM entity to which an OM entity is bound will be either: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EKS-derived: </a:t>
            </a:r>
            <a:r>
              <a:rPr lang="en-GB" sz="1600" dirty="0" smtClean="0">
                <a:cs typeface="Courier New" pitchFamily="49" charset="0"/>
              </a:rPr>
              <a:t>If suitable mapping specified via HOBO configuration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Specifically generated: </a:t>
            </a:r>
            <a:r>
              <a:rPr lang="en-GB" sz="1600" dirty="0" smtClean="0">
                <a:cs typeface="Courier New" pitchFamily="49" charset="0"/>
              </a:rPr>
              <a:t>Otherwise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bindings ensure that any relevant operations initiated in either representation will be reflected by the occurrence of corresponding operations in the other</a:t>
            </a:r>
            <a:r>
              <a:rPr lang="en-GB" sz="1600" dirty="0" smtClean="0"/>
              <a:t>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95936" y="1340768"/>
            <a:ext cx="4680520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</a:t>
            </a:r>
            <a:r>
              <a:rPr lang="en-GB" sz="1600" dirty="0" smtClean="0"/>
              <a:t> with hybrid HOBO/MEKON version of demo model, whilst leaving running previous invocation of </a:t>
            </a:r>
            <a:r>
              <a:rPr lang="en-GB" sz="1600" i="1" dirty="0" smtClean="0"/>
              <a:t>ME,</a:t>
            </a:r>
            <a:r>
              <a:rPr lang="en-GB" sz="1600" dirty="0" smtClean="0"/>
              <a:t> with basic MEKON version of model, for comparison purposes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 in LH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157192"/>
            <a:ext cx="2916324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596" y="5517232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source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35596" y="5877272"/>
            <a:ext cx="219624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3" name="Oval 12"/>
          <p:cNvSpPr/>
          <p:nvPr/>
        </p:nvSpPr>
        <p:spPr>
          <a:xfrm>
            <a:off x="503548" y="555323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Oval 15"/>
          <p:cNvSpPr/>
          <p:nvPr/>
        </p:nvSpPr>
        <p:spPr>
          <a:xfrm>
            <a:off x="503548" y="591327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575556" y="5985284"/>
            <a:ext cx="180020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2924944"/>
            <a:ext cx="468052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blue splurges now visible indicate that certain “key”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are bound to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Some, such as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, have dual sources – </a:t>
            </a:r>
            <a:r>
              <a:rPr lang="en-GB" sz="1600" i="1" dirty="0" smtClean="0"/>
              <a:t>i.e. </a:t>
            </a:r>
            <a:r>
              <a:rPr lang="en-GB" sz="1600" dirty="0" smtClean="0"/>
              <a:t>OM class and OWL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Others, such as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have only an internal source - </a:t>
            </a:r>
            <a:r>
              <a:rPr lang="en-GB" sz="1600" i="1" dirty="0" smtClean="0"/>
              <a:t>i.e. </a:t>
            </a:r>
            <a:r>
              <a:rPr lang="en-GB" sz="1600" dirty="0" smtClean="0"/>
              <a:t>an OM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, such as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 have only external sources, meaning that they are not represented at all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those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with external or dual sources also appear in the basic MEKON version of the model, whereas those with only internal sources do not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6196" y="224644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Reminder:</a:t>
            </a:r>
            <a:r>
              <a:rPr lang="en-GB" i="1" dirty="0" smtClean="0"/>
              <a:t> </a:t>
            </a:r>
            <a:r>
              <a:rPr lang="en-GB" sz="1600" dirty="0" smtClean="0"/>
              <a:t>See appendix at end of tutorial for </a:t>
            </a:r>
            <a:r>
              <a:rPr lang="en-GB" sz="1600" i="1" dirty="0" smtClean="0"/>
              <a:t>Model Explorer</a:t>
            </a:r>
            <a:r>
              <a:rPr lang="en-GB" sz="1600" dirty="0" smtClean="0"/>
              <a:t>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5536" y="4977172"/>
            <a:ext cx="2808312" cy="1548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39552" y="6129300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TextBox 6"/>
          <p:cNvSpPr txBox="1"/>
          <p:nvPr/>
        </p:nvSpPr>
        <p:spPr>
          <a:xfrm>
            <a:off x="971600" y="5733256"/>
            <a:ext cx="223224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source</a:t>
            </a:r>
          </a:p>
          <a:p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6129300"/>
            <a:ext cx="2232248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39552" y="5733256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75556" y="6201308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5373216"/>
            <a:ext cx="2160240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Dual sources</a:t>
            </a:r>
          </a:p>
          <a:p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539552" y="5373216"/>
            <a:ext cx="324036" cy="28803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7" name="Rectangle 16"/>
          <p:cNvSpPr/>
          <p:nvPr/>
        </p:nvSpPr>
        <p:spPr>
          <a:xfrm>
            <a:off x="611560" y="5445224"/>
            <a:ext cx="180020" cy="14401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2" name="TextBox 21"/>
          <p:cNvSpPr txBox="1"/>
          <p:nvPr/>
        </p:nvSpPr>
        <p:spPr>
          <a:xfrm>
            <a:off x="3671900" y="5589240"/>
            <a:ext cx="3024336" cy="8280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47964" y="5985284"/>
            <a:ext cx="2448272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is a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3815916" y="5985284"/>
            <a:ext cx="324036" cy="32403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6" name="Rectangle 25"/>
          <p:cNvSpPr/>
          <p:nvPr/>
        </p:nvSpPr>
        <p:spPr>
          <a:xfrm>
            <a:off x="4067944" y="5985284"/>
            <a:ext cx="72008" cy="3240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580112" y="368660"/>
            <a:ext cx="3348372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/>
              <a:t> in LH panel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80112" y="980728"/>
            <a:ext cx="3348372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appear, along with their value-types, are similarly displayed with internal, external or dual sources.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has been specified (by the OM) as being a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>
                <a:cs typeface="Courier New" pitchFamily="49" charset="0"/>
              </a:rPr>
              <a:t>slot, which means that all values for instantiations of this slot will be derived automatically from those of other slots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</a:t>
            </a:r>
            <a:r>
              <a:rPr lang="en-GB" sz="1600" dirty="0" smtClean="0">
                <a:cs typeface="Courier New" pitchFamily="49" charset="0"/>
              </a:rPr>
              <a:t> The MEKON-OWL model builder plug-in allows dependent slot specification on a per-property basis, though this is not used in the demo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139952" y="1124744"/>
            <a:ext cx="46805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Expand trees under both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endParaRPr lang="en-GB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1988840"/>
            <a:ext cx="4680520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contents of both trees are derived mainly from external sources only, with the only exception being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r>
              <a:rPr lang="en-GB" sz="1600" dirty="0" smtClean="0"/>
              <a:t> itself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is indicative of what more realistic models look like – </a:t>
            </a:r>
            <a:r>
              <a:rPr lang="en-GB" sz="1600" i="1" dirty="0" smtClean="0">
                <a:cs typeface="Courier New" pitchFamily="49" charset="0"/>
              </a:rPr>
              <a:t>i.e. </a:t>
            </a:r>
            <a:r>
              <a:rPr lang="en-GB" sz="1600" dirty="0" smtClean="0">
                <a:cs typeface="Courier New" pitchFamily="49" charset="0"/>
              </a:rPr>
              <a:t>mainly constituted by large </a:t>
            </a:r>
            <a:r>
              <a:rPr lang="en-GB" sz="1600" dirty="0" smtClean="0"/>
              <a:t>externally-derived </a:t>
            </a:r>
            <a:r>
              <a:rPr lang="en-GB" sz="1600" dirty="0" smtClean="0">
                <a:cs typeface="Courier New" pitchFamily="49" charset="0"/>
              </a:rPr>
              <a:t>hierarchies (much larger than in the demo model), with only a relative handful of core concepts being represented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with only an external source is instantiated, the nature of the corresponding OM instantiation is dependent on the presence or otherwise of internally-sourced ancestors.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For instance,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Bus</a:t>
            </a:r>
            <a:r>
              <a:rPr lang="en-GB" sz="1600" dirty="0" smtClean="0">
                <a:cs typeface="Courier New" pitchFamily="49" charset="0"/>
              </a:rPr>
              <a:t> will be represented in the OM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TravelMode</a:t>
            </a:r>
            <a:r>
              <a:rPr lang="en-GB" sz="1600" dirty="0" smtClean="0">
                <a:cs typeface="Courier New" pitchFamily="49" charset="0"/>
              </a:rPr>
              <a:t> class, whereas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Accountant</a:t>
            </a:r>
            <a:r>
              <a:rPr lang="en-GB" sz="1600" dirty="0" smtClean="0">
                <a:cs typeface="Courier New" pitchFamily="49" charset="0"/>
              </a:rPr>
              <a:t>, having no internally-sourced ancestors, will be represented via a default implementation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0828"/>
            <a:ext cx="8064896" cy="298833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6000" b="1" dirty="0" smtClean="0">
                <a:latin typeface="+mj-lt"/>
              </a:rPr>
              <a:t>Creating + Storing</a:t>
            </a:r>
            <a:br>
              <a:rPr lang="en-GB" sz="6000" b="1" dirty="0" smtClean="0">
                <a:latin typeface="+mj-lt"/>
              </a:rPr>
            </a:br>
            <a:r>
              <a:rPr lang="en-GB" sz="6000" b="1" dirty="0" smtClean="0">
                <a:latin typeface="+mj-lt"/>
              </a:rPr>
              <a:t> Assertion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251520" y="4905164"/>
            <a:ext cx="5220580" cy="17008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1580" y="5733256"/>
            <a:ext cx="295232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395535" y="5769260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8" name="Rectangle 37"/>
          <p:cNvSpPr/>
          <p:nvPr/>
        </p:nvSpPr>
        <p:spPr>
          <a:xfrm rot="18972962">
            <a:off x="421376" y="5319366"/>
            <a:ext cx="272357" cy="28819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0" name="TextBox 39"/>
          <p:cNvSpPr txBox="1"/>
          <p:nvPr/>
        </p:nvSpPr>
        <p:spPr>
          <a:xfrm>
            <a:off x="791580" y="5301208"/>
            <a:ext cx="309634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620688"/>
            <a:ext cx="3024336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“Assertion…”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6136" y="2960948"/>
            <a:ext cx="3024336" cy="30777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is an </a:t>
            </a:r>
            <a:r>
              <a:rPr lang="en-GB" sz="1600" i="1" dirty="0" smtClean="0"/>
              <a:t>assertion</a:t>
            </a:r>
            <a:r>
              <a:rPr lang="en-GB" sz="1600" dirty="0" smtClean="0"/>
              <a:t>, rather than </a:t>
            </a:r>
            <a:r>
              <a:rPr lang="en-GB" sz="1600" i="1" dirty="0" smtClean="0"/>
              <a:t>query</a:t>
            </a:r>
            <a:r>
              <a:rPr lang="en-GB" sz="1600" dirty="0" smtClean="0"/>
              <a:t>, instance (see next slide for details)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icons appearing underneath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 represent the relevant value-types. The actual values, when set, will appear underneath the value-types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91580" y="6165304"/>
            <a:ext cx="270030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Dual-sourced type</a:t>
            </a:r>
            <a:endParaRPr lang="en-GB" sz="1600" dirty="0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395536" y="6201308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31540" y="6273316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851920" y="5409220"/>
            <a:ext cx="147616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</a:t>
            </a:r>
            <a:r>
              <a:rPr lang="en-GB" sz="1600" i="1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distinguished from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only by context</a:t>
            </a:r>
            <a:endParaRPr lang="en-GB" sz="1600" dirty="0"/>
          </a:p>
        </p:txBody>
      </p:sp>
      <p:grpSp>
        <p:nvGrpSpPr>
          <p:cNvPr id="21" name="Group 20"/>
          <p:cNvGrpSpPr/>
          <p:nvPr/>
        </p:nvGrpSpPr>
        <p:grpSpPr>
          <a:xfrm rot="19301791">
            <a:off x="4194035" y="4347200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088740"/>
            <a:ext cx="3390900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Secondary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</a:t>
            </a:r>
            <a:r>
              <a:rPr lang="en-GB" b="1" dirty="0" smtClean="0"/>
              <a:t>Model Explorer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GUI-based tool for MEKON/HOBO developers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Browsing of models</a:t>
            </a:r>
          </a:p>
          <a:p>
            <a:pPr lvl="1"/>
            <a:r>
              <a:rPr lang="en-GB" dirty="0" smtClean="0"/>
              <a:t>Exploration of dynamic behaviour of model-instantiations</a:t>
            </a:r>
          </a:p>
          <a:p>
            <a:pPr lvl="1"/>
            <a:r>
              <a:rPr lang="en-GB" dirty="0" smtClean="0"/>
              <a:t>Storage/retrieval/querying of model-instantiations</a:t>
            </a:r>
          </a:p>
          <a:p>
            <a:r>
              <a:rPr lang="en-GB" b="1" dirty="0" smtClean="0"/>
              <a:t>Note:</a:t>
            </a:r>
            <a:endParaRPr lang="en-GB" dirty="0" smtClean="0"/>
          </a:p>
          <a:p>
            <a:pPr lvl="1"/>
            <a:r>
              <a:rPr lang="en-GB" dirty="0" smtClean="0"/>
              <a:t>Model Explorer does NOT support any kind of model-editing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8496944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Assertion and Query Instances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Instances: </a:t>
            </a:r>
            <a:r>
              <a:rPr lang="en-GB" sz="1600" dirty="0" smtClean="0"/>
              <a:t>An instance is an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i="1" dirty="0" smtClean="0"/>
              <a:t>/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i="1" dirty="0" smtClean="0"/>
              <a:t> network </a:t>
            </a:r>
            <a:r>
              <a:rPr lang="en-GB" sz="1600" dirty="0" smtClean="0"/>
              <a:t>representing a particular instantiation of the FM. </a:t>
            </a:r>
            <a:r>
              <a:rPr lang="en-GB" sz="1600" dirty="0" smtClean="0">
                <a:cs typeface="Courier New" pitchFamily="49" charset="0"/>
              </a:rPr>
              <a:t>In general, such a network can constitute a </a:t>
            </a:r>
            <a:r>
              <a:rPr lang="en-GB" sz="1600" i="1" dirty="0" smtClean="0">
                <a:cs typeface="Courier New" pitchFamily="49" charset="0"/>
              </a:rPr>
              <a:t>general directed graph</a:t>
            </a:r>
            <a:r>
              <a:rPr lang="en-GB" sz="1600" dirty="0" smtClean="0">
                <a:cs typeface="Courier New" pitchFamily="49" charset="0"/>
              </a:rPr>
              <a:t>, which may include </a:t>
            </a:r>
            <a:r>
              <a:rPr lang="en-GB" sz="1600" i="1" dirty="0" smtClean="0">
                <a:cs typeface="Courier New" pitchFamily="49" charset="0"/>
              </a:rPr>
              <a:t>convergences and cycles</a:t>
            </a:r>
            <a:r>
              <a:rPr lang="en-GB" sz="1600" dirty="0" smtClean="0">
                <a:cs typeface="Courier New" pitchFamily="49" charset="0"/>
              </a:rPr>
              <a:t>. However, instances created via the </a:t>
            </a:r>
            <a:r>
              <a:rPr lang="en-GB" sz="1600" i="1" dirty="0" smtClean="0">
                <a:cs typeface="Courier New" pitchFamily="49" charset="0"/>
              </a:rPr>
              <a:t>ME</a:t>
            </a:r>
            <a:r>
              <a:rPr lang="en-GB" sz="1600" dirty="0" smtClean="0">
                <a:cs typeface="Courier New" pitchFamily="49" charset="0"/>
              </a:rPr>
              <a:t> are restricted to being </a:t>
            </a:r>
            <a:r>
              <a:rPr lang="en-GB" sz="1600" i="1" dirty="0" smtClean="0">
                <a:cs typeface="Courier New" pitchFamily="49" charset="0"/>
              </a:rPr>
              <a:t>tree-like</a:t>
            </a:r>
            <a:r>
              <a:rPr lang="en-GB" sz="1600" dirty="0" smtClean="0">
                <a:cs typeface="Courier New" pitchFamily="49" charset="0"/>
              </a:rPr>
              <a:t> in structure.</a:t>
            </a:r>
            <a:endParaRPr lang="en-GB" sz="1600" dirty="0" smtClean="0"/>
          </a:p>
          <a:p>
            <a:endParaRPr lang="en-GB" sz="800" dirty="0" smtClean="0"/>
          </a:p>
          <a:p>
            <a:r>
              <a:rPr lang="en-GB" sz="1600" b="1" dirty="0" smtClean="0"/>
              <a:t>Assertions and Queries: </a:t>
            </a:r>
            <a:r>
              <a:rPr lang="en-GB" sz="1600" dirty="0" smtClean="0"/>
              <a:t>An </a:t>
            </a:r>
            <a:r>
              <a:rPr lang="en-GB" sz="1600" i="1" dirty="0" smtClean="0"/>
              <a:t>assertion instance </a:t>
            </a:r>
            <a:r>
              <a:rPr lang="en-GB" sz="1600" dirty="0" smtClean="0"/>
              <a:t>represents a specific concrete entity, whereas a </a:t>
            </a:r>
            <a:r>
              <a:rPr lang="en-GB" sz="1600" i="1" dirty="0" smtClean="0"/>
              <a:t>query instance </a:t>
            </a:r>
            <a:r>
              <a:rPr lang="en-GB" sz="1600" dirty="0" smtClean="0"/>
              <a:t>provides an abstract specification of a set of such entities. Sets of assertions can be stored in an </a:t>
            </a:r>
            <a:r>
              <a:rPr lang="en-GB" sz="1600" i="1" dirty="0" smtClean="0"/>
              <a:t>instance store</a:t>
            </a:r>
            <a:r>
              <a:rPr lang="en-GB" sz="1600" dirty="0" smtClean="0"/>
              <a:t>, with specific subsets being retrieved via suitably constructed queries (see later for details).</a:t>
            </a:r>
            <a:r>
              <a:rPr lang="en-GB" sz="1600" b="1" dirty="0" smtClean="0"/>
              <a:t> </a:t>
            </a:r>
            <a:r>
              <a:rPr lang="en-GB" sz="1600" dirty="0" smtClean="0">
                <a:cs typeface="Courier New" pitchFamily="49" charset="0"/>
              </a:rPr>
              <a:t>Queries differ from assertions in the following ways: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Abstract slot-values allowed: </a:t>
            </a:r>
            <a:r>
              <a:rPr lang="en-GB" sz="1600" dirty="0" smtClean="0">
                <a:cs typeface="Courier New" pitchFamily="49" charset="0"/>
              </a:rPr>
              <a:t>Queries can contain </a:t>
            </a:r>
            <a:r>
              <a:rPr lang="en-GB" sz="1600" i="1" dirty="0" smtClean="0">
                <a:cs typeface="Courier New" pitchFamily="49" charset="0"/>
              </a:rPr>
              <a:t>abstract</a:t>
            </a:r>
            <a:r>
              <a:rPr lang="en-GB" sz="1600" dirty="0" smtClean="0">
                <a:cs typeface="Courier New" pitchFamily="49" charset="0"/>
              </a:rPr>
              <a:t> slot-values (see below), whereas , by default, assertions cannot (however, this default behaviour can be overridden for specific slots, via either the configuration file or the OM)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All slots editable: </a:t>
            </a:r>
            <a:r>
              <a:rPr lang="en-GB" sz="1600" dirty="0" smtClean="0">
                <a:cs typeface="Courier New" pitchFamily="49" charset="0"/>
              </a:rPr>
              <a:t>Dependent slots on queries are editable by the client, whereas those on assertions are not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No value-inference: </a:t>
            </a:r>
            <a:r>
              <a:rPr lang="en-GB" sz="1600" dirty="0" smtClean="0">
                <a:cs typeface="Courier New" pitchFamily="49" charset="0"/>
              </a:rPr>
              <a:t>As assertions are constructed, values for certain slots may be automatically inferred, via either EKS-based reasoning or OM-based processing, whereas no such inference occurs for queries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Abstract Slot-Values: </a:t>
            </a:r>
            <a:r>
              <a:rPr lang="en-GB" sz="1600" dirty="0" smtClean="0"/>
              <a:t>An abstract slot-value is one of: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of a special type that represents a disjunction of </a:t>
            </a:r>
            <a:r>
              <a:rPr lang="en-GB" sz="1600" i="1" dirty="0" smtClean="0">
                <a:cs typeface="Courier New" pitchFamily="49" charset="0"/>
              </a:rPr>
              <a:t>model-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(i.e.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the standard type that form part of the actual model)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Disjunction-typed-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whose type is a </a:t>
            </a:r>
            <a:r>
              <a:rPr lang="en-GB" sz="1600" dirty="0" smtClean="0"/>
              <a:t>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Indefinite-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 that represents a value-range, rather than a specific value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338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12060" y="368660"/>
            <a:ext cx="370841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on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underneath the “industry” slot icon.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in the dialog that appears (using either of the tabs provided: “tree” or “list/search”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2060" y="2204864"/>
            <a:ext cx="3708412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icon that appears underneath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represents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that has been created and set as the value for the relevant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value-type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has been automatically updated from the default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to what is referred to as a </a:t>
            </a:r>
            <a:r>
              <a:rPr lang="en-GB" sz="1600" i="1" dirty="0" smtClean="0"/>
              <a:t>disjunction-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(</a:t>
            </a:r>
            <a:r>
              <a:rPr lang="en-GB" sz="1600" i="1" dirty="0" smtClean="0"/>
              <a:t>i.e.</a:t>
            </a:r>
            <a:r>
              <a:rPr lang="en-GB" sz="1600" dirty="0" smtClean="0"/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corresponding to a 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value-type update is due to OWL-based inference acting on the entered value, and mediated by the MEKON-OWL reasoning plug-in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4185084"/>
            <a:ext cx="3060340" cy="1908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636" y="4545124"/>
            <a:ext cx="2628292" cy="612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Entity was affected in some way by latest user action 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4581128"/>
            <a:ext cx="46805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@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5193196"/>
            <a:ext cx="3060340" cy="900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 </a:t>
            </a:r>
            <a:r>
              <a:rPr lang="en-GB" sz="1600" dirty="0" smtClean="0"/>
              <a:t>When relevant entity is not currently visible, modifier will be applied to nearest visible ancestor</a:t>
            </a:r>
            <a:endParaRPr lang="en-GB" sz="16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491880" y="2168860"/>
            <a:ext cx="360040" cy="72008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>
            <a:off x="1907704" y="1592796"/>
            <a:ext cx="1836204" cy="25202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43908" y="1412776"/>
            <a:ext cx="1152128" cy="36004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user input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83868" y="2888940"/>
            <a:ext cx="1512168" cy="360040"/>
          </a:xfrm>
          <a:prstGeom prst="rect">
            <a:avLst/>
          </a:prstGeom>
          <a:solidFill>
            <a:srgbClr val="84ECD3"/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EKS response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338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20072" y="3392996"/>
            <a:ext cx="3312368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of </a:t>
            </a:r>
            <a:r>
              <a:rPr lang="en-GB" sz="1600" dirty="0" smtClean="0">
                <a:latin typeface="Comic Sans MS" pitchFamily="66" charset="0"/>
              </a:rPr>
              <a:t>Researcher</a:t>
            </a:r>
            <a:r>
              <a:rPr lang="en-GB" sz="1600" dirty="0" smtClean="0"/>
              <a:t>,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(by left-clicking on the relevant value-type icon, as before)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4761148"/>
            <a:ext cx="3312368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a new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 appears, which is due to further OWL-based inference, invoked in response to this latest 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96652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12060" y="584684"/>
            <a:ext cx="3600400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in turn each of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that appear in that tab, which will cause corresponding selections to be made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2060" y="2420888"/>
            <a:ext cx="360040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displayed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the </a:t>
            </a:r>
            <a:r>
              <a:rPr lang="en-GB" sz="1600" dirty="0" smtClean="0"/>
              <a:t>currently inferred-types of the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cs typeface="Courier New" pitchFamily="49" charset="0"/>
              </a:rPr>
              <a:t>details displayed </a:t>
            </a:r>
            <a:r>
              <a:rPr lang="en-GB" sz="1600" dirty="0" smtClean="0"/>
              <a:t>in the main window show the roles that these inferred-types played in the previously witnessed dynamic updates: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Academic-job</a:t>
            </a:r>
            <a:r>
              <a:rPr lang="en-GB" sz="1600" dirty="0" smtClean="0"/>
              <a:t> provided the specialisation for the pre-existing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(as originally provided by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Research-job</a:t>
            </a:r>
            <a:r>
              <a:rPr lang="en-GB" sz="1600" dirty="0" smtClean="0"/>
              <a:t> provided the definition for the dynamically created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176972"/>
            <a:ext cx="3390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20072" y="1664804"/>
            <a:ext cx="3492388" cy="4801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Try adding and removing various values for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slot in the following ways: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Left-click on value-type icon to add new value (which, since slot has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cardinality, will replace previous value)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 icon to remove relevant value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value-type icon to clear all values for the slot (which, for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 slot, will always amount to the same thing)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Note appropriate updates occurring to value-type of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815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860032" y="1160748"/>
            <a:ext cx="378042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Set values for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slots (left-clicking on the value-type icons for numeric slots will produce appropriate input dialogs)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528900"/>
            <a:ext cx="378042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has now been automatically assigned an appropriate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assignment was performed by the OM, rather than via OWL-based reasoning, which does not support such numeric calculations (if you perform the equivalent actions on the basic OM-free MEKON version of the model, then no such automatic updating will occur)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performs the updates in response to the firing of listeners it attached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31640" y="4653136"/>
            <a:ext cx="1728192" cy="900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8" name="Rectangle 7"/>
          <p:cNvSpPr/>
          <p:nvPr/>
        </p:nvSpPr>
        <p:spPr>
          <a:xfrm rot="18972962">
            <a:off x="1573504" y="5067338"/>
            <a:ext cx="272357" cy="28819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TextBox 8"/>
          <p:cNvSpPr txBox="1"/>
          <p:nvPr/>
        </p:nvSpPr>
        <p:spPr>
          <a:xfrm>
            <a:off x="1943708" y="5049180"/>
            <a:ext cx="108012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endParaRPr lang="en-GB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42005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860032" y="1304764"/>
            <a:ext cx="3960440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value-type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Expand resulting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420888"/>
            <a:ext cx="396044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there is only one possible value-type for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, rather than a hierarchy of possible types, a value of the relevant type appears automatically, without any need for a value-type selection dialog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slots are automatically assigned values, whilst the latter also has it’s value-type updated. This is all a result of OWL-based reasoning, driven by the fact that the newly assigned value for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currently has no value in it’s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(see next slide for details)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43624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860032" y="404664"/>
            <a:ext cx="3888432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from that tab, causing corresponding selection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1988840"/>
            <a:ext cx="388843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inference that our assertion had the type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was dependent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A suitable definition for the relevant OWL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The specification in the configuration file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dirty="0" smtClean="0"/>
              <a:t> semantics for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. resulting in the generation of appropriate OWL constructs for classification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It can be seen from the details of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how the automatic updates that occurred were prompted by (1)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definition and (2) the fixed values for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924944"/>
            <a:ext cx="3215640" cy="297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40052" y="620688"/>
            <a:ext cx="370841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for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on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 that you’ve just added (again, via a single left-click, since only one possible value-type)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40052" y="1988840"/>
            <a:ext cx="370841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previous updates are reversed, since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is no longer an inferred type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a new inference of </a:t>
            </a:r>
            <a:r>
              <a:rPr lang="en-GB" sz="1600" dirty="0" smtClean="0">
                <a:latin typeface="Comic Sans MS" pitchFamily="66" charset="0"/>
              </a:rPr>
              <a:t>Employed-citizen</a:t>
            </a:r>
            <a:r>
              <a:rPr lang="en-GB" sz="1600" dirty="0" smtClean="0"/>
              <a:t> is now made (as can be seen from the inferred-types tab), causing the value-type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to be specialised to </a:t>
            </a:r>
            <a:r>
              <a:rPr lang="en-GB" sz="1600" dirty="0" smtClean="0">
                <a:latin typeface="Comic Sans MS" pitchFamily="66" charset="0"/>
              </a:rPr>
              <a:t>Non-zero-tax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job-count</a:t>
            </a:r>
            <a:r>
              <a:rPr lang="en-GB" sz="1600" dirty="0" smtClean="0"/>
              <a:t> slot, which was originally set to </a:t>
            </a:r>
            <a:r>
              <a:rPr lang="en-GB" sz="1600" dirty="0" smtClean="0">
                <a:latin typeface="Comic Sans MS" pitchFamily="66" charset="0"/>
              </a:rPr>
              <a:t>0</a:t>
            </a:r>
            <a:r>
              <a:rPr lang="en-GB" sz="1600" dirty="0" smtClean="0"/>
              <a:t> has new been updated, by the OM, to </a:t>
            </a:r>
            <a:r>
              <a:rPr lang="en-GB" sz="1600" dirty="0" smtClean="0">
                <a:latin typeface="Comic Sans MS" pitchFamily="66" charset="0"/>
              </a:rPr>
              <a:t>1</a:t>
            </a:r>
            <a:r>
              <a:rPr lang="en-GB" sz="1600" dirty="0" smtClean="0"/>
              <a:t>. This type of update, requiring some form of </a:t>
            </a:r>
            <a:r>
              <a:rPr lang="en-GB" sz="1600" i="1" dirty="0" smtClean="0"/>
              <a:t>second order </a:t>
            </a:r>
            <a:r>
              <a:rPr lang="en-GB" sz="1600" dirty="0" smtClean="0"/>
              <a:t>processing, cannot be achieved via standard OWL-based reasoning, but is trivial for the OM to provide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624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20072" y="836712"/>
            <a:ext cx="3492388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Fill in values for the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slots on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0072" y="1952836"/>
            <a:ext cx="3492388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 only does the OM automatically update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, as in the previous example, it also updates the </a:t>
            </a:r>
            <a:r>
              <a:rPr lang="en-GB" sz="1600" dirty="0" smtClean="0">
                <a:latin typeface="Comic Sans MS" pitchFamily="66" charset="0"/>
              </a:rPr>
              <a:t>total-weekly-pay</a:t>
            </a:r>
            <a:r>
              <a:rPr lang="en-GB" sz="1600" dirty="0" smtClean="0"/>
              <a:t> slot on the parent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also uses the resulting value to set a value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(total pay of 1000 or more per-week,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otherwise, </a:t>
            </a:r>
            <a:r>
              <a:rPr lang="en-GB" sz="1600" dirty="0" smtClean="0">
                <a:latin typeface="Comic Sans MS" pitchFamily="66" charset="0"/>
              </a:rPr>
              <a:t>Standard-tax</a:t>
            </a:r>
            <a:r>
              <a:rPr lang="en-GB" sz="1600" dirty="0" smtClean="0"/>
              <a:t>). Hence this slot can have automatic values set as a result of either OWL-based reasoning (as demonstrated earlier when it was set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) or of procedural processing by the OM (as here)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624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 smtClean="0"/>
              <a:t>Optionally, via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588" y="656692"/>
            <a:ext cx="7452828" cy="5632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Instance Stores + Instance Matchers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 Store (IS): </a:t>
            </a:r>
            <a:r>
              <a:rPr lang="en-GB" sz="1600" dirty="0" smtClean="0"/>
              <a:t>An IS will provide persistent storage for collections of assertion instantiations for a particular MEKON FM. An IS can be queried over via specifically constructed query instantiations of the same FM.</a:t>
            </a:r>
          </a:p>
          <a:p>
            <a:endParaRPr lang="en-GB" sz="800" dirty="0" smtClean="0"/>
          </a:p>
          <a:p>
            <a:r>
              <a:rPr lang="en-GB" sz="1600" dirty="0" smtClean="0"/>
              <a:t>The assertions are stored by the IS using MEKONs own XML-based instance-representation format. (</a:t>
            </a:r>
            <a:r>
              <a:rPr lang="en-GB" sz="1600" i="1" dirty="0" smtClean="0"/>
              <a:t>Note:</a:t>
            </a:r>
            <a:r>
              <a:rPr lang="en-GB" sz="1600" dirty="0" smtClean="0"/>
              <a:t> This format is also available to MEKON clients, along with an appropriate parser and renderer, enabling the serialisation of both assertions and queries, for purposes such as client/server communication.)</a:t>
            </a:r>
          </a:p>
          <a:p>
            <a:endParaRPr lang="en-GB" sz="800" dirty="0" smtClean="0"/>
          </a:p>
          <a:p>
            <a:r>
              <a:rPr lang="en-GB" sz="1600" b="1" dirty="0" smtClean="0"/>
              <a:t>Instance Matcher (IM):</a:t>
            </a:r>
            <a:r>
              <a:rPr lang="en-GB" sz="1600" dirty="0" smtClean="0"/>
              <a:t> Queries over the IS are handled by specific IM plug-ins. An IM plug-in will generally operate over a specific type of EKS, with possibly multiple IMs being attached to an FM (similarly to the way that an FM may have multiple reasoning plug-ins attached).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Instance Matcher Plug-in: </a:t>
            </a:r>
            <a:r>
              <a:rPr lang="en-GB" sz="1600" dirty="0" smtClean="0"/>
              <a:t>MEKON-OWL provides a default IM plug-in that, on start-up, renders the relevant assertions from the IS, or their relevant parts, as networks of OWL individuals, and adds them to the in-memory version of the OWL ontology. It then uses a standard DL </a:t>
            </a:r>
            <a:r>
              <a:rPr lang="en-GB" sz="1600" dirty="0" err="1" smtClean="0"/>
              <a:t>reasoner</a:t>
            </a:r>
            <a:r>
              <a:rPr lang="en-GB" sz="1600" dirty="0" smtClean="0"/>
              <a:t> to execute submitted queries, which it renders as appropriate OWL class-expressions. The slot-semantics that are used in rendering both the individual-networks representing the stored assertions, and the class-expressions representing the queries, are configurable in similar fashion as for the MEKON-OWL reasoning plug-in (see earlier).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62450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040052" y="764704"/>
            <a:ext cx="3816424" cy="36933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Create and populate various different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For each assertion: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Fill in the “Name” field at bottom left of assertion window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Click “Store…” button at bottom right of assertion window</a:t>
            </a:r>
            <a:endParaRPr lang="en-GB" sz="800" dirty="0" smtClean="0"/>
          </a:p>
          <a:p>
            <a:endParaRPr lang="en-GB" sz="800" dirty="0" smtClean="0"/>
          </a:p>
          <a:p>
            <a:r>
              <a:rPr lang="en-GB" sz="1600" b="1" i="1" dirty="0" smtClean="0"/>
              <a:t>Note </a:t>
            </a:r>
            <a:r>
              <a:rPr lang="en-GB" sz="1600" b="1" dirty="0" smtClean="0"/>
              <a:t>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Assertions do not need to have all slots filled before they can be stored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An assertion, once stored, can subsequently be modified and re-stored under a different name</a:t>
            </a:r>
            <a:endParaRPr lang="en-GB" sz="16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5040052" y="4473116"/>
            <a:ext cx="381642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Each storage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  <p:grpSp>
        <p:nvGrpSpPr>
          <p:cNvPr id="19" name="Group 18"/>
          <p:cNvGrpSpPr/>
          <p:nvPr/>
        </p:nvGrpSpPr>
        <p:grpSpPr>
          <a:xfrm rot="19301791">
            <a:off x="4122025" y="5499328"/>
            <a:ext cx="135329" cy="221507"/>
            <a:chOff x="7056276" y="4257092"/>
            <a:chExt cx="468052" cy="891034"/>
          </a:xfrm>
        </p:grpSpPr>
        <p:sp>
          <p:nvSpPr>
            <p:cNvPr id="20" name="Rectangle 19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652120" y="3068960"/>
            <a:ext cx="298833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“Retrieve…”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thus causing that assertion to be re-displayed in a new assertion window (wherein it can be edited and re-stored, if required)</a:t>
            </a:r>
          </a:p>
        </p:txBody>
      </p:sp>
      <p:grpSp>
        <p:nvGrpSpPr>
          <p:cNvPr id="10" name="Group 9"/>
          <p:cNvGrpSpPr/>
          <p:nvPr/>
        </p:nvGrpSpPr>
        <p:grpSpPr>
          <a:xfrm rot="19301791">
            <a:off x="1745762" y="4347199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34888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953000" cy="42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616116" y="1808820"/>
            <a:ext cx="3096344" cy="2585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“Remove…”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then click “Ok” to the resulting confirmation prompt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16116" y="4365104"/>
            <a:ext cx="309634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removal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  <p:grpSp>
        <p:nvGrpSpPr>
          <p:cNvPr id="15" name="Group 14"/>
          <p:cNvGrpSpPr/>
          <p:nvPr/>
        </p:nvGrpSpPr>
        <p:grpSpPr>
          <a:xfrm rot="19301791">
            <a:off x="2573855" y="4347200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34888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64" y="1736812"/>
            <a:ext cx="7772400" cy="313234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Creating + Executing</a:t>
            </a:r>
            <a:br>
              <a:rPr lang="en-GB" sz="6000" b="1" dirty="0" smtClean="0"/>
            </a:br>
            <a:r>
              <a:rPr lang="en-GB" sz="6000" b="1" dirty="0" smtClean="0"/>
              <a:t>Query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"/>
          <p:cNvGrpSpPr/>
          <p:nvPr/>
        </p:nvGrpSpPr>
        <p:grpSpPr>
          <a:xfrm rot="19301791">
            <a:off x="4914114" y="4383204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68760"/>
            <a:ext cx="3238500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44108" y="944724"/>
            <a:ext cx="3348372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“Query…”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4108" y="3284984"/>
            <a:ext cx="3348372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as a query,  rather than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See earlier discussion regarding differences between queries and assertions, and subsequent slides for further discussion and specific examples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“Store” button has been replaced by an “Execute” button, and that there is now an additional “Query Matches” tab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4048" y="1160748"/>
            <a:ext cx="3744416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type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2492896"/>
            <a:ext cx="3744416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Remember that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-valued, whilst</a:t>
            </a:r>
            <a:r>
              <a:rPr lang="en-GB" sz="1600" dirty="0" smtClean="0"/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(as denoted by the respective value-type icons)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that you’ve just set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slot, whilst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is</a:t>
            </a:r>
            <a:r>
              <a:rPr lang="en-GB" sz="1600" dirty="0" smtClean="0">
                <a:cs typeface="Courier New" pitchFamily="49" charset="0"/>
              </a:rPr>
              <a:t> the </a:t>
            </a:r>
            <a:r>
              <a:rPr lang="en-GB" sz="1600" i="1" dirty="0" smtClean="0">
                <a:cs typeface="Courier New" pitchFamily="49" charset="0"/>
              </a:rPr>
              <a:t>actual value </a:t>
            </a:r>
            <a:r>
              <a:rPr lang="en-GB" sz="1600" dirty="0" smtClean="0">
                <a:cs typeface="Courier New" pitchFamily="49" charset="0"/>
              </a:rPr>
              <a:t>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has a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attached, as defined via an appropriate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So far, everything in this query example would work identically for an assertion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8044" y="584684"/>
            <a:ext cx="3744416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you’ve just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appears,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8044" y="2168860"/>
            <a:ext cx="3744416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causes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to be added as an additional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to the value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 </a:t>
            </a:r>
            <a:r>
              <a:rPr lang="en-GB" sz="1600" dirty="0" smtClean="0">
                <a:cs typeface="Courier New" pitchFamily="49" charset="0"/>
              </a:rPr>
              <a:t>slot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Hence, this value is now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whose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 are the individual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As mentioned earlier, abstract slot values, including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(as shown here), as well as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indefinite numeric values (see subsequent slides) are specific to queries, and hence cannot be created for assertions, other than for specifically excepted slots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8064" y="548680"/>
            <a:ext cx="352839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 previously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8064" y="2384884"/>
            <a:ext cx="3528392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 it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to which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is added, and which now becomes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contrast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where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was added to the value itself)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remains after the extra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has been added to the type. This is because both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  <a:r>
              <a:rPr lang="en-GB" sz="1600" dirty="0" smtClean="0">
                <a:cs typeface="Courier New" pitchFamily="49" charset="0"/>
              </a:rPr>
              <a:t> provide definitions for this slot, which is therefore also defined for the disjunction of the two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40052" y="944724"/>
            <a:ext cx="381642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third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,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to the type of </a:t>
            </a:r>
            <a:r>
              <a:rPr lang="en-GB" sz="1600" dirty="0" smtClean="0"/>
              <a:t>the value in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endParaRPr lang="en-GB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40052" y="1808820"/>
            <a:ext cx="3816424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now disappears from the relevant value. This is because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does not provide any definition for this slot, and hence the slot is not defined for the new disjunction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In general, a slot will appear on a disjunction-typed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if and only if it is defined for each individual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either directly on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itself, or indirectly via an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the latter case, such an ancestor may be common to multiple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). Where the definition of such a slot is derived from more than one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the value-type will be taken to be the intersection of all relevant value-types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Main Body:</a:t>
            </a:r>
          </a:p>
          <a:p>
            <a:r>
              <a:rPr lang="en-GB" dirty="0" smtClean="0"/>
              <a:t>Guides user through using Model Explorer to:</a:t>
            </a:r>
          </a:p>
          <a:p>
            <a:pPr marL="971550" lvl="1" indent="-514350"/>
            <a:r>
              <a:rPr lang="en-GB" dirty="0" smtClean="0"/>
              <a:t>Browse simple demo model</a:t>
            </a:r>
          </a:p>
          <a:p>
            <a:pPr marL="1314450" lvl="2" indent="-514350"/>
            <a:r>
              <a:rPr lang="en-GB" dirty="0" smtClean="0"/>
              <a:t>Basic MEKON version</a:t>
            </a:r>
          </a:p>
          <a:p>
            <a:pPr marL="1314450" lvl="2" indent="-514350"/>
            <a:r>
              <a:rPr lang="en-GB" dirty="0" smtClean="0"/>
              <a:t>Hybrid HOBO/MEKON version</a:t>
            </a:r>
          </a:p>
          <a:p>
            <a:pPr marL="971550" lvl="1" indent="-514350"/>
            <a:r>
              <a:rPr lang="en-GB" dirty="0" smtClean="0"/>
              <a:t>Create specific instantiations of demo model</a:t>
            </a:r>
          </a:p>
          <a:p>
            <a:pPr marL="1314450" lvl="2" indent="-514350"/>
            <a:r>
              <a:rPr lang="en-GB" dirty="0" smtClean="0"/>
              <a:t>Creating + storing “assertion” instances</a:t>
            </a:r>
          </a:p>
          <a:p>
            <a:pPr marL="1314450" lvl="2" indent="-514350"/>
            <a:r>
              <a:rPr lang="en-GB" dirty="0" smtClean="0"/>
              <a:t>Creating + executing “query” instances</a:t>
            </a:r>
          </a:p>
          <a:p>
            <a:pPr>
              <a:buNone/>
            </a:pPr>
            <a:r>
              <a:rPr lang="en-GB" b="1" dirty="0" smtClean="0"/>
              <a:t>Appendix:</a:t>
            </a:r>
            <a:endParaRPr lang="en-GB" dirty="0" smtClean="0"/>
          </a:p>
          <a:p>
            <a:r>
              <a:rPr lang="en-GB" dirty="0" smtClean="0"/>
              <a:t>Provides instructions on running Model Explorer with the different model-versions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6096" y="1772816"/>
            <a:ext cx="320435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Right-click on the current value of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OR Health OR Finance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3861048"/>
            <a:ext cx="320435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selected value is removed from the value type </a:t>
            </a:r>
            <a:r>
              <a:rPr lang="en-GB" sz="1600" dirty="0" err="1" smtClean="0"/>
              <a:t>disjuntion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is still absent, 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is still one of the value type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. However if you now also remove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from the value type then the slot will reappear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96036" y="440668"/>
            <a:ext cx="3960440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Click on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general numeric-value entry window that now appears, try entering a value (value-entry options are: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range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>
              <a:latin typeface="Comic Sans MS" pitchFamily="66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Repeat operation a few times, trying each value-entry options</a:t>
            </a:r>
            <a:endParaRPr lang="en-GB" sz="1600" i="1" dirty="0" smtClean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6036" y="2780928"/>
            <a:ext cx="396044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Apart from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all value-entry options involve indefinite numeric-values, which along with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</a:t>
            </a:r>
            <a:r>
              <a:rPr lang="en-GB" sz="1600" i="1" dirty="0" smtClean="0">
                <a:cs typeface="Courier New" pitchFamily="49" charset="0"/>
              </a:rPr>
              <a:t>abstract values</a:t>
            </a:r>
            <a:r>
              <a:rPr lang="en-GB" sz="1600" dirty="0" smtClean="0">
                <a:cs typeface="Courier New" pitchFamily="49" charset="0"/>
              </a:rPr>
              <a:t>, and hence by default, are specific to 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even when you use the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 options, the resulting indefinite values always have both a min and max component. This is because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slot defines its own min and max values, which will always act as absolute limits for that slot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12060" y="2204864"/>
            <a:ext cx="3492388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as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 is updated, the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is updated accordingly, with min and max values being the products of those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assertion case, the behaviour that ensues from setting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values </a:t>
            </a:r>
            <a:r>
              <a:rPr lang="en-GB" sz="1600" dirty="0" smtClean="0"/>
              <a:t>is governed by the OM. Note however that, in the assertion case it was the slot value that was being updated, rather than the value-type, as here (see next slide for further discussion)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2060" y="368660"/>
            <a:ext cx="3492388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Expand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slots to expose their value-types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various different exact and indefinite values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32040" y="800708"/>
            <a:ext cx="385242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value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1412776"/>
            <a:ext cx="3852428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fact that you can do this illustrates one of the differences between queries and assertions, namely that </a:t>
            </a:r>
            <a:r>
              <a:rPr lang="en-GB" sz="1600" i="1" dirty="0" smtClean="0">
                <a:cs typeface="Courier New" pitchFamily="49" charset="0"/>
              </a:rPr>
              <a:t>dependent </a:t>
            </a:r>
            <a:r>
              <a:rPr lang="en-GB" sz="1600" dirty="0" smtClean="0">
                <a:cs typeface="Courier New" pitchFamily="49" charset="0"/>
              </a:rPr>
              <a:t>slots, such 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</a:t>
            </a:r>
            <a:r>
              <a:rPr lang="en-GB" sz="1600" dirty="0" smtClean="0">
                <a:cs typeface="Courier New" pitchFamily="49" charset="0"/>
              </a:rPr>
              <a:t>, are </a:t>
            </a:r>
            <a:r>
              <a:rPr lang="en-GB" sz="1600" i="1" dirty="0" smtClean="0">
                <a:cs typeface="Courier New" pitchFamily="49" charset="0"/>
              </a:rPr>
              <a:t>editable</a:t>
            </a:r>
            <a:r>
              <a:rPr lang="en-GB" sz="1600" dirty="0" smtClean="0">
                <a:cs typeface="Courier New" pitchFamily="49" charset="0"/>
              </a:rPr>
              <a:t> for queries, but not for assertions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allows the formulation of queries such as the one shown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reason that for queries, dynamic inference is restricted to value-types, rather than actual values, is that inferred values would not only be redundant in query execution, but may also lead to increased execution 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Conversely, since </a:t>
            </a:r>
            <a:r>
              <a:rPr lang="en-GB" sz="1600" dirty="0" smtClean="0">
                <a:cs typeface="Courier New" pitchFamily="49" charset="0"/>
              </a:rPr>
              <a:t>dependent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/>
              <a:t>slots are now editable, the dynamic updating of their value-types becomes highly desirable from the point-of-view of constraining user-input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0195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12060" y="872716"/>
            <a:ext cx="370841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to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060" y="1736812"/>
            <a:ext cx="3708412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corresponding assertion example (see earlier),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has its value-type updated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, since the fact that no jobs have been specified leads to the inference (via the </a:t>
            </a:r>
            <a:r>
              <a:rPr lang="en-GB" sz="1600" i="1" dirty="0" smtClean="0"/>
              <a:t>closed world</a:t>
            </a:r>
            <a:r>
              <a:rPr lang="en-GB" sz="1600" dirty="0" smtClean="0"/>
              <a:t> assumption for that slot) that the citizen is unemployed and hence does not pay tax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unlike in the assertion example, values are not inferred for either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slots. This is similar to the case discussed in the last slide, only here the entity responsible for the inference/non-inference is the generic EKS-related reasoning access mechanism, rather than the OM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957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4644"/>
            <a:ext cx="4162425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 rot="19301791">
            <a:off x="4194034" y="5535332"/>
            <a:ext cx="135329" cy="221507"/>
            <a:chOff x="7056276" y="4257092"/>
            <a:chExt cx="468052" cy="891034"/>
          </a:xfrm>
        </p:grpSpPr>
        <p:sp>
          <p:nvSpPr>
            <p:cNvPr id="7" name="Rectangle 6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48064" y="2600908"/>
            <a:ext cx="356439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Populate IS with variety of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 assertions, including values for variety of different-typed slots, at various levels of nesting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 that will match sub-set of stored assertions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“Execute” button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18353"/>
          <a:stretch>
            <a:fillRect/>
          </a:stretch>
        </p:blipFill>
        <p:spPr bwMode="auto">
          <a:xfrm>
            <a:off x="4752020" y="260648"/>
            <a:ext cx="41529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148064" y="4689140"/>
            <a:ext cx="3564396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“Query Matches” tab, which is now displayed, contains all matches for your query, as found by the relevant IM plug-in (i.e. the MEKON-OWL IM plug-in, in this case)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887924" y="188640"/>
            <a:ext cx="540060" cy="548680"/>
            <a:chOff x="4175956" y="188640"/>
            <a:chExt cx="540060" cy="548680"/>
          </a:xfrm>
        </p:grpSpPr>
        <p:sp>
          <p:nvSpPr>
            <p:cNvPr id="26" name="Oval 25"/>
            <p:cNvSpPr/>
            <p:nvPr/>
          </p:nvSpPr>
          <p:spPr>
            <a:xfrm>
              <a:off x="4175956" y="1886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47963" y="1886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8424" y="188640"/>
            <a:ext cx="540060" cy="548680"/>
            <a:chOff x="7704348" y="3789040"/>
            <a:chExt cx="540060" cy="548680"/>
          </a:xfrm>
        </p:grpSpPr>
        <p:sp>
          <p:nvSpPr>
            <p:cNvPr id="28" name="Oval 27"/>
            <p:cNvSpPr/>
            <p:nvPr/>
          </p:nvSpPr>
          <p:spPr>
            <a:xfrm>
              <a:off x="7704348" y="37890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76356" y="37890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1814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12160" y="1592796"/>
            <a:ext cx="262829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items from the “Query Matches” list to display relevant details in an assertion window (wherein it is now possible to edit and re-store the assertions, if required)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and execute various queries, checking results against expectations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612" y="1628800"/>
            <a:ext cx="436245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100900" cy="280831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Appendix:</a:t>
            </a:r>
            <a:br>
              <a:rPr lang="en-GB" sz="6000" b="1" dirty="0" smtClean="0"/>
            </a:br>
            <a:r>
              <a:rPr lang="en-GB" sz="6000" b="1" dirty="0" smtClean="0"/>
              <a:t>Loading Demo Model</a:t>
            </a:r>
            <a:br>
              <a:rPr lang="en-GB" sz="6000" b="1" dirty="0" smtClean="0"/>
            </a:br>
            <a:r>
              <a:rPr lang="en-GB" sz="6000" b="1" dirty="0" smtClean="0"/>
              <a:t>into Model Explorer 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</a:t>
            </a:r>
            <a:r>
              <a:rPr lang="en-GB" b="1" dirty="0" err="1" smtClean="0"/>
              <a:t>Mekon</a:t>
            </a:r>
            <a:r>
              <a:rPr lang="en-GB" b="1" dirty="0" smtClean="0"/>
              <a:t> project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 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ANT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Ensure that ANT is installed on your machine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top-level folder of check-out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Type:</a:t>
            </a:r>
          </a:p>
          <a:p>
            <a:pPr marL="1771650" lvl="3" indent="-51435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&gt; ant hobo-demo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Model Explorer: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“build” directory, created by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Invoke relevant script, either:</a:t>
            </a: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mekon-demo.bat/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hobo-demo.bat/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Your Own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all sub-projects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“demo” folder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“demo/resource” </a:t>
            </a:r>
            <a:r>
              <a:rPr lang="en-GB" dirty="0" smtClean="0"/>
              <a:t>folder is on your runtime class-path (or preferably a copy of it)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dirty="0" smtClean="0"/>
              <a:t> method on class for relevant version of Model Explorer:</a:t>
            </a: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mekon.gui.MekonModelExplorer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hobo.gui.HoboModelExplorer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40768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series of actions is described, to be performed via the Model Explorer (ME)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340768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Discussions: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Discussions are provided concerning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are general discussions, not specifically linked to the actions on any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509120"/>
            <a:ext cx="7776864" cy="1908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ME icons are summarised at the start of the tutorial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icon-modifiers, and of modifiers for the associated text, are provided at relevant points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Note: </a:t>
            </a:r>
            <a:r>
              <a:rPr lang="en-GB" dirty="0" smtClean="0"/>
              <a:t>Comprehensive help-glossaries can be obtained via the ME “Help” button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Format: Main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3132347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Basic</a:t>
            </a:r>
            <a:br>
              <a:rPr lang="en-GB" sz="6000" b="1" dirty="0" smtClean="0"/>
            </a:br>
            <a:r>
              <a:rPr lang="en-GB" sz="6000" b="1" dirty="0" smtClean="0"/>
              <a:t>MEKON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580" y="548680"/>
            <a:ext cx="7596844" cy="57554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Models</a:t>
            </a:r>
          </a:p>
          <a:p>
            <a:endParaRPr lang="en-GB" sz="800" dirty="0" smtClean="0"/>
          </a:p>
          <a:p>
            <a:r>
              <a:rPr lang="en-GB" sz="1600" dirty="0" smtClean="0"/>
              <a:t>MEKON models involve the following representations:</a:t>
            </a:r>
          </a:p>
          <a:p>
            <a:endParaRPr lang="en-GB" sz="800" dirty="0" smtClean="0"/>
          </a:p>
          <a:p>
            <a:r>
              <a:rPr lang="en-GB" sz="1600" b="1" dirty="0" smtClean="0"/>
              <a:t>Frames Model (FM): </a:t>
            </a:r>
            <a:r>
              <a:rPr lang="en-GB" sz="1600" dirty="0" smtClean="0"/>
              <a:t>The FM is the core MEKON representation. All entities in a particular MEKON model, no matter their original source will be represented via entities in the FM. The FM embodies a generic </a:t>
            </a:r>
            <a:r>
              <a:rPr lang="en-GB" sz="1600" i="1" dirty="0" smtClean="0"/>
              <a:t>frames</a:t>
            </a:r>
            <a:r>
              <a:rPr lang="en-GB" sz="1600" dirty="0" smtClean="0"/>
              <a:t>-based representation (see next slide for more details)</a:t>
            </a:r>
          </a:p>
          <a:p>
            <a:endParaRPr lang="en-GB" sz="800" dirty="0" smtClean="0"/>
          </a:p>
          <a:p>
            <a:r>
              <a:rPr lang="en-GB" sz="1600" b="1" dirty="0" smtClean="0"/>
              <a:t>External Knowledge Sources (EKS): </a:t>
            </a:r>
            <a:r>
              <a:rPr lang="en-GB" sz="1600" dirty="0" smtClean="0"/>
              <a:t>All entities in a basic MEKON FM will be derived from one or more external sources, typically be </a:t>
            </a:r>
            <a:r>
              <a:rPr lang="en-GB" sz="1600" dirty="0" err="1" smtClean="0"/>
              <a:t>ontologies</a:t>
            </a:r>
            <a:r>
              <a:rPr lang="en-GB" sz="1600" dirty="0" smtClean="0"/>
              <a:t> of some kind. The MEKON framework itself has no dependency on any particular EKS format. All access of EKS and associated reasoning mechanisms is via plug-in SPIs (Service Provider Interfaces). MEKON comes with a small set of OWL-based plug-ins, implementing these SPIs, collectively known as MEKON-OWL.</a:t>
            </a:r>
          </a:p>
          <a:p>
            <a:endParaRPr lang="en-GB" sz="800" dirty="0" smtClean="0"/>
          </a:p>
          <a:p>
            <a:r>
              <a:rPr lang="en-GB" sz="1600" b="1" dirty="0" smtClean="0"/>
              <a:t>Object Model (OM):</a:t>
            </a:r>
            <a:r>
              <a:rPr lang="en-GB" sz="1600" dirty="0" smtClean="0"/>
              <a:t> Sections of the FM can also be derived from a suitable HOBO-based domain-specific OM, which will operate in tandem with the FM, with tight bindings being maintained between the two. Hence, in general, the source(s) for a particular FM entity can be external (EKS), internal (OM), or, where appropriate mappings have been provided via the configuration file, dual (EKS + OM). In general, in a HOBO/MEKON model, the vast majority of entities will have only an external source, with only a small handful having an internal source (being either internal-only sourced, or dual sourced)</a:t>
            </a:r>
          </a:p>
          <a:p>
            <a:endParaRPr lang="en-GB" sz="800" dirty="0" smtClean="0"/>
          </a:p>
          <a:p>
            <a:r>
              <a:rPr lang="en-GB" sz="1600" i="1" dirty="0" smtClean="0"/>
              <a:t>Note: </a:t>
            </a:r>
            <a:r>
              <a:rPr lang="en-GB" sz="1600" dirty="0" smtClean="0"/>
              <a:t>This section of the tutorial deals only with basic EKS-derived FMs. HOBO-based FM/OM hybrids are dealt with in the next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612" y="944724"/>
            <a:ext cx="6984776" cy="49372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Frames Model Entities</a:t>
            </a:r>
          </a:p>
          <a:p>
            <a:endParaRPr lang="en-GB" sz="1600" dirty="0" smtClean="0"/>
          </a:p>
          <a:p>
            <a:r>
              <a:rPr lang="en-GB" sz="1600" dirty="0" smtClean="0"/>
              <a:t>The FM representation includes entities at three distinct representational levels: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/>
              <a:t>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/>
              <a:t>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GB" sz="1600" b="1" dirty="0" smtClean="0"/>
              <a:t>:</a:t>
            </a:r>
            <a:r>
              <a:rPr lang="en-GB" sz="1600" dirty="0" smtClean="0"/>
              <a:t> Concept-level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specific instantiations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dirty="0" smtClean="0"/>
              <a:t>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dirty="0" smtClean="0"/>
              <a:t>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GB" sz="1600" b="1" dirty="0" smtClean="0"/>
              <a:t>:</a:t>
            </a:r>
            <a:r>
              <a:rPr lang="en-GB" sz="1600" dirty="0" smtClean="0"/>
              <a:t> Instance-level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 entities: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/>
              <a:t>: </a:t>
            </a:r>
            <a:r>
              <a:rPr lang="en-GB" sz="1600" dirty="0" smtClean="0"/>
              <a:t>Reference to domain concept (used solely for defining value-types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-valued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8955</TotalTime>
  <Words>6136</Words>
  <Application>Microsoft Office PowerPoint</Application>
  <PresentationFormat>On-screen Show (4:3)</PresentationFormat>
  <Paragraphs>540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MEKON/HOBO Introductory Tutorial</vt:lpstr>
      <vt:lpstr>Primary Tutorial Goal</vt:lpstr>
      <vt:lpstr>Secondary Tutorial Goal</vt:lpstr>
      <vt:lpstr>Tutorial Pre-Conditions</vt:lpstr>
      <vt:lpstr>Tutorial Format</vt:lpstr>
      <vt:lpstr>Slide 6</vt:lpstr>
      <vt:lpstr>Browsing Basic MEKON Version of Model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Browsing Hybrid HOBO/MEKON  Version of Model</vt:lpstr>
      <vt:lpstr>Slide 24</vt:lpstr>
      <vt:lpstr>Slide 25</vt:lpstr>
      <vt:lpstr>Slide 26</vt:lpstr>
      <vt:lpstr>Slide 27</vt:lpstr>
      <vt:lpstr>Creating + Storing  Assertion Instances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Creating + Executing Query Instances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Appendix: Loading Demo Model into Model Explorer </vt:lpstr>
      <vt:lpstr>Using Mekon project Build Facilities</vt:lpstr>
      <vt:lpstr>Using Your Own Build Facilities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1006</cp:revision>
  <dcterms:created xsi:type="dcterms:W3CDTF">2014-09-25T09:55:21Z</dcterms:created>
  <dcterms:modified xsi:type="dcterms:W3CDTF">2015-05-14T14:54:14Z</dcterms:modified>
</cp:coreProperties>
</file>