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335" r:id="rId10"/>
    <p:sldId id="313" r:id="rId11"/>
    <p:sldId id="261" r:id="rId12"/>
    <p:sldId id="283" r:id="rId13"/>
    <p:sldId id="262" r:id="rId14"/>
    <p:sldId id="278" r:id="rId15"/>
    <p:sldId id="264" r:id="rId16"/>
    <p:sldId id="266" r:id="rId17"/>
    <p:sldId id="282" r:id="rId18"/>
    <p:sldId id="279" r:id="rId19"/>
    <p:sldId id="276" r:id="rId20"/>
    <p:sldId id="284" r:id="rId21"/>
    <p:sldId id="320" r:id="rId22"/>
    <p:sldId id="277" r:id="rId23"/>
    <p:sldId id="273" r:id="rId24"/>
    <p:sldId id="288" r:id="rId25"/>
    <p:sldId id="286" r:id="rId26"/>
    <p:sldId id="287" r:id="rId27"/>
    <p:sldId id="300" r:id="rId28"/>
    <p:sldId id="290" r:id="rId29"/>
    <p:sldId id="301" r:id="rId30"/>
    <p:sldId id="331" r:id="rId31"/>
    <p:sldId id="308" r:id="rId32"/>
    <p:sldId id="314" r:id="rId33"/>
    <p:sldId id="304" r:id="rId34"/>
    <p:sldId id="312" r:id="rId35"/>
    <p:sldId id="305" r:id="rId36"/>
    <p:sldId id="306" r:id="rId37"/>
    <p:sldId id="309" r:id="rId38"/>
    <p:sldId id="310" r:id="rId39"/>
    <p:sldId id="315" r:id="rId40"/>
    <p:sldId id="330" r:id="rId41"/>
    <p:sldId id="325" r:id="rId42"/>
    <p:sldId id="328" r:id="rId43"/>
    <p:sldId id="329" r:id="rId44"/>
    <p:sldId id="292" r:id="rId45"/>
    <p:sldId id="316" r:id="rId46"/>
    <p:sldId id="332" r:id="rId47"/>
    <p:sldId id="317" r:id="rId48"/>
    <p:sldId id="318" r:id="rId49"/>
    <p:sldId id="321" r:id="rId50"/>
    <p:sldId id="322" r:id="rId51"/>
    <p:sldId id="319" r:id="rId52"/>
    <p:sldId id="336" r:id="rId53"/>
    <p:sldId id="333" r:id="rId54"/>
    <p:sldId id="323" r:id="rId55"/>
    <p:sldId id="324" r:id="rId56"/>
    <p:sldId id="326" r:id="rId57"/>
    <p:sldId id="293" r:id="rId58"/>
    <p:sldId id="297" r:id="rId59"/>
    <p:sldId id="2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C35855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63" d="100"/>
          <a:sy n="63" d="100"/>
        </p:scale>
        <p:origin x="-8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8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624228" y="2276872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620" y="5229200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625244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1331640" y="5625244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88740"/>
            <a:ext cx="7056784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572" y="548680"/>
            <a:ext cx="7704856" cy="5893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will be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a </a:t>
            </a:r>
            <a:r>
              <a:rPr lang="en-GB" sz="1600" i="1" dirty="0" smtClean="0">
                <a:cs typeface="Courier New" pitchFamily="49" charset="0"/>
              </a:rPr>
              <a:t>cardinality type</a:t>
            </a:r>
            <a:r>
              <a:rPr lang="en-GB" sz="1600" dirty="0" smtClean="0">
                <a:cs typeface="Courier New" pitchFamily="49" charset="0"/>
              </a:rPr>
              <a:t>, specified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with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any 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value-types 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 valued slot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5193196"/>
            <a:ext cx="2844316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5596" y="5913276"/>
            <a:ext cx="2268252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71601" y="5553236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75556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539552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9892" y="5193196"/>
            <a:ext cx="5148572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5956" y="5553236"/>
            <a:ext cx="302433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5916" y="5481228"/>
            <a:ext cx="83730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[ ]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75956" y="5877272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dirty="0" smtClean="0"/>
              <a:t>   </a:t>
            </a:r>
            <a:r>
              <a:rPr lang="en-GB" sz="1600" i="1" dirty="0" smtClean="0"/>
              <a:t>[Not shown]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5914" y="5805264"/>
            <a:ext cx="801303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{ }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99892" y="6237312"/>
            <a:ext cx="511256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(</a:t>
            </a:r>
            <a:r>
              <a:rPr lang="en-GB" sz="1600" dirty="0" smtClean="0"/>
              <a:t>Slot </a:t>
            </a:r>
            <a:r>
              <a:rPr lang="en-GB" sz="1600" dirty="0" smtClean="0"/>
              <a:t>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dirty="0" smtClean="0"/>
              <a:t>, </a:t>
            </a:r>
            <a:r>
              <a:rPr lang="en-GB" sz="1600" dirty="0" smtClean="0"/>
              <a:t>if neither </a:t>
            </a:r>
            <a:r>
              <a:rPr lang="en-GB" sz="1600" dirty="0" smtClean="0"/>
              <a:t>modifier </a:t>
            </a:r>
            <a:r>
              <a:rPr lang="en-GB" sz="1600" dirty="0" smtClean="0"/>
              <a:t>present)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6520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248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65204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668" y="5589240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1187624" y="5625244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733256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72870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9279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620688"/>
            <a:ext cx="7740860" cy="5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/>
              <a:t> 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r>
              <a:rPr lang="en-GB" sz="1600" dirty="0" smtClean="0">
                <a:cs typeface="Courier New" pitchFamily="49" charset="0"/>
              </a:rPr>
              <a:t> 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17232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877272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55323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671900" y="5589240"/>
            <a:ext cx="3024336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7964" y="5985284"/>
            <a:ext cx="2448272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815916" y="5985284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067944" y="5985284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80112" y="368660"/>
            <a:ext cx="3348372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112" y="980728"/>
            <a:ext cx="334837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displayed with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OM) as being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slot, which means that all values for instantiations of this slot will be derived automatically from those of other slots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</a:t>
            </a:r>
            <a:r>
              <a:rPr lang="en-GB" sz="1600" dirty="0" smtClean="0">
                <a:cs typeface="Courier New" pitchFamily="49" charset="0"/>
              </a:rPr>
              <a:t> The MEKON-OWL model builder plug-in allows dependent slot specification on a per-property basis, though this is not used in the demo model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 rot="19301791">
            <a:off x="4230038" y="4419208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520" y="4905164"/>
            <a:ext cx="5220580" cy="1700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580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95535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421376" y="531936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791580" y="5301208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960948"/>
            <a:ext cx="302433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actual values, when set, will appear underneath the value-types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331470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791580" y="6165304"/>
            <a:ext cx="270030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95536" y="6201308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31540" y="6273316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409220"/>
            <a:ext cx="147616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only by context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96944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from assertions in 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Queries can 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below), whereas , by default, assertions cannot (however, this default behaviour 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Abstract Slot-Values: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a special type that represents a disjunction of </a:t>
            </a:r>
            <a:r>
              <a:rPr lang="en-GB" sz="1600" i="1" dirty="0" smtClean="0">
                <a:cs typeface="Courier New" pitchFamily="49" charset="0"/>
              </a:rPr>
              <a:t>model-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(i.e.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the standard type that form part of the actual model)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value-range, rather than a specific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440668"/>
            <a:ext cx="4299204" cy="312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63788" y="2780928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03748" y="1880828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852" y="339299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299204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392996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87724" y="3032956"/>
            <a:ext cx="1044116" cy="39604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47764" y="2096852"/>
            <a:ext cx="936104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328498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68660"/>
            <a:ext cx="42062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20072" y="584684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242088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4492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8358" cy="32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663788" y="2636912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303748" y="1736812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3788" y="141277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852" y="3248980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160748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528900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3679698" cy="32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4653136"/>
            <a:ext cx="1728192" cy="9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8" name="Rectangle 7"/>
          <p:cNvSpPr/>
          <p:nvPr/>
        </p:nvSpPr>
        <p:spPr>
          <a:xfrm rot="18972962">
            <a:off x="1573504" y="5067338"/>
            <a:ext cx="272357" cy="28819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/>
          <p:cNvSpPr txBox="1"/>
          <p:nvPr/>
        </p:nvSpPr>
        <p:spPr>
          <a:xfrm>
            <a:off x="1943708" y="5049180"/>
            <a:ext cx="10801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63688" y="2816932"/>
            <a:ext cx="1044116" cy="14401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684" y="1808820"/>
            <a:ext cx="1152128" cy="288032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75756" y="26009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727684" y="155679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3872484" cy="386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9672" y="2816932"/>
            <a:ext cx="1152128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31740" y="2024844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3828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71800" y="1016732"/>
            <a:ext cx="684076" cy="36004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8007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43708" y="2924944"/>
            <a:ext cx="972108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1760" y="256490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3205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476672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2060848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644" y="2528900"/>
            <a:ext cx="345186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401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584684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1952836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OM to provide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1720" y="3537012"/>
            <a:ext cx="97210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95736" y="1952836"/>
            <a:ext cx="900100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1700808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7804" y="3356992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27684" y="1196752"/>
            <a:ext cx="1224136" cy="3600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98072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15716" y="2816932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7804" y="267291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04048" y="548680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4048" y="1664804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75756" y="281693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91780" y="4365104"/>
            <a:ext cx="936104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67744" y="4869160"/>
            <a:ext cx="115212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15716" y="4977172"/>
            <a:ext cx="1332148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465313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1780" y="3068960"/>
            <a:ext cx="972108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11860" y="285293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656692"/>
            <a:ext cx="7452828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sz="1600" b="1" dirty="0" smtClean="0"/>
              <a:t>Instance Matcher (IM):</a:t>
            </a:r>
            <a:r>
              <a:rPr lang="en-GB" sz="1600" dirty="0" smtClean="0"/>
              <a:t> 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197096" cy="624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2040" y="512676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221088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302047" y="6327420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44108" y="2960948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349719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 rot="19301791">
            <a:off x="2213814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56076" y="2312876"/>
            <a:ext cx="3456384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6076" y="4401108"/>
            <a:ext cx="345638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 rot="19301791">
            <a:off x="4914114" y="4383204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32385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108" y="944724"/>
            <a:ext cx="3348372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3284984"/>
            <a:ext cx="3348372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39768" cy="36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29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368658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404663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12060" y="2204864"/>
            <a:ext cx="3492388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 is updated, the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assertion case, the behaviour 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/>
              <a:t>is governed by the OM. Note however that, in the assertion case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2060" y="368660"/>
            <a:ext cx="349238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Expand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slots to expose their value-types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one of the 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as 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for queries, dynamic inference is restricted to value-types, rather than actual values, is that inferred values would not only be redundant in query execution, but may also lead to increased execution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</a:t>
            </a:r>
            <a:r>
              <a:rPr lang="en-GB" sz="1600" dirty="0" smtClean="0">
                <a:cs typeface="Courier New" pitchFamily="49" charset="0"/>
              </a:rPr>
              <a:t>dependent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/>
              <a:t>slots are now editable, the dynamic updating of their value-types becomes highly desirable from the point-of-view of constraining user-input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8"/>
            <a:ext cx="4368546" cy="41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slots. This is similar to the case discussed in the last slide, only here the entity responsible for the inference/non-inference is the generic EKS-related reasoning access mechanism, rather than the 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814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230039" y="6111395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484784"/>
            <a:ext cx="45243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580" y="548680"/>
            <a:ext cx="7596844" cy="57554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sz="1600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 (see next slide for more details)</a:t>
            </a:r>
          </a:p>
          <a:p>
            <a:endParaRPr lang="en-GB" sz="800" dirty="0" smtClean="0"/>
          </a:p>
          <a:p>
            <a:r>
              <a:rPr lang="en-GB" sz="1600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EKS format. All access of EKS and associated reasoning mechanisms is via plug-in SPIs (Service Provider Interfaces). MEKON comes with a small set of OWL-based plug-ins, implementing these SPIs, collectively known as MEKON-OWL.</a:t>
            </a:r>
          </a:p>
          <a:p>
            <a:endParaRPr lang="en-GB" sz="800" dirty="0" smtClean="0"/>
          </a:p>
          <a:p>
            <a:r>
              <a:rPr lang="en-GB" sz="1600" b="1" dirty="0" smtClean="0"/>
              <a:t>Object Model (OM):</a:t>
            </a:r>
            <a:r>
              <a:rPr lang="en-GB" sz="1600" dirty="0" smtClean="0"/>
              <a:t> Sections of the FM can also be derived from a suitable HOBO-based domain-specific OM, which will operate in tandem with the FM, with tight bindings being maintained between the two. Hence, in general, the source(s) for a particular FM entity can be external (EKS), internal (OM), or, where appropriate mappings have been provided via the configuration file, dual (EKS + OM). In general, in a HOBO/MEKON model, the vast majority of entities will have only an external source, with only a small handful having an internal source (being either internal-only sourced, or dual sourced)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HOBO-based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944724"/>
            <a:ext cx="6984776" cy="4937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8441</TotalTime>
  <Words>6168</Words>
  <Application>Microsoft Office PowerPoint</Application>
  <PresentationFormat>On-screen Show (4:3)</PresentationFormat>
  <Paragraphs>556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Browsing Hybrid HOBO/MEKON  Version of Model</vt:lpstr>
      <vt:lpstr>Slide 24</vt:lpstr>
      <vt:lpstr>Slide 25</vt:lpstr>
      <vt:lpstr>Slide 26</vt:lpstr>
      <vt:lpstr>Slide 27</vt:lpstr>
      <vt:lpstr>Creating + Storing  Assertion Instances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Creating + Executing Query Instances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974</cp:revision>
  <dcterms:created xsi:type="dcterms:W3CDTF">2014-09-25T09:55:21Z</dcterms:created>
  <dcterms:modified xsi:type="dcterms:W3CDTF">2015-02-02T17:47:53Z</dcterms:modified>
</cp:coreProperties>
</file>