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313" r:id="rId8"/>
    <p:sldId id="260" r:id="rId9"/>
    <p:sldId id="285" r:id="rId10"/>
    <p:sldId id="335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3" r:id="rId53"/>
    <p:sldId id="323" r:id="rId54"/>
    <p:sldId id="334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59" d="100"/>
          <a:sy n="59" d="100"/>
        </p:scale>
        <p:origin x="-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29/01/2015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  <a:endParaRPr lang="en-GB" sz="2400" b="1" dirty="0" smtClean="0"/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</a:t>
            </a:r>
            <a:r>
              <a:rPr lang="en-GB" sz="1600" dirty="0" smtClean="0"/>
              <a:t>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</a:t>
            </a:r>
            <a:r>
              <a:rPr lang="en-GB" sz="1600" dirty="0" smtClean="0"/>
              <a:t>)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</a:t>
            </a:r>
            <a:r>
              <a:rPr lang="en-GB" sz="1600" dirty="0" smtClean="0"/>
              <a:t>HOBO/MEKON </a:t>
            </a:r>
            <a:r>
              <a:rPr lang="en-GB" sz="1600" dirty="0" smtClean="0"/>
              <a:t>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</a:t>
            </a:r>
            <a:r>
              <a:rPr lang="en-GB" sz="1600" dirty="0" smtClean="0">
                <a:cs typeface="Courier New" pitchFamily="49" charset="0"/>
              </a:rPr>
              <a:t>derived from </a:t>
            </a:r>
            <a:r>
              <a:rPr lang="en-GB" sz="1600" dirty="0" smtClean="0">
                <a:cs typeface="Courier New" pitchFamily="49" charset="0"/>
              </a:rPr>
              <a:t>an OWL ontology, </a:t>
            </a:r>
            <a:r>
              <a:rPr lang="en-GB" sz="1600" dirty="0" smtClean="0">
                <a:cs typeface="Courier New" pitchFamily="49" charset="0"/>
              </a:rPr>
              <a:t>and built by the </a:t>
            </a:r>
            <a:r>
              <a:rPr lang="en-GB" sz="1600" dirty="0" smtClean="0">
                <a:cs typeface="Courier New" pitchFamily="49" charset="0"/>
              </a:rPr>
              <a:t>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</a:t>
            </a: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tc</a:t>
            </a: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</a:t>
            </a:r>
            <a:r>
              <a:rPr lang="en-GB" sz="1600" dirty="0" smtClean="0">
                <a:cs typeface="Courier New" pitchFamily="49" charset="0"/>
              </a:rPr>
              <a:t>(</a:t>
            </a:r>
            <a:r>
              <a:rPr lang="en-GB" sz="1600" dirty="0" smtClean="0">
                <a:cs typeface="Courier New" pitchFamily="49" charset="0"/>
              </a:rPr>
              <a:t>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</a:t>
            </a:r>
            <a:r>
              <a:rPr lang="en-GB" sz="1600" dirty="0" smtClean="0">
                <a:cs typeface="Courier New" pitchFamily="49" charset="0"/>
              </a:rPr>
              <a:t>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</a:t>
            </a:r>
            <a:r>
              <a:rPr lang="en-GB" sz="1600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</a:t>
            </a:r>
            <a:r>
              <a:rPr lang="en-GB" sz="1600" dirty="0" smtClean="0">
                <a:cs typeface="Courier New" pitchFamily="49" charset="0"/>
              </a:rPr>
              <a:t>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that </a:t>
            </a:r>
            <a:r>
              <a:rPr lang="en-GB" sz="1600" dirty="0" smtClean="0">
                <a:cs typeface="Courier New" pitchFamily="49" charset="0"/>
              </a:rPr>
              <a:t>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</a:t>
            </a:r>
            <a:r>
              <a:rPr lang="en-GB" sz="1600" dirty="0" smtClean="0">
                <a:cs typeface="Courier New" pitchFamily="49" charset="0"/>
              </a:rPr>
              <a:t>value-type specifies values </a:t>
            </a:r>
            <a:r>
              <a:rPr lang="en-GB" sz="1600" dirty="0" smtClean="0">
                <a:cs typeface="Courier New" pitchFamily="49" charset="0"/>
              </a:rPr>
              <a:t>at the next representation </a:t>
            </a:r>
            <a:r>
              <a:rPr lang="en-GB" sz="1600" dirty="0" smtClean="0">
                <a:cs typeface="Courier New" pitchFamily="49" charset="0"/>
              </a:rPr>
              <a:t>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</a:t>
            </a:r>
            <a:r>
              <a:rPr lang="en-GB" sz="1600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cs typeface="Courier New" pitchFamily="49" charset="0"/>
              </a:rPr>
              <a:t>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</a:t>
            </a:r>
            <a:r>
              <a:rPr lang="en-GB" sz="1600" dirty="0" smtClean="0"/>
              <a:t>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</a:t>
            </a:r>
            <a:r>
              <a:rPr lang="en-GB" sz="1600" dirty="0" smtClean="0"/>
              <a:t>slot - </a:t>
            </a:r>
            <a:r>
              <a:rPr lang="en-GB" sz="1600" dirty="0" smtClean="0"/>
              <a:t>value-types </a:t>
            </a:r>
            <a:r>
              <a:rPr lang="en-GB" sz="1600" dirty="0" smtClean="0"/>
              <a:t>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</a:t>
            </a:r>
            <a:r>
              <a:rPr lang="en-GB" sz="1600" dirty="0" smtClean="0"/>
              <a:t>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</a:t>
            </a:r>
            <a:r>
              <a:rPr lang="en-GB" sz="1600" dirty="0" smtClean="0"/>
              <a:t>/ v</a:t>
            </a:r>
            <a:r>
              <a:rPr lang="en-GB" sz="1600" dirty="0" smtClean="0"/>
              <a:t>alues </a:t>
            </a:r>
            <a:r>
              <a:rPr lang="en-GB" sz="1600" dirty="0" smtClean="0"/>
              <a:t>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</a:t>
            </a:r>
            <a:r>
              <a:rPr lang="en-GB" sz="1600" dirty="0" smtClean="0"/>
              <a:t>/ value-type </a:t>
            </a:r>
            <a:r>
              <a:rPr lang="en-GB" sz="1600" dirty="0" smtClean="0"/>
              <a:t>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</a:t>
            </a:r>
            <a:r>
              <a:rPr lang="en-GB" sz="1600" dirty="0" smtClean="0"/>
              <a:t>values</a:t>
            </a:r>
            <a:endParaRPr lang="en-GB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87524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9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67544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154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</a:t>
            </a:r>
            <a:r>
              <a:rPr lang="en-GB" sz="1600" dirty="0" smtClean="0"/>
              <a:t>panel</a:t>
            </a:r>
            <a:endParaRPr lang="en-GB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5193196"/>
            <a:ext cx="5256584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6237312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r>
              <a:rPr lang="en-GB" sz="1400" dirty="0" smtClean="0"/>
              <a:t>Slot cardinality =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400" dirty="0" smtClean="0"/>
              <a:t>, when neither modifier present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</a:t>
            </a:r>
            <a:r>
              <a:rPr lang="en-GB" sz="1600" dirty="0" smtClean="0"/>
              <a:t>that represents </a:t>
            </a:r>
            <a:r>
              <a:rPr lang="en-GB" sz="1600" dirty="0" smtClean="0"/>
              <a:t>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</a:t>
            </a:r>
            <a:r>
              <a:rPr lang="en-GB" sz="1600" dirty="0" smtClean="0">
                <a:cs typeface="Courier New" pitchFamily="49" charset="0"/>
              </a:rPr>
              <a:t>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</a:t>
            </a:r>
            <a:r>
              <a:rPr lang="en-GB" sz="1600" dirty="0" smtClean="0"/>
              <a:t>selection in </a:t>
            </a:r>
            <a:r>
              <a:rPr lang="en-GB" sz="1600" dirty="0" smtClean="0"/>
              <a:t>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</a:t>
            </a:r>
            <a:r>
              <a:rPr lang="en-GB" sz="1600" dirty="0" smtClean="0">
                <a:cs typeface="Courier New" pitchFamily="49" charset="0"/>
              </a:rPr>
              <a:t>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</a:t>
            </a:r>
            <a:r>
              <a:rPr lang="en-GB" dirty="0" smtClean="0"/>
              <a:t>principles + </a:t>
            </a:r>
            <a:r>
              <a:rPr lang="en-GB" dirty="0" smtClean="0"/>
              <a:t>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</a:t>
            </a:r>
            <a:r>
              <a:rPr lang="en-GB" dirty="0" smtClean="0"/>
              <a:t>covering code-level </a:t>
            </a:r>
            <a:r>
              <a:rPr lang="en-GB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</a:t>
            </a:r>
            <a:r>
              <a:rPr lang="en-GB" sz="1600" dirty="0" smtClean="0">
                <a:cs typeface="Courier New" pitchFamily="49" charset="0"/>
              </a:rPr>
              <a:t>slide). It is </a:t>
            </a:r>
            <a:r>
              <a:rPr lang="en-GB" sz="1600" dirty="0" smtClean="0">
                <a:cs typeface="Courier New" pitchFamily="49" charset="0"/>
              </a:rPr>
              <a:t>possible </a:t>
            </a:r>
            <a:r>
              <a:rPr lang="en-GB" sz="1600" dirty="0" smtClean="0">
                <a:cs typeface="Courier New" pitchFamily="49" charset="0"/>
              </a:rPr>
              <a:t>however that </a:t>
            </a:r>
            <a:r>
              <a:rPr lang="en-GB" sz="1600" dirty="0" smtClean="0">
                <a:cs typeface="Courier New" pitchFamily="49" charset="0"/>
              </a:rPr>
              <a:t>a range of plug-ins could be </a:t>
            </a:r>
            <a:r>
              <a:rPr lang="en-GB" sz="1600" dirty="0" smtClean="0">
                <a:cs typeface="Courier New" pitchFamily="49" charset="0"/>
              </a:rPr>
              <a:t>implemented for different EKS, </a:t>
            </a:r>
            <a:r>
              <a:rPr lang="en-GB" sz="1600" dirty="0" smtClean="0">
                <a:cs typeface="Courier New" pitchFamily="49" charset="0"/>
              </a:rPr>
              <a:t>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</a:t>
            </a:r>
            <a:r>
              <a:rPr lang="en-GB" sz="1600" dirty="0" smtClean="0">
                <a:cs typeface="Courier New" pitchFamily="49" charset="0"/>
              </a:rPr>
              <a:t>information (which </a:t>
            </a:r>
            <a:r>
              <a:rPr lang="en-GB" sz="1600" dirty="0" smtClean="0">
                <a:cs typeface="Courier New" pitchFamily="49" charset="0"/>
              </a:rPr>
              <a:t>is actually meta-data about the instantiation in it’s current state, rather than actual instantiation </a:t>
            </a:r>
            <a:r>
              <a:rPr lang="en-GB" sz="1600" dirty="0" smtClean="0">
                <a:cs typeface="Courier New" pitchFamily="49" charset="0"/>
              </a:rPr>
              <a:t>updates):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</a:t>
            </a:r>
            <a:r>
              <a:rPr lang="en-GB" sz="1600" dirty="0" smtClean="0">
                <a:cs typeface="Courier New" pitchFamily="49" charset="0"/>
              </a:rPr>
              <a:t>updated, with any resulting updates being applied to the instantiation, as the operation proceeds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</a:t>
            </a:r>
            <a:r>
              <a:rPr lang="en-GB" sz="1600" dirty="0" smtClean="0">
                <a:cs typeface="Courier New" pitchFamily="49" charset="0"/>
              </a:rPr>
              <a:t>process, acting on a </a:t>
            </a:r>
            <a:r>
              <a:rPr lang="en-GB" sz="1600" dirty="0" smtClean="0">
                <a:cs typeface="Courier New" pitchFamily="49" charset="0"/>
              </a:rPr>
              <a:t>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</a:t>
            </a:r>
            <a:r>
              <a:rPr lang="en-GB" sz="1600" dirty="0" smtClean="0">
                <a:cs typeface="Courier New" pitchFamily="49" charset="0"/>
              </a:rPr>
              <a:t>This will be either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</a:t>
            </a:r>
            <a:r>
              <a:rPr lang="en-GB" sz="1600" dirty="0" smtClean="0">
                <a:cs typeface="Courier New" pitchFamily="49" charset="0"/>
              </a:rPr>
              <a:t>hese </a:t>
            </a:r>
            <a:r>
              <a:rPr lang="en-GB" sz="1600" dirty="0" smtClean="0">
                <a:cs typeface="Courier New" pitchFamily="49" charset="0"/>
              </a:rPr>
              <a:t>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</a:t>
            </a:r>
            <a:r>
              <a:rPr lang="en-GB" sz="1600" dirty="0" smtClean="0">
                <a:cs typeface="Courier New" pitchFamily="49" charset="0"/>
              </a:rPr>
              <a:t>values </a:t>
            </a:r>
            <a:r>
              <a:rPr lang="en-GB" sz="1600" dirty="0" smtClean="0">
                <a:cs typeface="Courier New" pitchFamily="49" charset="0"/>
              </a:rPr>
              <a:t>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</a:t>
            </a:r>
            <a:r>
              <a:rPr lang="en-GB" sz="1600" dirty="0" smtClean="0">
                <a:cs typeface="Courier New" pitchFamily="49" charset="0"/>
              </a:rPr>
              <a:t>accordingly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</a:t>
            </a:r>
            <a:r>
              <a:rPr lang="en-GB" sz="1600" dirty="0" smtClean="0">
                <a:cs typeface="Courier New" pitchFamily="49" charset="0"/>
              </a:rPr>
              <a:t>a value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HOBO OMs </a:t>
            </a:r>
            <a:r>
              <a:rPr lang="en-GB" sz="1600" dirty="0" smtClean="0">
                <a:cs typeface="Courier New" pitchFamily="49" charset="0"/>
              </a:rPr>
              <a:t>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</a:t>
            </a:r>
            <a:r>
              <a:rPr lang="en-GB" sz="1600" dirty="0" smtClean="0"/>
              <a:t>The </a:t>
            </a:r>
            <a:r>
              <a:rPr lang="en-GB" sz="1600" dirty="0" smtClean="0"/>
              <a:t>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</a:t>
            </a:r>
            <a:r>
              <a:rPr lang="en-GB" sz="1600" dirty="0" smtClean="0">
                <a:cs typeface="Courier New" pitchFamily="49" charset="0"/>
              </a:rPr>
              <a:t>used to </a:t>
            </a:r>
            <a:r>
              <a:rPr lang="en-GB" sz="1600" dirty="0" smtClean="0">
                <a:cs typeface="Courier New" pitchFamily="49" charset="0"/>
              </a:rPr>
              <a:t>represent </a:t>
            </a: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smtClean="0">
                <a:cs typeface="Courier New" pitchFamily="49" charset="0"/>
              </a:rPr>
              <a:t>OM </a:t>
            </a:r>
            <a:r>
              <a:rPr lang="en-GB" sz="1600" dirty="0" smtClean="0">
                <a:cs typeface="Courier New" pitchFamily="49" charset="0"/>
              </a:rPr>
              <a:t>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</a:t>
            </a:r>
            <a:r>
              <a:rPr lang="en-GB" sz="1600" b="1" dirty="0" smtClean="0">
                <a:cs typeface="Courier New" pitchFamily="49" charset="0"/>
              </a:rPr>
              <a:t>Bindings: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Every </a:t>
            </a:r>
            <a:r>
              <a:rPr lang="en-GB" sz="1600" dirty="0" smtClean="0">
                <a:cs typeface="Courier New" pitchFamily="49" charset="0"/>
              </a:rPr>
              <a:t>OM </a:t>
            </a:r>
            <a:r>
              <a:rPr lang="en-GB" sz="1600" dirty="0" smtClean="0">
                <a:cs typeface="Courier New" pitchFamily="49" charset="0"/>
              </a:rPr>
              <a:t>entity </a:t>
            </a:r>
            <a:r>
              <a:rPr lang="en-GB" sz="1600" dirty="0" smtClean="0">
                <a:cs typeface="Courier New" pitchFamily="49" charset="0"/>
              </a:rPr>
              <a:t>will be </a:t>
            </a:r>
            <a:r>
              <a:rPr lang="en-GB" sz="1600" dirty="0" smtClean="0">
                <a:cs typeface="Courier New" pitchFamily="49" charset="0"/>
              </a:rPr>
              <a:t>bound </a:t>
            </a:r>
            <a:r>
              <a:rPr lang="en-GB" sz="1600" dirty="0" smtClean="0">
                <a:cs typeface="Courier New" pitchFamily="49" charset="0"/>
              </a:rPr>
              <a:t>to a corresponding </a:t>
            </a:r>
            <a:r>
              <a:rPr lang="en-GB" sz="1600" dirty="0" smtClean="0">
                <a:cs typeface="Courier New" pitchFamily="49" charset="0"/>
              </a:rPr>
              <a:t>FM entity: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cs typeface="Courier New" pitchFamily="49" charset="0"/>
              </a:rPr>
              <a:t>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</a:t>
            </a:r>
            <a:r>
              <a:rPr lang="en-GB" sz="1600" b="1" i="1" dirty="0" smtClean="0">
                <a:cs typeface="Courier New" pitchFamily="49" charset="0"/>
              </a:rPr>
              <a:t>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4067944" y="5553236"/>
            <a:ext cx="2880320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5949280"/>
            <a:ext cx="2304256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“derived”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4211960" y="5949280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463988" y="5949280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760132" y="368660"/>
            <a:ext cx="29523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980728"/>
            <a:ext cx="2952328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slot, which means that all values for </a:t>
            </a:r>
            <a:r>
              <a:rPr lang="en-GB" sz="1600" dirty="0" smtClean="0">
                <a:cs typeface="Courier New" pitchFamily="49" charset="0"/>
              </a:rPr>
              <a:t>instantiations of this </a:t>
            </a:r>
            <a:r>
              <a:rPr lang="en-GB" sz="1600" dirty="0" smtClean="0">
                <a:cs typeface="Courier New" pitchFamily="49" charset="0"/>
              </a:rPr>
              <a:t>slot </a:t>
            </a:r>
            <a:r>
              <a:rPr lang="en-GB" sz="1600" dirty="0" smtClean="0">
                <a:cs typeface="Courier New" pitchFamily="49" charset="0"/>
              </a:rPr>
              <a:t>will be </a:t>
            </a:r>
            <a:r>
              <a:rPr lang="en-GB" sz="1600" dirty="0" smtClean="0">
                <a:cs typeface="Courier New" pitchFamily="49" charset="0"/>
              </a:rPr>
              <a:t>derived </a:t>
            </a:r>
            <a:r>
              <a:rPr lang="en-GB" sz="1600" dirty="0" smtClean="0">
                <a:cs typeface="Courier New" pitchFamily="49" charset="0"/>
              </a:rPr>
              <a:t>automatically from </a:t>
            </a:r>
            <a:r>
              <a:rPr lang="en-GB" sz="1600" dirty="0" smtClean="0">
                <a:cs typeface="Courier New" pitchFamily="49" charset="0"/>
              </a:rPr>
              <a:t>those of other slots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</a:t>
            </a:r>
            <a:r>
              <a:rPr lang="en-GB" sz="1600" dirty="0" smtClean="0"/>
              <a:t>trees </a:t>
            </a:r>
            <a:r>
              <a:rPr lang="en-GB" sz="1600" dirty="0" smtClean="0"/>
              <a:t>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</a:t>
            </a:r>
            <a:r>
              <a:rPr lang="en-GB" sz="1600" dirty="0" smtClean="0">
                <a:cs typeface="Courier New" pitchFamily="49" charset="0"/>
              </a:rPr>
              <a:t>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</a:t>
            </a:r>
            <a:r>
              <a:rPr lang="en-GB" sz="1600" dirty="0" smtClean="0">
                <a:cs typeface="Courier New" pitchFamily="49" charset="0"/>
              </a:rPr>
              <a:t>or </a:t>
            </a:r>
            <a:r>
              <a:rPr lang="en-GB" sz="1600" dirty="0" smtClean="0">
                <a:cs typeface="Courier New" pitchFamily="49" charset="0"/>
              </a:rPr>
              <a:t>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</a:t>
            </a:r>
            <a:r>
              <a:rPr lang="en-GB" sz="1600" dirty="0" smtClean="0"/>
              <a:t>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</a:t>
            </a:r>
            <a:r>
              <a:rPr lang="en-GB" sz="1600" dirty="0" smtClean="0">
                <a:cs typeface="Courier New" pitchFamily="49" charset="0"/>
              </a:rPr>
              <a:t>from </a:t>
            </a:r>
            <a:r>
              <a:rPr lang="en-GB" sz="1600" dirty="0" smtClean="0">
                <a:cs typeface="Courier New" pitchFamily="49" charset="0"/>
              </a:rPr>
              <a:t>assertions in </a:t>
            </a:r>
            <a:r>
              <a:rPr lang="en-GB" sz="1600" dirty="0" smtClean="0">
                <a:cs typeface="Courier New" pitchFamily="49" charset="0"/>
              </a:rPr>
              <a:t>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By default, </a:t>
            </a:r>
            <a:r>
              <a:rPr lang="en-GB" sz="1600" dirty="0" smtClean="0">
                <a:cs typeface="Courier New" pitchFamily="49" charset="0"/>
              </a:rPr>
              <a:t>queries can </a:t>
            </a:r>
            <a:r>
              <a:rPr lang="en-GB" sz="1600" dirty="0" smtClean="0">
                <a:cs typeface="Courier New" pitchFamily="49" charset="0"/>
              </a:rPr>
              <a:t>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assertions cannot (however, in either </a:t>
            </a:r>
            <a:r>
              <a:rPr lang="en-GB" sz="1600" dirty="0" smtClean="0">
                <a:cs typeface="Courier New" pitchFamily="49" charset="0"/>
              </a:rPr>
              <a:t>case </a:t>
            </a:r>
            <a:r>
              <a:rPr lang="en-GB" sz="1600" dirty="0" smtClean="0">
                <a:cs typeface="Courier New" pitchFamily="49" charset="0"/>
              </a:rPr>
              <a:t>this default </a:t>
            </a:r>
            <a:r>
              <a:rPr lang="en-GB" sz="1600" dirty="0" smtClean="0">
                <a:cs typeface="Courier New" pitchFamily="49" charset="0"/>
              </a:rPr>
              <a:t>behaviour </a:t>
            </a:r>
            <a:r>
              <a:rPr lang="en-GB" sz="1600" dirty="0" smtClean="0">
                <a:cs typeface="Courier New" pitchFamily="49" charset="0"/>
              </a:rPr>
              <a:t>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</a:t>
            </a:r>
            <a:r>
              <a:rPr lang="en-GB" sz="1600" dirty="0" smtClean="0">
                <a:cs typeface="Courier New" pitchFamily="49" charset="0"/>
              </a:rPr>
              <a:t>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</a:t>
            </a:r>
            <a:r>
              <a:rPr lang="en-GB" sz="1600" dirty="0" smtClean="0"/>
              <a:t>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</a:t>
            </a:r>
            <a:r>
              <a:rPr lang="en-GB" sz="1600" dirty="0" smtClean="0">
                <a:cs typeface="Courier New" pitchFamily="49" charset="0"/>
              </a:rPr>
              <a:t>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</a:t>
            </a:r>
            <a:r>
              <a:rPr lang="en-GB" sz="1600" dirty="0" smtClean="0">
                <a:cs typeface="Courier New" pitchFamily="49" charset="0"/>
              </a:rPr>
              <a:t>represents a </a:t>
            </a:r>
            <a:r>
              <a:rPr lang="en-GB" sz="1600" dirty="0" smtClean="0">
                <a:cs typeface="Courier New" pitchFamily="49" charset="0"/>
              </a:rPr>
              <a:t>value-range, </a:t>
            </a:r>
            <a:r>
              <a:rPr lang="en-GB" sz="1600" dirty="0" smtClean="0">
                <a:cs typeface="Courier New" pitchFamily="49" charset="0"/>
              </a:rPr>
              <a:t>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</a:t>
            </a:r>
            <a:r>
              <a:rPr lang="en-GB" sz="1600" dirty="0" smtClean="0"/>
              <a:t>inference acting on the entered </a:t>
            </a:r>
            <a:r>
              <a:rPr lang="en-GB" sz="1600" dirty="0" smtClean="0"/>
              <a:t>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</a:t>
            </a:r>
            <a:r>
              <a:rPr lang="en-GB" sz="1600" dirty="0" smtClean="0"/>
              <a:t>is </a:t>
            </a:r>
            <a:r>
              <a:rPr lang="en-GB" sz="1600" dirty="0" smtClean="0"/>
              <a:t>due </a:t>
            </a:r>
            <a:r>
              <a:rPr lang="en-GB" sz="1600" dirty="0" smtClean="0"/>
              <a:t>to further </a:t>
            </a:r>
            <a:r>
              <a:rPr lang="en-GB" sz="1600" dirty="0" smtClean="0"/>
              <a:t>OWL-based </a:t>
            </a:r>
            <a:r>
              <a:rPr lang="en-GB" sz="1600" dirty="0" smtClean="0"/>
              <a:t>inference, </a:t>
            </a:r>
            <a:r>
              <a:rPr lang="en-GB" sz="1600" dirty="0" smtClean="0"/>
              <a:t>invoked </a:t>
            </a:r>
            <a:r>
              <a:rPr lang="en-GB" sz="1600" dirty="0" smtClean="0"/>
              <a:t>in response to this </a:t>
            </a:r>
            <a:r>
              <a:rPr lang="en-GB" sz="1600" dirty="0" smtClean="0"/>
              <a:t>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</a:t>
            </a:r>
            <a:r>
              <a:rPr lang="en-GB" sz="1600" dirty="0" smtClean="0"/>
              <a:t>which will cause </a:t>
            </a:r>
            <a:r>
              <a:rPr lang="en-GB" sz="1600" dirty="0" smtClean="0"/>
              <a:t>corresponding selections </a:t>
            </a:r>
            <a:r>
              <a:rPr lang="en-GB" sz="1600" dirty="0" smtClean="0"/>
              <a:t>to be made in </a:t>
            </a:r>
            <a:r>
              <a:rPr lang="en-GB" sz="1600" dirty="0" smtClean="0"/>
              <a:t>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</a:t>
            </a:r>
            <a:r>
              <a:rPr lang="en-GB" sz="1600" dirty="0" smtClean="0"/>
              <a:t>assertion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</a:t>
            </a:r>
            <a:r>
              <a:rPr lang="en-GB" sz="1600" dirty="0" smtClean="0"/>
              <a:t>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</a:t>
            </a:r>
            <a:r>
              <a:rPr lang="en-GB" sz="1600" dirty="0" smtClean="0"/>
              <a:t>has now been </a:t>
            </a:r>
            <a:r>
              <a:rPr lang="en-GB" sz="1600" dirty="0" smtClean="0"/>
              <a:t>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</a:t>
            </a:r>
            <a:r>
              <a:rPr lang="en-GB" sz="1600" dirty="0" smtClean="0"/>
              <a:t>it attached </a:t>
            </a:r>
            <a:r>
              <a:rPr lang="en-GB" sz="1600" dirty="0" smtClean="0"/>
              <a:t>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</a:t>
            </a:r>
            <a:r>
              <a:rPr lang="en-GB" sz="1600" dirty="0" smtClean="0"/>
              <a:t>rather </a:t>
            </a:r>
            <a:r>
              <a:rPr lang="en-GB" sz="1600" dirty="0" smtClean="0"/>
              <a:t>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</a:t>
            </a:r>
            <a:r>
              <a:rPr lang="en-GB" sz="1600" dirty="0" smtClean="0"/>
              <a:t>selection </a:t>
            </a:r>
            <a:r>
              <a:rPr lang="en-GB" sz="1600" dirty="0" smtClean="0"/>
              <a:t>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</a:t>
            </a:r>
            <a:r>
              <a:rPr lang="en-GB" sz="1600" dirty="0" smtClean="0"/>
              <a:t>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</a:t>
            </a:r>
            <a:r>
              <a:rPr lang="en-GB" sz="1600" dirty="0" smtClean="0"/>
              <a:t>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</a:t>
            </a:r>
            <a:r>
              <a:rPr lang="en-GB" sz="1600" dirty="0" smtClean="0"/>
              <a:t>class</a:t>
            </a:r>
            <a:endParaRPr lang="en-GB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</a:t>
            </a:r>
            <a:r>
              <a:rPr lang="en-GB" sz="1600" dirty="0" smtClean="0"/>
              <a:t>specification </a:t>
            </a:r>
            <a:r>
              <a:rPr lang="en-GB" sz="1600" dirty="0" smtClean="0"/>
              <a:t>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</a:t>
            </a:r>
            <a:r>
              <a:rPr lang="en-GB" sz="1600" dirty="0" smtClean="0"/>
              <a:t>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</a:t>
            </a:r>
            <a:r>
              <a:rPr lang="en-GB" sz="1600" dirty="0" smtClean="0"/>
              <a:t>in the generation of appropriate OWL constructs for </a:t>
            </a:r>
            <a:r>
              <a:rPr lang="en-GB" sz="1600" dirty="0" smtClean="0"/>
              <a:t>classification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</a:t>
            </a:r>
            <a:r>
              <a:rPr lang="en-GB" sz="1600" dirty="0" smtClean="0"/>
              <a:t>can be </a:t>
            </a:r>
            <a:r>
              <a:rPr lang="en-GB" sz="1600" dirty="0" smtClean="0"/>
              <a:t>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smtClean="0"/>
              <a:t>how </a:t>
            </a:r>
            <a:r>
              <a:rPr lang="en-GB" sz="1600" dirty="0" smtClean="0"/>
              <a:t>the </a:t>
            </a:r>
            <a:r>
              <a:rPr lang="en-GB" sz="1600" dirty="0" smtClean="0"/>
              <a:t>automatic </a:t>
            </a:r>
            <a:r>
              <a:rPr lang="en-GB" sz="1600" dirty="0" smtClean="0"/>
              <a:t>updates that </a:t>
            </a:r>
            <a:r>
              <a:rPr lang="en-GB" sz="1600" dirty="0" smtClean="0"/>
              <a:t>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  <a:r>
              <a:rPr lang="en-GB" sz="1600" dirty="0" smtClean="0"/>
              <a:t>slot definition and </a:t>
            </a:r>
            <a:r>
              <a:rPr lang="en-GB" sz="1600" dirty="0" smtClean="0"/>
              <a:t>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</a:t>
            </a:r>
            <a:r>
              <a:rPr lang="en-GB" sz="1600" dirty="0" smtClean="0"/>
              <a:t>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  <a:endParaRPr lang="en-GB" sz="1600" dirty="0" smtClean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</a:t>
            </a:r>
            <a:r>
              <a:rPr lang="en-GB" sz="1600" dirty="0" smtClean="0"/>
              <a:t>that you’ve just added (again</a:t>
            </a:r>
            <a:r>
              <a:rPr lang="en-GB" sz="1600" dirty="0" smtClean="0"/>
              <a:t>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</a:t>
            </a:r>
            <a:r>
              <a:rPr lang="en-GB" sz="1600" dirty="0" smtClean="0"/>
              <a:t>an inferred type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</a:t>
            </a:r>
            <a:r>
              <a:rPr lang="en-GB" sz="1600" dirty="0" smtClean="0"/>
              <a:t>OM to provide</a:t>
            </a:r>
            <a:endParaRPr lang="en-GB" sz="16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</a:t>
            </a:r>
            <a:r>
              <a:rPr lang="en-GB" dirty="0" smtClean="0"/>
              <a:t>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</a:t>
            </a:r>
            <a:r>
              <a:rPr lang="en-GB" sz="1600" dirty="0" smtClean="0"/>
              <a:t>provide </a:t>
            </a:r>
            <a:r>
              <a:rPr lang="en-GB" sz="1600" dirty="0" smtClean="0"/>
              <a:t>persistent storage for collections of assertion </a:t>
            </a:r>
            <a:r>
              <a:rPr lang="en-GB" sz="1600" dirty="0" smtClean="0"/>
              <a:t>instantiations </a:t>
            </a:r>
            <a:r>
              <a:rPr lang="en-GB" sz="1600" dirty="0" smtClean="0"/>
              <a:t>for a particular </a:t>
            </a:r>
            <a:r>
              <a:rPr lang="en-GB" sz="1600" dirty="0" smtClean="0"/>
              <a:t>MEKON </a:t>
            </a:r>
            <a:r>
              <a:rPr lang="en-GB" sz="1600" dirty="0" smtClean="0"/>
              <a:t>FM. </a:t>
            </a:r>
            <a:r>
              <a:rPr lang="en-GB" sz="1600" dirty="0" smtClean="0"/>
              <a:t>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</a:t>
            </a:r>
            <a:r>
              <a:rPr lang="en-GB" sz="1600" dirty="0" smtClean="0"/>
              <a:t>over the IS are handled by specific </a:t>
            </a:r>
            <a:r>
              <a:rPr lang="en-GB" sz="1600" dirty="0" smtClean="0"/>
              <a:t>IM plug-ins</a:t>
            </a:r>
            <a:r>
              <a:rPr lang="en-GB" sz="1600" dirty="0" smtClean="0"/>
              <a:t>. </a:t>
            </a:r>
            <a:r>
              <a:rPr lang="en-GB" sz="1600" dirty="0" smtClean="0"/>
              <a:t>An IM </a:t>
            </a:r>
            <a:r>
              <a:rPr lang="en-GB" sz="1600" dirty="0" smtClean="0"/>
              <a:t>plug-in will generally operate over a specific type of EKS, with possibly multiple IMs being attached to an FM (similarly to the way that </a:t>
            </a:r>
            <a:r>
              <a:rPr lang="en-GB" sz="1600" dirty="0" smtClean="0"/>
              <a:t>an FM may have multiple reasoning plug-ins attached).</a:t>
            </a:r>
            <a:endParaRPr lang="en-GB" sz="1600" dirty="0" smtClean="0"/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</a:t>
            </a:r>
            <a:r>
              <a:rPr lang="en-GB" sz="1600" dirty="0" smtClean="0"/>
              <a:t>similar fashion </a:t>
            </a:r>
            <a:r>
              <a:rPr lang="en-GB" sz="1600" dirty="0" smtClean="0"/>
              <a:t>as </a:t>
            </a:r>
            <a:r>
              <a:rPr lang="en-GB" sz="1600" dirty="0" smtClean="0"/>
              <a:t>for </a:t>
            </a:r>
            <a:r>
              <a:rPr lang="en-GB" sz="1600" dirty="0" smtClean="0"/>
              <a:t>the MEKON-OWL reasoning plug-in (see </a:t>
            </a:r>
            <a:r>
              <a:rPr lang="en-GB" sz="1600" dirty="0" smtClean="0"/>
              <a:t>earlier).</a:t>
            </a:r>
            <a:endParaRPr lang="en-GB" sz="16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</a:t>
            </a:r>
            <a:r>
              <a:rPr lang="en-GB" sz="1600" dirty="0" smtClean="0"/>
              <a:t>window (</a:t>
            </a:r>
            <a:r>
              <a:rPr lang="en-GB" sz="1600" dirty="0" smtClean="0"/>
              <a:t>wherein </a:t>
            </a:r>
            <a:r>
              <a:rPr lang="en-GB" sz="1600" dirty="0" smtClean="0"/>
              <a:t>it </a:t>
            </a:r>
            <a:r>
              <a:rPr lang="en-GB" sz="1600" dirty="0" smtClean="0"/>
              <a:t>can be edited </a:t>
            </a:r>
            <a:r>
              <a:rPr lang="en-GB" sz="1600" dirty="0" smtClean="0"/>
              <a:t>and </a:t>
            </a:r>
            <a:r>
              <a:rPr lang="en-GB" sz="1600" dirty="0" smtClean="0"/>
              <a:t>re-stored, </a:t>
            </a:r>
            <a:r>
              <a:rPr lang="en-GB" sz="1600" dirty="0" smtClean="0"/>
              <a:t>if </a:t>
            </a:r>
            <a:r>
              <a:rPr lang="en-GB" sz="1600" dirty="0" smtClean="0"/>
              <a:t>required)</a:t>
            </a:r>
            <a:endParaRPr lang="en-GB" sz="1600" dirty="0" smtClean="0"/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smtClean="0"/>
              <a:t>in </a:t>
            </a:r>
            <a:r>
              <a:rPr lang="en-GB" sz="1600" dirty="0" smtClean="0"/>
              <a:t>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</a:t>
            </a:r>
            <a:r>
              <a:rPr lang="en-GB" sz="1600" dirty="0" smtClean="0"/>
              <a:t>for further discussion </a:t>
            </a:r>
            <a:r>
              <a:rPr lang="en-GB" sz="1600" dirty="0" smtClean="0"/>
              <a:t>and specific </a:t>
            </a:r>
            <a:r>
              <a:rPr lang="en-GB" sz="1600" dirty="0" smtClean="0"/>
              <a:t>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</a:t>
            </a:r>
            <a:r>
              <a:rPr lang="en-GB" sz="1600" dirty="0" smtClean="0">
                <a:cs typeface="Courier New" pitchFamily="49" charset="0"/>
              </a:rPr>
              <a:t>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</a:t>
            </a:r>
            <a:r>
              <a:rPr lang="en-GB" sz="1600" dirty="0" smtClean="0"/>
              <a:t>value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</a:t>
            </a:r>
            <a:r>
              <a:rPr lang="en-GB" sz="1600" dirty="0" smtClean="0"/>
              <a:t>value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</a:t>
            </a: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</a:t>
            </a:r>
            <a:r>
              <a:rPr lang="en-GB" sz="1600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</a:t>
            </a:r>
            <a:r>
              <a:rPr lang="en-GB" sz="1600" dirty="0" smtClean="0">
                <a:cs typeface="Courier New" pitchFamily="49" charset="0"/>
              </a:rPr>
              <a:t>assertion</a:t>
            </a:r>
            <a:endParaRPr lang="en-GB" sz="1600" dirty="0" smtClean="0"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</a:t>
            </a:r>
            <a:r>
              <a:rPr lang="en-GB" sz="1600" dirty="0" smtClean="0">
                <a:cs typeface="Courier New" pitchFamily="49" charset="0"/>
              </a:rPr>
              <a:t>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</a:t>
            </a:r>
            <a:r>
              <a:rPr lang="en-GB" sz="1600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</a:t>
            </a:r>
            <a:r>
              <a:rPr lang="en-GB" sz="1600" dirty="0" smtClean="0">
                <a:cs typeface="Courier New" pitchFamily="49" charset="0"/>
              </a:rPr>
              <a:t>queries, </a:t>
            </a:r>
            <a:r>
              <a:rPr lang="en-GB" sz="1600" dirty="0" smtClean="0">
                <a:cs typeface="Courier New" pitchFamily="49" charset="0"/>
              </a:rPr>
              <a:t>and hence cannot be created for assertions, other than for specifically excepted </a:t>
            </a:r>
            <a:r>
              <a:rPr lang="en-GB" sz="1600" dirty="0" smtClean="0">
                <a:cs typeface="Courier New" pitchFamily="49" charset="0"/>
              </a:rPr>
              <a:t>slots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</a:t>
            </a: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slot </a:t>
            </a:r>
            <a:r>
              <a:rPr lang="en-GB" sz="1600" dirty="0" smtClean="0">
                <a:cs typeface="Courier New" pitchFamily="49" charset="0"/>
              </a:rPr>
              <a:t>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</a:t>
            </a:r>
            <a:r>
              <a:rPr lang="en-GB" sz="1600" dirty="0" smtClean="0">
                <a:cs typeface="Courier New" pitchFamily="49" charset="0"/>
              </a:rPr>
              <a:t>disjunction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</a:t>
            </a:r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</a:t>
            </a:r>
            <a:r>
              <a:rPr lang="en-GB" dirty="0" smtClean="0"/>
              <a:t>instances</a:t>
            </a:r>
            <a:endParaRPr lang="en-GB" dirty="0" smtClean="0"/>
          </a:p>
          <a:p>
            <a:pPr marL="1314450" lvl="2" indent="-514350"/>
            <a:r>
              <a:rPr lang="en-GB" dirty="0" smtClean="0"/>
              <a:t>Creating + executing “query” </a:t>
            </a:r>
            <a:r>
              <a:rPr lang="en-GB" dirty="0" smtClean="0"/>
              <a:t>instances</a:t>
            </a:r>
            <a:endParaRPr lang="en-GB" dirty="0" smtClean="0"/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</a:t>
            </a:r>
            <a:r>
              <a:rPr lang="en-GB" sz="1600" dirty="0" smtClean="0">
                <a:cs typeface="Courier New" pitchFamily="49" charset="0"/>
              </a:rPr>
              <a:t>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</a:t>
            </a:r>
            <a:r>
              <a:rPr lang="en-GB" sz="1600" dirty="0" smtClean="0">
                <a:cs typeface="Courier New" pitchFamily="49" charset="0"/>
              </a:rPr>
              <a:t>reappear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0050" cy="329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</a:t>
            </a:r>
            <a:r>
              <a:rPr lang="en-GB" sz="1600" dirty="0" smtClean="0">
                <a:cs typeface="Courier New" pitchFamily="49" charset="0"/>
              </a:rPr>
              <a:t>value-type </a:t>
            </a:r>
            <a:r>
              <a:rPr lang="en-GB" sz="1600" dirty="0" smtClean="0">
                <a:cs typeface="Courier New" pitchFamily="49" charset="0"/>
              </a:rPr>
              <a:t>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</a:t>
            </a:r>
            <a:r>
              <a:rPr lang="en-GB" sz="1600" dirty="0" smtClean="0">
                <a:cs typeface="Courier New" pitchFamily="49" charset="0"/>
              </a:rPr>
              <a:t>general </a:t>
            </a:r>
            <a:r>
              <a:rPr lang="en-GB" sz="1600" dirty="0" smtClean="0">
                <a:cs typeface="Courier New" pitchFamily="49" charset="0"/>
              </a:rPr>
              <a:t>numeric-value entry window that now appears, try entering a value </a:t>
            </a:r>
            <a:r>
              <a:rPr lang="en-GB" sz="1600" dirty="0" smtClean="0">
                <a:cs typeface="Courier New" pitchFamily="49" charset="0"/>
              </a:rPr>
              <a:t>(</a:t>
            </a:r>
            <a:r>
              <a:rPr lang="en-GB" sz="1600" dirty="0" smtClean="0">
                <a:cs typeface="Courier New" pitchFamily="49" charset="0"/>
              </a:rPr>
              <a:t>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</a:t>
            </a:r>
            <a:r>
              <a:rPr lang="en-GB" sz="1600" dirty="0" smtClean="0">
                <a:cs typeface="Courier New" pitchFamily="49" charset="0"/>
              </a:rPr>
              <a:t>operation </a:t>
            </a:r>
            <a:r>
              <a:rPr lang="en-GB" sz="1600" dirty="0" smtClean="0">
                <a:cs typeface="Courier New" pitchFamily="49" charset="0"/>
              </a:rPr>
              <a:t>a few times, trying </a:t>
            </a:r>
            <a:r>
              <a:rPr lang="en-GB" sz="1600" dirty="0" smtClean="0">
                <a:cs typeface="Courier New" pitchFamily="49" charset="0"/>
              </a:rPr>
              <a:t>each value-entry </a:t>
            </a:r>
            <a:r>
              <a:rPr lang="en-GB" sz="1600" dirty="0" smtClean="0">
                <a:cs typeface="Courier New" pitchFamily="49" charset="0"/>
              </a:rPr>
              <a:t>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</a:t>
            </a:r>
            <a:r>
              <a:rPr lang="en-GB" sz="1600" dirty="0" smtClean="0">
                <a:cs typeface="Courier New" pitchFamily="49" charset="0"/>
              </a:rPr>
              <a:t>queries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</a:t>
            </a:r>
            <a:r>
              <a:rPr lang="en-GB" sz="1600" dirty="0" smtClean="0">
                <a:cs typeface="Courier New" pitchFamily="49" charset="0"/>
              </a:rPr>
              <a:t>and max values, which will always act as absolute </a:t>
            </a:r>
            <a:r>
              <a:rPr lang="en-GB" sz="1600" dirty="0" smtClean="0">
                <a:cs typeface="Courier New" pitchFamily="49" charset="0"/>
              </a:rPr>
              <a:t>limits for that slot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190238" cy="332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2024844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values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888940"/>
            <a:ext cx="3708412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</a:t>
            </a:r>
            <a:r>
              <a:rPr lang="en-GB" sz="1600" dirty="0" smtClean="0">
                <a:cs typeface="Courier New" pitchFamily="49" charset="0"/>
              </a:rPr>
              <a:t>another of the differences </a:t>
            </a:r>
            <a:r>
              <a:rPr lang="en-GB" sz="1600" dirty="0" smtClean="0">
                <a:cs typeface="Courier New" pitchFamily="49" charset="0"/>
              </a:rPr>
              <a:t>between queries and </a:t>
            </a:r>
            <a:r>
              <a:rPr lang="en-GB" sz="1600" dirty="0" smtClean="0">
                <a:cs typeface="Courier New" pitchFamily="49" charset="0"/>
              </a:rPr>
              <a:t>assertions, </a:t>
            </a:r>
            <a:r>
              <a:rPr lang="en-GB" sz="1600" dirty="0" smtClean="0">
                <a:cs typeface="Courier New" pitchFamily="49" charset="0"/>
              </a:rPr>
              <a:t>namely that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</a:t>
            </a:r>
            <a:r>
              <a:rPr lang="en-GB" sz="1600" dirty="0" smtClean="0">
                <a:cs typeface="Courier New" pitchFamily="49" charset="0"/>
              </a:rPr>
              <a:t>but not for </a:t>
            </a:r>
            <a:r>
              <a:rPr lang="en-GB" sz="1600" dirty="0" smtClean="0">
                <a:cs typeface="Courier New" pitchFamily="49" charset="0"/>
              </a:rPr>
              <a:t>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means that when formulating a query you can include values for any slot, thus </a:t>
            </a:r>
            <a:r>
              <a:rPr lang="en-GB" sz="1600" dirty="0" smtClean="0">
                <a:cs typeface="Courier New" pitchFamily="49" charset="0"/>
              </a:rPr>
              <a:t>queries </a:t>
            </a:r>
            <a:r>
              <a:rPr lang="en-GB" sz="1600" dirty="0" smtClean="0">
                <a:cs typeface="Courier New" pitchFamily="49" charset="0"/>
              </a:rPr>
              <a:t>such as “all jobs that pay more than 1000 per week” or “all jobs that pay less than 500 per week for 50 hours or more working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92080" y="1556792"/>
            <a:ext cx="342038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</a:t>
            </a:r>
            <a:r>
              <a:rPr lang="en-GB" sz="1600" dirty="0" smtClean="0"/>
              <a:t>query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92080" y="2420888"/>
            <a:ext cx="342038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  <a:r>
              <a:rPr lang="en-GB" sz="1600" dirty="0" smtClean="0"/>
              <a:t>s</a:t>
            </a:r>
            <a:r>
              <a:rPr lang="en-GB" sz="1600" dirty="0" smtClean="0"/>
              <a:t>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(as discussed earlier)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</a:t>
            </a:r>
            <a:r>
              <a:rPr lang="en-GB" sz="1600" dirty="0" smtClean="0"/>
              <a:t>in the assertion </a:t>
            </a:r>
            <a:r>
              <a:rPr lang="en-GB" sz="1600" dirty="0" smtClean="0"/>
              <a:t>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 (see next slide for more details)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332656"/>
            <a:ext cx="3672408" cy="62786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Further 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no value inferences are made for queries, is that the inferred values would be redundant from a query execution point-of-view, and may lead to increased execution 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</a:t>
            </a:r>
            <a:r>
              <a:rPr lang="en-GB" sz="1600" dirty="0" smtClean="0"/>
              <a:t>nference of slot value-types, however, </a:t>
            </a:r>
            <a:r>
              <a:rPr lang="en-GB" sz="1600" i="1" dirty="0" smtClean="0"/>
              <a:t>is</a:t>
            </a:r>
            <a:r>
              <a:rPr lang="en-GB" sz="1600" dirty="0" smtClean="0"/>
              <a:t> useful in query formulation, since the resulting inter-slot constraints help in directing user-input, and prevent the inputting of contradictory values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/>
              <a:t>Note: </a:t>
            </a:r>
            <a:r>
              <a:rPr lang="en-GB" sz="1600" dirty="0" smtClean="0"/>
              <a:t>The dynamic </a:t>
            </a:r>
            <a:r>
              <a:rPr lang="en-GB" sz="1600" dirty="0" smtClean="0"/>
              <a:t>inter-slot constraints </a:t>
            </a:r>
            <a:r>
              <a:rPr lang="en-GB" sz="1600" dirty="0" smtClean="0"/>
              <a:t>displayed in this example are due to EKS-based inference (specifically OWL-based reasoning). Similar constraints could also be provided by the OM. For example, appropriate constraints could have been imposed between the three numeric-valued slots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(see earlier </a:t>
            </a:r>
            <a:r>
              <a:rPr lang="en-GB" sz="1600" dirty="0" smtClean="0"/>
              <a:t>query </a:t>
            </a:r>
            <a:r>
              <a:rPr lang="en-GB" sz="1600" dirty="0" smtClean="0"/>
              <a:t>example), though such constraints are not currently implemented in the demo model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</a:t>
            </a:r>
            <a:r>
              <a:rPr lang="en-GB" sz="1600" dirty="0" smtClean="0"/>
              <a:t> assertions, including values for variety of different-typed slots, at various levels of nesting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</a:t>
            </a:r>
            <a:r>
              <a:rPr lang="en-GB" sz="1600" dirty="0" smtClean="0"/>
              <a:t>Matches” tab, which is </a:t>
            </a:r>
            <a:r>
              <a:rPr lang="en-GB" sz="1600" dirty="0" smtClean="0"/>
              <a:t>now displayed, contains all matches for your query, as found by the relevant IM plug-in (i.e. the MEKON-OWL IM plug-in, in this case)</a:t>
            </a:r>
            <a:endParaRPr lang="en-GB" sz="16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</a:t>
            </a:r>
            <a:r>
              <a:rPr lang="en-GB" dirty="0" smtClean="0"/>
              <a:t>script, either:</a:t>
            </a:r>
            <a:endParaRPr lang="en-GB" dirty="0" smtClean="0"/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</a:t>
            </a:r>
            <a:r>
              <a:rPr lang="en-GB" dirty="0" smtClean="0"/>
              <a:t>all </a:t>
            </a:r>
            <a:r>
              <a:rPr lang="en-GB" dirty="0" smtClean="0"/>
              <a:t>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</a:t>
            </a:r>
            <a:r>
              <a:rPr lang="en-GB" dirty="0" smtClean="0"/>
              <a:t>is </a:t>
            </a:r>
            <a:r>
              <a:rPr lang="en-GB" dirty="0" smtClean="0"/>
              <a:t>on your runtime </a:t>
            </a:r>
            <a:r>
              <a:rPr lang="en-GB" dirty="0" smtClean="0"/>
              <a:t>class-path (or preferably a copy of it)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</a:t>
            </a:r>
            <a:r>
              <a:rPr lang="en-GB" sz="1600" dirty="0" smtClean="0"/>
              <a:t>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</a:t>
            </a:r>
            <a:r>
              <a:rPr lang="en-GB" sz="1600" dirty="0" smtClean="0"/>
              <a:t>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48" y="332656"/>
            <a:ext cx="8136904" cy="6192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</a:t>
            </a:r>
            <a:r>
              <a:rPr lang="en-GB" sz="1600" b="1" dirty="0" smtClean="0"/>
              <a:t>(</a:t>
            </a:r>
            <a:r>
              <a:rPr lang="en-GB" sz="1600" b="1" dirty="0" smtClean="0"/>
              <a:t>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is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representation, providing entities for representing both the model itself, and instantiations of the model, via </a:t>
            </a:r>
            <a:r>
              <a:rPr lang="en-GB" sz="1600" i="1" dirty="0" smtClean="0"/>
              <a:t>frames</a:t>
            </a:r>
            <a:r>
              <a:rPr lang="en-GB" sz="1600" dirty="0" smtClean="0"/>
              <a:t> and </a:t>
            </a:r>
            <a:r>
              <a:rPr lang="en-GB" sz="1600" i="1" dirty="0" smtClean="0"/>
              <a:t>slots</a:t>
            </a:r>
            <a:r>
              <a:rPr lang="en-GB" sz="1600" dirty="0" smtClean="0"/>
              <a:t>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</a:t>
            </a:r>
            <a:r>
              <a:rPr lang="en-GB" sz="1600" b="1" dirty="0" smtClean="0"/>
              <a:t>(</a:t>
            </a:r>
            <a:r>
              <a:rPr lang="en-GB" sz="1600" b="1" dirty="0" smtClean="0"/>
              <a:t>EKS): </a:t>
            </a:r>
            <a:r>
              <a:rPr lang="en-GB" sz="1600" dirty="0" smtClean="0"/>
              <a:t>All </a:t>
            </a:r>
            <a:r>
              <a:rPr lang="en-GB" sz="1600" dirty="0" smtClean="0"/>
              <a:t>entities in a basic MEKON FM will be derived from one or more </a:t>
            </a:r>
            <a:r>
              <a:rPr lang="en-GB" sz="1600" dirty="0" smtClean="0"/>
              <a:t>external sources, which will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</a:t>
            </a:r>
            <a:r>
              <a:rPr lang="en-GB" sz="1600" dirty="0" smtClean="0"/>
              <a:t>of some </a:t>
            </a:r>
            <a:r>
              <a:rPr lang="en-GB" sz="1600" dirty="0" smtClean="0"/>
              <a:t>kind. The MEKON </a:t>
            </a:r>
            <a:r>
              <a:rPr lang="en-GB" sz="1600" dirty="0" smtClean="0"/>
              <a:t>framework</a:t>
            </a:r>
            <a:r>
              <a:rPr lang="en-GB" sz="1600" dirty="0" smtClean="0"/>
              <a:t> itself has no dependency on any particular type of EKS, with all access of the EKS and any associated reasoning mechanisms operating via suitable plug-in SPIs (Service Provider Interfaces). However, the core MEKON framework does come with a small set of OWL plug-ins,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</a:t>
            </a:r>
            <a:r>
              <a:rPr lang="en-GB" sz="1600" b="1" dirty="0" smtClean="0"/>
              <a:t>bject Model </a:t>
            </a:r>
            <a:r>
              <a:rPr lang="en-GB" sz="1600" b="1" dirty="0" smtClean="0"/>
              <a:t>(OM</a:t>
            </a:r>
            <a:r>
              <a:rPr lang="en-GB" sz="1600" b="1" dirty="0" smtClean="0"/>
              <a:t>):</a:t>
            </a:r>
            <a:r>
              <a:rPr lang="en-GB" sz="1600" dirty="0" smtClean="0"/>
              <a:t> The other potential source of entities in the </a:t>
            </a:r>
            <a:r>
              <a:rPr lang="en-GB" sz="1600" dirty="0" smtClean="0"/>
              <a:t>MEKON FM </a:t>
            </a:r>
            <a:r>
              <a:rPr lang="en-GB" sz="1600" dirty="0" smtClean="0"/>
              <a:t>is a domain-specific OM. A basic MEKON FM will be entirely derived from one or more EKS. However when MEKON is used in combination with HOBO, sections of the FM will be derived from a suitable HOBO-based OM, and the two models will operate in tandem. In this case </a:t>
            </a:r>
            <a:r>
              <a:rPr lang="en-GB" sz="1600" dirty="0" smtClean="0"/>
              <a:t>the source(s) for </a:t>
            </a:r>
            <a:r>
              <a:rPr lang="en-GB" sz="1600" dirty="0" smtClean="0"/>
              <a:t>a particular </a:t>
            </a:r>
            <a:r>
              <a:rPr lang="en-GB" sz="1600" dirty="0" smtClean="0"/>
              <a:t>FM entity can be external (EKS), internal (OM), or, where appropriate mappings have been provided in the configuration file, dual (EKS + OM</a:t>
            </a:r>
            <a:r>
              <a:rPr lang="en-GB" sz="1600" dirty="0" smtClean="0"/>
              <a:t>). In general, in a HOBO/MEKON model, the vast majority of entities will have only an external source, whilst only a small handful will have an internal source (including internal only, and dual)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8255</TotalTime>
  <Words>6180</Words>
  <Application>Microsoft Office PowerPoint</Application>
  <PresentationFormat>On-screen Show (4:3)</PresentationFormat>
  <Paragraphs>551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Slide 7</vt:lpstr>
      <vt:lpstr>Browsing Basic MEKON Version of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948</cp:revision>
  <dcterms:created xsi:type="dcterms:W3CDTF">2014-09-25T09:55:21Z</dcterms:created>
  <dcterms:modified xsi:type="dcterms:W3CDTF">2015-01-29T17:59:30Z</dcterms:modified>
</cp:coreProperties>
</file>