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272" r:id="rId10"/>
    <p:sldId id="261" r:id="rId11"/>
    <p:sldId id="283" r:id="rId12"/>
    <p:sldId id="262" r:id="rId13"/>
    <p:sldId id="264" r:id="rId14"/>
    <p:sldId id="278" r:id="rId15"/>
    <p:sldId id="266" r:id="rId16"/>
    <p:sldId id="282" r:id="rId17"/>
    <p:sldId id="279" r:id="rId18"/>
    <p:sldId id="276" r:id="rId19"/>
    <p:sldId id="284" r:id="rId20"/>
    <p:sldId id="277" r:id="rId21"/>
    <p:sldId id="273" r:id="rId22"/>
    <p:sldId id="288" r:id="rId23"/>
    <p:sldId id="286" r:id="rId24"/>
    <p:sldId id="287" r:id="rId25"/>
    <p:sldId id="290" r:id="rId26"/>
    <p:sldId id="294" r:id="rId27"/>
    <p:sldId id="292" r:id="rId28"/>
    <p:sldId id="295" r:id="rId29"/>
    <p:sldId id="293" r:id="rId30"/>
    <p:sldId id="297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 varScale="1">
        <p:scale>
          <a:sx n="60" d="100"/>
          <a:sy n="60" d="100"/>
        </p:scale>
        <p:origin x="-7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0" y="2384884"/>
            <a:ext cx="3744416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</a:t>
            </a:r>
            <a:r>
              <a:rPr lang="en-GB" sz="1600" dirty="0" smtClean="0"/>
              <a:t>model</a:t>
            </a:r>
            <a:endParaRPr lang="en-GB" sz="16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53236"/>
            <a:ext cx="3024336" cy="7560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949280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501008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94928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1232756"/>
            <a:ext cx="3384376" cy="6155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Note:</a:t>
            </a:r>
            <a:r>
              <a:rPr lang="en-GB" i="1" dirty="0" smtClean="0"/>
              <a:t> </a:t>
            </a:r>
            <a:r>
              <a:rPr lang="en-GB" sz="1600" i="1" dirty="0" smtClean="0"/>
              <a:t>S</a:t>
            </a:r>
            <a:r>
              <a:rPr lang="en-GB" sz="1600" i="1" dirty="0" smtClean="0"/>
              <a:t>ee appendix at end of </a:t>
            </a:r>
            <a:r>
              <a:rPr lang="en-GB" sz="1600" i="1" dirty="0" smtClean="0"/>
              <a:t>tutorial for </a:t>
            </a:r>
            <a:r>
              <a:rPr lang="en-GB" sz="1600" i="1" dirty="0" smtClean="0"/>
              <a:t>Model Explorer invocation </a:t>
            </a:r>
            <a:r>
              <a:rPr lang="en-GB" sz="1600" i="1" dirty="0" smtClean="0"/>
              <a:t>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620" y="1052736"/>
            <a:ext cx="6840760" cy="45858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 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built from an OWL ontology,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2564904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149080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9952" y="2924944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3" y="5769260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060848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52020" y="2780928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298833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52020" y="1664804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268760"/>
            <a:ext cx="5472608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188082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49289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i="1" dirty="0" smtClean="0"/>
              <a:t>MEKON:</a:t>
            </a:r>
            <a:endParaRPr lang="en-GB" i="1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i="1" dirty="0" smtClean="0"/>
              <a:t>HOBO:</a:t>
            </a:r>
            <a:endParaRPr lang="en-GB" i="1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General </a:t>
            </a:r>
            <a:r>
              <a:rPr lang="en-GB" dirty="0" smtClean="0"/>
              <a:t>principles + concepts</a:t>
            </a:r>
          </a:p>
          <a:p>
            <a:pPr lvl="1"/>
            <a:r>
              <a:rPr lang="en-GB" dirty="0" smtClean="0"/>
              <a:t>Using actual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covering:</a:t>
            </a:r>
          </a:p>
          <a:p>
            <a:pPr lvl="1"/>
            <a:r>
              <a:rPr lang="en-GB" dirty="0" smtClean="0"/>
              <a:t>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1b.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596" y="872716"/>
            <a:ext cx="7308812" cy="5016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dirty="0" smtClean="0"/>
              <a:t>“modelling”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“binding”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endParaRPr lang="en-GB" sz="1600" dirty="0" smtClean="0"/>
          </a:p>
          <a:p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: 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endParaRPr lang="en-GB" sz="16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Every OM class or field will be “bound” to a corresponding FM 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respectively). The binding can be to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EKS-derived entity: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Specifically generated entity: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9932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</a:t>
            </a:r>
            <a:r>
              <a:rPr lang="en-GB" sz="1600" dirty="0" smtClean="0"/>
              <a:t>model</a:t>
            </a:r>
            <a:r>
              <a:rPr lang="en-GB" sz="1600" dirty="0" smtClean="0"/>
              <a:t>, whilst </a:t>
            </a:r>
            <a:r>
              <a:rPr lang="en-GB" sz="1600" dirty="0" smtClean="0"/>
              <a:t>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</a:t>
            </a:r>
            <a:r>
              <a:rPr lang="en-GB" sz="1600" dirty="0" smtClean="0"/>
              <a:t>with basic MEKON version of </a:t>
            </a:r>
            <a:r>
              <a:rPr lang="en-GB" sz="1600" dirty="0" smtClean="0"/>
              <a:t>model, for comparison</a:t>
            </a:r>
            <a:r>
              <a:rPr lang="en-GB" sz="1600" dirty="0" smtClean="0"/>
              <a:t> </a:t>
            </a:r>
            <a:r>
              <a:rPr lang="en-GB" sz="1600" dirty="0" smtClean="0"/>
              <a:t>purposes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</a:t>
            </a:r>
            <a:r>
              <a:rPr lang="en-GB" sz="1600" dirty="0" smtClean="0"/>
              <a:t>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2916324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733256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6093296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76926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612930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201308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9932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“Citizen”,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“Super-Tax”,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“Zero-Tax”,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028" y="368660"/>
            <a:ext cx="3384376" cy="6155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Note:</a:t>
            </a:r>
            <a:r>
              <a:rPr lang="en-GB" i="1" dirty="0" smtClean="0"/>
              <a:t> </a:t>
            </a:r>
            <a:r>
              <a:rPr lang="en-GB" sz="1600" i="1" dirty="0" smtClean="0"/>
              <a:t>S</a:t>
            </a:r>
            <a:r>
              <a:rPr lang="en-GB" sz="1600" i="1" dirty="0" smtClean="0"/>
              <a:t>ee appendix at end of </a:t>
            </a:r>
            <a:r>
              <a:rPr lang="en-GB" sz="1600" i="1" dirty="0" smtClean="0"/>
              <a:t>tutorial for </a:t>
            </a:r>
            <a:r>
              <a:rPr lang="en-GB" sz="1600" i="1" dirty="0" smtClean="0"/>
              <a:t>Model Explorer invocation </a:t>
            </a:r>
            <a:r>
              <a:rPr lang="en-GB" sz="1600" i="1" dirty="0" smtClean="0"/>
              <a:t>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4977172"/>
            <a:ext cx="2808312" cy="154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851920" y="5697252"/>
            <a:ext cx="2736304" cy="828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7984" y="609329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95936" y="609329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247964" y="609329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32040" y="1340768"/>
            <a:ext cx="3744416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952836"/>
            <a:ext cx="374441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the values can be derived from those of other slots (and, in the case of “assertion” instantiations, will be so - see later slides for details)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b="1" dirty="0" smtClean="0">
                <a:latin typeface="+mj-lt"/>
              </a:rPr>
              <a:t>2a. Creating + Storing</a:t>
            </a:r>
            <a:br>
              <a:rPr lang="en-GB" sz="4400" b="1" dirty="0" smtClean="0">
                <a:latin typeface="+mj-lt"/>
              </a:rPr>
            </a:br>
            <a:r>
              <a:rPr lang="en-GB" sz="4400" b="1" dirty="0" smtClean="0">
                <a:latin typeface="+mj-lt"/>
              </a:rPr>
              <a:t> Assertion Instantiations</a:t>
            </a:r>
            <a:endParaRPr lang="en-GB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2132856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2b. Creating + Executing</a:t>
            </a:r>
            <a:br>
              <a:rPr lang="en-GB" b="1" dirty="0" smtClean="0"/>
            </a:br>
            <a:r>
              <a:rPr lang="en-GB" b="1" dirty="0" smtClean="0"/>
              <a:t> Query Instantiations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2132856"/>
            <a:ext cx="6768752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Appendix:</a:t>
            </a:r>
            <a:br>
              <a:rPr lang="en-GB" b="1" dirty="0" smtClean="0"/>
            </a:br>
            <a:r>
              <a:rPr lang="en-GB" b="1" dirty="0" smtClean="0"/>
              <a:t>Loading </a:t>
            </a:r>
            <a:r>
              <a:rPr lang="en-GB" b="1" dirty="0" smtClean="0"/>
              <a:t>Demo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into </a:t>
            </a:r>
            <a:r>
              <a:rPr lang="en-GB" b="1" i="1" dirty="0" smtClean="0"/>
              <a:t>Model Explorer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i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</a:t>
            </a:r>
            <a:r>
              <a:rPr lang="en-GB" i="1" dirty="0" smtClean="0"/>
              <a:t>Model Explorer </a:t>
            </a:r>
            <a:r>
              <a:rPr lang="en-GB" dirty="0" smtClean="0"/>
              <a:t>is NOT a model-editing tool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Provided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/>
              <a:t>ANT build </a:t>
            </a:r>
            <a:r>
              <a:rPr lang="en-GB" dirty="0" smtClean="0"/>
              <a:t>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</a:t>
            </a:r>
            <a:r>
              <a:rPr lang="en-GB" dirty="0" smtClean="0"/>
              <a:t>folder </a:t>
            </a:r>
            <a:r>
              <a:rPr lang="en-GB" dirty="0" smtClean="0"/>
              <a:t>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 </a:t>
            </a:r>
            <a:r>
              <a:rPr lang="en-GB" i="1" dirty="0" smtClean="0"/>
              <a:t>“ant hobo-demo”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i="1" dirty="0" smtClean="0"/>
              <a:t>MEKON/HOBO Model Explorer</a:t>
            </a:r>
            <a:r>
              <a:rPr lang="en-GB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  <a:endParaRPr lang="en-GB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required script(s):</a:t>
            </a:r>
          </a:p>
          <a:p>
            <a:pPr lvl="2"/>
            <a:r>
              <a:rPr lang="en-GB" i="1" dirty="0" smtClean="0"/>
              <a:t>mekon-demo.bat/</a:t>
            </a:r>
            <a:r>
              <a:rPr lang="en-GB" i="1" dirty="0" err="1" smtClean="0"/>
              <a:t>sh</a:t>
            </a:r>
            <a:endParaRPr lang="en-GB" i="1" dirty="0" smtClean="0"/>
          </a:p>
          <a:p>
            <a:pPr lvl="2"/>
            <a:r>
              <a:rPr lang="en-GB" i="1" dirty="0" smtClean="0"/>
              <a:t>hobo-demo.bat/</a:t>
            </a:r>
            <a:r>
              <a:rPr lang="en-GB" i="1" dirty="0" err="1" smtClean="0"/>
              <a:t>sh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</a:t>
            </a:r>
            <a:r>
              <a:rPr lang="en-GB" dirty="0" smtClean="0"/>
              <a:t>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</a:t>
            </a:r>
            <a:r>
              <a:rPr lang="en-GB" dirty="0" smtClean="0"/>
              <a:t>is </a:t>
            </a:r>
            <a:r>
              <a:rPr lang="en-GB" dirty="0" smtClean="0"/>
              <a:t>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“demo/resource” folder (or preferably a copy of it) is on your runtime class-path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</a:t>
            </a:r>
            <a:r>
              <a:rPr lang="en-GB" dirty="0" smtClean="0"/>
              <a:t>class for relevant version(s) </a:t>
            </a:r>
            <a:r>
              <a:rPr lang="en-GB" dirty="0" smtClean="0"/>
              <a:t>of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Format: General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Guide’s user through using </a:t>
            </a:r>
            <a:r>
              <a:rPr lang="en-GB" i="1" dirty="0" smtClean="0"/>
              <a:t>Model Explorer </a:t>
            </a:r>
            <a:r>
              <a:rPr lang="en-GB" dirty="0" smtClean="0"/>
              <a:t>to: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Browse simple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Basic MEKON version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Hybrid HOBO/MEKON version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Create specific instantiations of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storing “assertion” instantiations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executing “query” instantiations</a:t>
            </a:r>
          </a:p>
          <a:p>
            <a:pPr>
              <a:buNone/>
            </a:pPr>
            <a:r>
              <a:rPr lang="en-GB" b="1" dirty="0" smtClean="0"/>
              <a:t>Appendix</a:t>
            </a:r>
            <a:r>
              <a:rPr lang="en-GB" b="1" dirty="0" smtClean="0"/>
              <a:t>:</a:t>
            </a:r>
            <a:endParaRPr lang="en-GB" dirty="0" smtClean="0"/>
          </a:p>
          <a:p>
            <a:r>
              <a:rPr lang="en-GB" dirty="0" smtClean="0"/>
              <a:t>Provides instructions on running </a:t>
            </a:r>
            <a:r>
              <a:rPr lang="en-GB" i="1" dirty="0" smtClean="0"/>
              <a:t>Model Explorer </a:t>
            </a:r>
            <a:r>
              <a:rPr lang="en-GB" dirty="0" smtClean="0"/>
              <a:t>with the different </a:t>
            </a:r>
            <a:r>
              <a:rPr lang="en-GB" dirty="0" smtClean="0"/>
              <a:t>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76772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</a:t>
            </a:r>
            <a:r>
              <a:rPr lang="en-GB" dirty="0" smtClean="0"/>
              <a:t>is described</a:t>
            </a:r>
            <a:r>
              <a:rPr lang="en-GB" dirty="0" smtClean="0"/>
              <a:t>, to be performed via the </a:t>
            </a:r>
            <a:r>
              <a:rPr lang="en-GB" i="1" dirty="0" smtClean="0"/>
              <a:t>Model Explorer (ME)</a:t>
            </a:r>
            <a:r>
              <a:rPr lang="en-GB" dirty="0" smtClean="0"/>
              <a:t> application</a:t>
            </a:r>
            <a:endParaRPr lang="en-GB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76772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of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explanations,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17132"/>
            <a:ext cx="7776864" cy="1508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</a:t>
            </a:r>
            <a:r>
              <a:rPr lang="en-GB" i="1" dirty="0" smtClean="0"/>
              <a:t>ME</a:t>
            </a:r>
            <a:r>
              <a:rPr lang="en-GB" dirty="0" smtClean="0"/>
              <a:t> icons are summarised at the start of the tutorial (a similar glossary can also be obtained via the </a:t>
            </a:r>
            <a:r>
              <a:rPr lang="en-GB" i="1" dirty="0" smtClean="0"/>
              <a:t>ME</a:t>
            </a:r>
            <a:r>
              <a:rPr lang="en-GB" dirty="0" smtClean="0"/>
              <a:t>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 are provided at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lang="en-GB" sz="4400" b="1" dirty="0" smtClean="0"/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1a.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404664"/>
            <a:ext cx="770485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The MEKON </a:t>
            </a:r>
            <a:r>
              <a:rPr lang="en-GB" sz="1600" b="1" dirty="0" smtClean="0"/>
              <a:t>frames model (FM) </a:t>
            </a:r>
            <a:r>
              <a:rPr lang="en-GB" sz="1600" dirty="0" smtClean="0"/>
              <a:t>representation involves entities at three distinct representational levels: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Entity Sources:</a:t>
            </a:r>
          </a:p>
          <a:p>
            <a:r>
              <a:rPr lang="en-GB" sz="1600" dirty="0" smtClean="0"/>
              <a:t>All entities in a basic MEKON FM will be derived from one or more </a:t>
            </a:r>
            <a:r>
              <a:rPr lang="en-GB" sz="1600" b="1" dirty="0" smtClean="0"/>
              <a:t>external knowledge sources (EKS)</a:t>
            </a:r>
            <a:r>
              <a:rPr lang="en-GB" sz="1600" dirty="0" smtClean="0"/>
              <a:t>, typically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However, when a HOBO </a:t>
            </a:r>
            <a:r>
              <a:rPr lang="en-GB" sz="1600" b="1" dirty="0" smtClean="0"/>
              <a:t>object model (OM) </a:t>
            </a:r>
            <a:r>
              <a:rPr lang="en-GB" sz="1600" dirty="0" smtClean="0"/>
              <a:t>is present, the source(s) for an FM entity can be external (EKS), internal (OM), or, where appropriate mappings have been provided in the configuration file, dual (EKS + OM).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39652" y="368660"/>
            <a:ext cx="6228692" cy="5832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6450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9447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376772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376772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376772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7368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7368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7368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808820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209685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0968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09685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4568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4568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4568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548584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8169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8169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8169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2168860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2870938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176972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4077072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4077072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79715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7971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51723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5172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4077072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79715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(EKS)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51723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43711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4371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43711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(OM)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515719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51571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515719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50912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486916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22920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589240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265204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2357</Words>
  <Application>Microsoft Office PowerPoint</Application>
  <PresentationFormat>On-screen Show (4:3)</PresentationFormat>
  <Paragraphs>267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Format: General</vt:lpstr>
      <vt:lpstr>Slide 6</vt:lpstr>
      <vt:lpstr>1a. 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1b. Browsing Hybrid HOBO/MEKON  Version of Model</vt:lpstr>
      <vt:lpstr>Slide 22</vt:lpstr>
      <vt:lpstr>Slide 23</vt:lpstr>
      <vt:lpstr>Slide 24</vt:lpstr>
      <vt:lpstr>2a. Creating + Storing  Assertion Instantiations</vt:lpstr>
      <vt:lpstr>[TO BE ADDED]</vt:lpstr>
      <vt:lpstr>2b. Creating + Executing  Query Instantiations</vt:lpstr>
      <vt:lpstr>[TO BE ADDED]</vt:lpstr>
      <vt:lpstr>Appendix: Loading Demo Model into Model Explorer </vt:lpstr>
      <vt:lpstr>Using Provided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397</cp:revision>
  <dcterms:created xsi:type="dcterms:W3CDTF">2014-09-25T09:55:21Z</dcterms:created>
  <dcterms:modified xsi:type="dcterms:W3CDTF">2015-01-06T16:03:50Z</dcterms:modified>
</cp:coreProperties>
</file>