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335" r:id="rId10"/>
    <p:sldId id="313" r:id="rId11"/>
    <p:sldId id="261" r:id="rId12"/>
    <p:sldId id="283" r:id="rId13"/>
    <p:sldId id="262" r:id="rId14"/>
    <p:sldId id="278" r:id="rId15"/>
    <p:sldId id="337" r:id="rId16"/>
    <p:sldId id="339" r:id="rId17"/>
    <p:sldId id="264" r:id="rId18"/>
    <p:sldId id="266" r:id="rId19"/>
    <p:sldId id="282" r:id="rId20"/>
    <p:sldId id="279" r:id="rId21"/>
    <p:sldId id="276" r:id="rId22"/>
    <p:sldId id="284" r:id="rId23"/>
    <p:sldId id="320" r:id="rId24"/>
    <p:sldId id="277" r:id="rId25"/>
    <p:sldId id="273" r:id="rId26"/>
    <p:sldId id="288" r:id="rId27"/>
    <p:sldId id="286" r:id="rId28"/>
    <p:sldId id="287" r:id="rId29"/>
    <p:sldId id="300" r:id="rId30"/>
    <p:sldId id="290" r:id="rId31"/>
    <p:sldId id="301" r:id="rId32"/>
    <p:sldId id="341" r:id="rId33"/>
    <p:sldId id="340" r:id="rId34"/>
    <p:sldId id="343" r:id="rId35"/>
    <p:sldId id="308" r:id="rId36"/>
    <p:sldId id="342" r:id="rId37"/>
    <p:sldId id="304" r:id="rId38"/>
    <p:sldId id="312" r:id="rId39"/>
    <p:sldId id="305" r:id="rId40"/>
    <p:sldId id="306" r:id="rId41"/>
    <p:sldId id="309" r:id="rId42"/>
    <p:sldId id="310" r:id="rId43"/>
    <p:sldId id="315" r:id="rId44"/>
    <p:sldId id="330" r:id="rId45"/>
    <p:sldId id="325" r:id="rId46"/>
    <p:sldId id="328" r:id="rId47"/>
    <p:sldId id="329" r:id="rId48"/>
    <p:sldId id="292" r:id="rId49"/>
    <p:sldId id="316" r:id="rId50"/>
    <p:sldId id="332" r:id="rId51"/>
    <p:sldId id="317" r:id="rId52"/>
    <p:sldId id="318" r:id="rId53"/>
    <p:sldId id="321" r:id="rId54"/>
    <p:sldId id="322" r:id="rId55"/>
    <p:sldId id="319" r:id="rId56"/>
    <p:sldId id="336" r:id="rId57"/>
    <p:sldId id="333" r:id="rId58"/>
    <p:sldId id="323" r:id="rId59"/>
    <p:sldId id="324" r:id="rId60"/>
    <p:sldId id="326" r:id="rId61"/>
    <p:sldId id="293" r:id="rId62"/>
    <p:sldId id="297" r:id="rId63"/>
    <p:sldId id="299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CD3"/>
    <a:srgbClr val="411DD9"/>
    <a:srgbClr val="3317A9"/>
    <a:srgbClr val="2B5F44"/>
    <a:srgbClr val="C35855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63" d="100"/>
          <a:sy n="63" d="100"/>
        </p:scale>
        <p:origin x="-8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3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Frame/Number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Frame/Number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6624228" y="2240868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3628" y="5229200"/>
            <a:ext cx="2916324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3688" y="562524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223628" y="562524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367644" y="5697252"/>
            <a:ext cx="252028" cy="25202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980728"/>
            <a:ext cx="7056784" cy="4832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derived from an OWL ontology, and built by the 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3648" y="872716"/>
            <a:ext cx="6300700" cy="49705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value-type specifies values at the next representation level down from itself. 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5556" y="224644"/>
            <a:ext cx="7992888" cy="6408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Attributes</a:t>
            </a:r>
            <a:endParaRPr lang="en-GB" sz="800" b="1" dirty="0" smtClean="0"/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values for the following attributes:</a:t>
            </a:r>
          </a:p>
          <a:p>
            <a:endParaRPr lang="en-GB" sz="800" b="1" dirty="0" smtClean="0"/>
          </a:p>
          <a:p>
            <a:r>
              <a:rPr lang="en-GB" b="1" dirty="0" smtClean="0"/>
              <a:t>Cardinality: </a:t>
            </a:r>
            <a:r>
              <a:rPr lang="en-GB" sz="1600" dirty="0" smtClean="0">
                <a:cs typeface="Courier New" pitchFamily="49" charset="0"/>
              </a:rPr>
              <a:t>Specified via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which represents a notion of cardinality that incorporates both single/multi-</a:t>
            </a:r>
            <a:r>
              <a:rPr lang="en-GB" sz="1600" dirty="0" err="1" smtClean="0">
                <a:cs typeface="Courier New" pitchFamily="49" charset="0"/>
              </a:rPr>
              <a:t>valuedness</a:t>
            </a:r>
            <a:r>
              <a:rPr lang="en-GB" sz="1600" dirty="0" smtClean="0">
                <a:cs typeface="Courier New" pitchFamily="49" charset="0"/>
              </a:rPr>
              <a:t> and value-type repeatability. Options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SINGLE_VALUED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Single-valued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/ Value-types 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REPEATABLE_TYPES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/ Any 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err="1" smtClean="0"/>
              <a:t>Editability</a:t>
            </a:r>
            <a:r>
              <a:rPr lang="en-GB" b="1" dirty="0" smtClean="0"/>
              <a:t>: </a:t>
            </a:r>
            <a:r>
              <a:rPr lang="en-GB" sz="1600" dirty="0" smtClean="0">
                <a:cs typeface="Courier New" pitchFamily="49" charset="0"/>
              </a:rPr>
              <a:t>Specified via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which represents </a:t>
            </a:r>
            <a:r>
              <a:rPr lang="en-GB" sz="1600" dirty="0" err="1" smtClean="0">
                <a:cs typeface="Courier New" pitchFamily="49" charset="0"/>
              </a:rPr>
              <a:t>editability</a:t>
            </a:r>
            <a:r>
              <a:rPr lang="en-GB" sz="1600" dirty="0" smtClean="0">
                <a:cs typeface="Courier New" pitchFamily="49" charset="0"/>
              </a:rPr>
              <a:t> from the client perspective of slot instantiations, for both assertion and query instances (see later slides for details of assertion and query instantiations). Options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Concrete-only-editable on assertions, fully-editable on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QUERY_ONLY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Non-editable on assertions, fully-editable on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Fully-editable on both assertions and queries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Non-editable on both assertions and queries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i="1" dirty="0" smtClean="0">
                <a:cs typeface="Courier New" pitchFamily="49" charset="0"/>
              </a:rPr>
              <a:t>c</a:t>
            </a:r>
            <a:r>
              <a:rPr lang="en-GB" sz="1600" i="1" dirty="0" smtClean="0"/>
              <a:t>oncrete-only-editable</a:t>
            </a:r>
            <a:r>
              <a:rPr lang="en-GB" sz="1600" dirty="0" smtClean="0"/>
              <a:t> slot is one that can only be given actual concrete values, whereas a </a:t>
            </a:r>
            <a:r>
              <a:rPr lang="en-GB" sz="1600" i="1" dirty="0" smtClean="0"/>
              <a:t>fully-editable</a:t>
            </a:r>
            <a:r>
              <a:rPr lang="en-GB" sz="1600" dirty="0" smtClean="0"/>
              <a:t> one can be given either concrete or abstract values (which, depending on the slot-value-type, will include disjunctions or numeric ranges – see next section for details).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GB" sz="1600" dirty="0" smtClean="0">
                <a:cs typeface="Courier New" pitchFamily="49" charset="0"/>
              </a:rPr>
              <a:t> option can be overridden by the OM or potentially by an EKS-specific model builder plug-in. The MEKON-OWL plug-in allows overriding on a per-property basis.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Active: </a:t>
            </a:r>
            <a:r>
              <a:rPr lang="en-GB" sz="1600" dirty="0" smtClean="0">
                <a:cs typeface="Courier New" pitchFamily="49" charset="0"/>
              </a:rPr>
              <a:t>Boolean attribute that enables applicable slots to be bound to fields on OM classes, but for instantiations of such slots (and fields) to be activated only as and when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3568" y="260648"/>
            <a:ext cx="7740860" cy="63727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Slot </a:t>
            </a:r>
            <a:r>
              <a:rPr lang="en-GB" sz="2400" b="1" dirty="0" smtClean="0"/>
              <a:t>Modifier Summary</a:t>
            </a:r>
            <a:endParaRPr lang="en-GB" sz="2400" b="1" dirty="0" smtClean="0"/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3248980"/>
            <a:ext cx="702078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Concept-Level Slot Icon </a:t>
            </a:r>
            <a:r>
              <a:rPr lang="en-GB" b="1" dirty="0" smtClean="0"/>
              <a:t>Modifiers </a:t>
            </a:r>
            <a:r>
              <a:rPr lang="en-GB" b="1" dirty="0" smtClean="0"/>
              <a:t>*</a:t>
            </a:r>
            <a:endParaRPr lang="en-GB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43608" y="764704"/>
            <a:ext cx="6948772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Slot Text </a:t>
            </a:r>
            <a:r>
              <a:rPr lang="en-GB" b="1" dirty="0" smtClean="0"/>
              <a:t>Modifiers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3788" y="1196752"/>
            <a:ext cx="2088232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Value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196752"/>
            <a:ext cx="162018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Attribute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1196752"/>
            <a:ext cx="1044116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Modifier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63788" y="155679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SINGLE_VALUED</a:t>
            </a:r>
            <a:endParaRPr lang="en-GB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55679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155679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[x]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3788" y="191683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UNIQUE_TYPES</a:t>
            </a:r>
            <a:endParaRPr lang="en-GB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8" y="191683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191683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sz="1600" b="1" dirty="0" err="1" smtClean="0">
                <a:solidFill>
                  <a:schemeClr val="bg2">
                    <a:lumMod val="25000"/>
                  </a:schemeClr>
                </a:solidFill>
              </a:rPr>
              <a:t>x,y,z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3788" y="227687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REPEATABLE_TYPES</a:t>
            </a:r>
            <a:endParaRPr lang="en-GB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043608" y="227687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7020272" y="227687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sz="1600" b="1" dirty="0" err="1" smtClean="0">
                <a:solidFill>
                  <a:schemeClr val="bg2">
                    <a:lumMod val="25000"/>
                  </a:schemeClr>
                </a:solidFill>
              </a:rPr>
              <a:t>x,y,y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3788" y="263691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REPEATABLE_TYPES</a:t>
            </a:r>
            <a:endParaRPr lang="en-GB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263691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7020272" y="263691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sz="1600" b="1" dirty="0" err="1" smtClean="0">
                <a:solidFill>
                  <a:schemeClr val="bg2">
                    <a:lumMod val="25000"/>
                  </a:schemeClr>
                </a:solidFill>
              </a:rPr>
              <a:t>x,x,x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5976" y="3681028"/>
            <a:ext cx="1152128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Modifier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355976" y="4401108"/>
            <a:ext cx="115212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355976" y="5121188"/>
            <a:ext cx="115212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355976" y="4041068"/>
            <a:ext cx="115212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4355976" y="4761148"/>
            <a:ext cx="115212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752020" y="1196752"/>
            <a:ext cx="2268252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Additional Condition</a:t>
            </a:r>
            <a:endParaRPr lang="en-GB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752020" y="155679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752020" y="191683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752020" y="227687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cs typeface="Courier New" pitchFamily="49" charset="0"/>
              </a:rPr>
              <a:t>Multiple Available Types</a:t>
            </a:r>
            <a:endParaRPr lang="en-GB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4752020" y="263691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cs typeface="Courier New" pitchFamily="49" charset="0"/>
              </a:rPr>
              <a:t>Single Available Type</a:t>
            </a:r>
            <a:endParaRPr lang="en-GB" sz="1600" dirty="0"/>
          </a:p>
        </p:txBody>
      </p:sp>
      <p:sp>
        <p:nvSpPr>
          <p:cNvPr id="65" name="Rectangle 64"/>
          <p:cNvSpPr/>
          <p:nvPr/>
        </p:nvSpPr>
        <p:spPr>
          <a:xfrm>
            <a:off x="5004048" y="4473116"/>
            <a:ext cx="45719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5004048" y="4833156"/>
            <a:ext cx="45719" cy="21602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770022" y="409507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770022" y="445511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2" name="Isosceles Triangle 81"/>
          <p:cNvSpPr/>
          <p:nvPr/>
        </p:nvSpPr>
        <p:spPr>
          <a:xfrm rot="5400000">
            <a:off x="4770022" y="481515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4770022" y="517519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4" name="Rectangle 83"/>
          <p:cNvSpPr/>
          <p:nvPr/>
        </p:nvSpPr>
        <p:spPr>
          <a:xfrm>
            <a:off x="4860032" y="5193196"/>
            <a:ext cx="45719" cy="21602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2663788" y="3681028"/>
            <a:ext cx="1692188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Value</a:t>
            </a:r>
            <a:endParaRPr lang="en-GB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43608" y="3681028"/>
            <a:ext cx="162018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Attribute</a:t>
            </a:r>
            <a:endParaRPr lang="en-GB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663788" y="4041068"/>
            <a:ext cx="169218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FULL</a:t>
            </a:r>
            <a:endParaRPr lang="en-GB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1043608" y="404106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endParaRPr lang="en-GB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663788" y="4401108"/>
            <a:ext cx="169218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QUERY_ONLY</a:t>
            </a:r>
            <a:endParaRPr lang="en-GB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1043608" y="440110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endParaRPr lang="en-GB" sz="1500" dirty="0"/>
          </a:p>
        </p:txBody>
      </p:sp>
      <p:sp>
        <p:nvSpPr>
          <p:cNvPr id="92" name="TextBox 91"/>
          <p:cNvSpPr txBox="1"/>
          <p:nvPr/>
        </p:nvSpPr>
        <p:spPr>
          <a:xfrm>
            <a:off x="2663788" y="4761148"/>
            <a:ext cx="169218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GB" sz="1500" dirty="0"/>
          </a:p>
        </p:txBody>
      </p:sp>
      <p:sp>
        <p:nvSpPr>
          <p:cNvPr id="93" name="TextBox 92"/>
          <p:cNvSpPr txBox="1"/>
          <p:nvPr/>
        </p:nvSpPr>
        <p:spPr>
          <a:xfrm>
            <a:off x="1043608" y="476114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endParaRPr lang="en-GB" sz="1500" dirty="0"/>
          </a:p>
        </p:txBody>
      </p:sp>
      <p:sp>
        <p:nvSpPr>
          <p:cNvPr id="94" name="TextBox 93"/>
          <p:cNvSpPr txBox="1"/>
          <p:nvPr/>
        </p:nvSpPr>
        <p:spPr>
          <a:xfrm>
            <a:off x="2663788" y="5121188"/>
            <a:ext cx="169218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GB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1043608" y="512118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active</a:t>
            </a:r>
            <a:endParaRPr lang="en-GB" sz="1500" dirty="0"/>
          </a:p>
        </p:txBody>
      </p:sp>
      <p:sp>
        <p:nvSpPr>
          <p:cNvPr id="96" name="TextBox 95"/>
          <p:cNvSpPr txBox="1"/>
          <p:nvPr/>
        </p:nvSpPr>
        <p:spPr>
          <a:xfrm>
            <a:off x="5508104" y="3681028"/>
            <a:ext cx="2556284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400" b="1" dirty="0" smtClean="0"/>
              <a:t>*</a:t>
            </a:r>
            <a:r>
              <a:rPr lang="en-GB" sz="1400" dirty="0" smtClean="0"/>
              <a:t> The </a:t>
            </a:r>
            <a:r>
              <a:rPr lang="en-GB" sz="1400" dirty="0" smtClean="0"/>
              <a:t>semantics </a:t>
            </a:r>
            <a:r>
              <a:rPr lang="en-GB" sz="1400" dirty="0" smtClean="0"/>
              <a:t>of these modifiers only </a:t>
            </a:r>
            <a:r>
              <a:rPr lang="en-GB" sz="1400" dirty="0" smtClean="0"/>
              <a:t>apply to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400" dirty="0" err="1" smtClean="0"/>
              <a:t>s</a:t>
            </a:r>
            <a:r>
              <a:rPr lang="en-GB" sz="1400" dirty="0" smtClean="0"/>
              <a:t>, as displayed in the main model  window. </a:t>
            </a:r>
            <a:r>
              <a:rPr lang="en-GB" sz="1400" dirty="0" smtClean="0"/>
              <a:t>However a couple of </a:t>
            </a:r>
            <a:r>
              <a:rPr lang="en-GB" sz="1400" dirty="0" smtClean="0"/>
              <a:t>identical modifiers are used </a:t>
            </a:r>
            <a:r>
              <a:rPr lang="en-GB" sz="1400" dirty="0" smtClean="0"/>
              <a:t>in the instantiation windows to represent similar, but non-identical, attributes of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en-GB" sz="1400" dirty="0" err="1" smtClean="0"/>
              <a:t>s</a:t>
            </a:r>
            <a:r>
              <a:rPr lang="en-GB" sz="1400" dirty="0" smtClean="0"/>
              <a:t> (</a:t>
            </a:r>
            <a:r>
              <a:rPr lang="en-GB" sz="1400" dirty="0" smtClean="0"/>
              <a:t>see </a:t>
            </a:r>
            <a:r>
              <a:rPr lang="en-GB" sz="1400" dirty="0" smtClean="0"/>
              <a:t>later section for details)</a:t>
            </a:r>
          </a:p>
          <a:p>
            <a:endParaRPr lang="en-GB" sz="1600" b="1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1043608" y="5481228"/>
            <a:ext cx="7020780" cy="7560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/>
              <a:t>Note: 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active</a:t>
            </a:r>
            <a:r>
              <a:rPr lang="en-GB" sz="1400" dirty="0" smtClean="0"/>
              <a:t>=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FALSE </a:t>
            </a:r>
            <a:r>
              <a:rPr lang="en-GB" sz="1400" dirty="0" smtClean="0">
                <a:sym typeface="Wingdings" pitchFamily="2" charset="2"/>
              </a:rPr>
              <a:t>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400" dirty="0" smtClean="0"/>
              <a:t>=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No modifiers </a:t>
            </a:r>
            <a:r>
              <a:rPr lang="en-GB" sz="1400" dirty="0" smtClean="0">
                <a:sym typeface="Wingdings" pitchFamily="2" charset="2"/>
              </a:rPr>
              <a:t>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400" dirty="0" smtClean="0"/>
              <a:t>=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GB" sz="1400" dirty="0" smtClean="0">
                <a:cs typeface="Courier New" pitchFamily="49" charset="0"/>
              </a:rPr>
              <a:t>,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active</a:t>
            </a:r>
            <a:r>
              <a:rPr lang="en-GB" sz="1400" dirty="0" smtClean="0"/>
              <a:t>=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GB" sz="1400" dirty="0" smtClean="0"/>
          </a:p>
          <a:p>
            <a:endParaRPr lang="en-GB" sz="1600" b="1" dirty="0" smtClean="0"/>
          </a:p>
        </p:txBody>
      </p:sp>
      <p:sp>
        <p:nvSpPr>
          <p:cNvPr id="50" name="Oval 49"/>
          <p:cNvSpPr/>
          <p:nvPr/>
        </p:nvSpPr>
        <p:spPr>
          <a:xfrm>
            <a:off x="5004048" y="4149080"/>
            <a:ext cx="108012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260648"/>
            <a:ext cx="49834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0" y="3897052"/>
            <a:ext cx="5508104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/ values 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/ 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548" y="4113076"/>
            <a:ext cx="4032448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43608" y="4509120"/>
            <a:ext cx="34923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503548" y="4509120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1043608" y="4869160"/>
            <a:ext cx="34923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</a:t>
            </a:r>
            <a:r>
              <a:rPr lang="en-GB" sz="1600" dirty="0" smtClean="0"/>
              <a:t>as for parent slot</a:t>
            </a:r>
            <a:endParaRPr lang="en-GB" sz="1600" dirty="0"/>
          </a:p>
        </p:txBody>
      </p:sp>
      <p:sp>
        <p:nvSpPr>
          <p:cNvPr id="36" name="Rectangle 35"/>
          <p:cNvSpPr/>
          <p:nvPr/>
        </p:nvSpPr>
        <p:spPr>
          <a:xfrm>
            <a:off x="503548" y="4869160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665566" y="4563126"/>
            <a:ext cx="216024" cy="252028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4" name="Oval 23"/>
          <p:cNvSpPr/>
          <p:nvPr/>
        </p:nvSpPr>
        <p:spPr>
          <a:xfrm>
            <a:off x="647564" y="4905164"/>
            <a:ext cx="252028" cy="252028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TextBox 37"/>
          <p:cNvSpPr txBox="1"/>
          <p:nvPr/>
        </p:nvSpPr>
        <p:spPr>
          <a:xfrm>
            <a:off x="2087724" y="5481228"/>
            <a:ext cx="6408712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Slot Text </a:t>
            </a:r>
            <a:r>
              <a:rPr lang="en-GB" b="1" dirty="0" smtClean="0"/>
              <a:t>Modifier </a:t>
            </a:r>
            <a:r>
              <a:rPr lang="en-GB" b="1" dirty="0" smtClean="0"/>
              <a:t>Recap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43808" y="5877272"/>
            <a:ext cx="56526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=SINGLE_VALUED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43808" y="6237312"/>
            <a:ext cx="56526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=REPEATABLE_TYPES</a:t>
            </a:r>
            <a:r>
              <a:rPr lang="en-GB" sz="1600" dirty="0" smtClean="0">
                <a:cs typeface="Courier New" pitchFamily="49" charset="0"/>
              </a:rPr>
              <a:t> / Single Available Type</a:t>
            </a:r>
            <a:endParaRPr lang="en-GB" sz="1600" i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087724" y="5877272"/>
            <a:ext cx="7560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[x]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6237312"/>
            <a:ext cx="7560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sz="1600" b="1" dirty="0" err="1" smtClean="0">
                <a:solidFill>
                  <a:schemeClr val="bg2">
                    <a:lumMod val="25000"/>
                  </a:schemeClr>
                </a:solidFill>
              </a:rPr>
              <a:t>x,x,x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260648"/>
            <a:ext cx="498348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that represents 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5596" y="5049180"/>
            <a:ext cx="2916324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544522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935596" y="544522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9612" y="5517232"/>
            <a:ext cx="252028" cy="21602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principles + 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 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719572" y="4941168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Frame Icon </a:t>
            </a:r>
            <a:r>
              <a:rPr lang="en-GB" b="1" dirty="0" smtClean="0"/>
              <a:t>Modifiers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9632" y="5697252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5337212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21" name="Rectangle 20"/>
          <p:cNvSpPr/>
          <p:nvPr/>
        </p:nvSpPr>
        <p:spPr>
          <a:xfrm>
            <a:off x="719572" y="533721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19572" y="569725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63588" y="5373216"/>
            <a:ext cx="28803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863588" y="5481228"/>
            <a:ext cx="288032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63588" y="5769260"/>
            <a:ext cx="288032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Rectangle 13"/>
          <p:cNvSpPr/>
          <p:nvPr/>
        </p:nvSpPr>
        <p:spPr>
          <a:xfrm>
            <a:off x="863588" y="5841268"/>
            <a:ext cx="288032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slide). It is possible however that a range of plug-ins could be implemented for different EKS, 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information (which is actually meta-data about the instantiation in it’s current state, rather than actual instantiation updates):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updated, with any resulting updates being applied to the instantiation, as the operation proceeds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process, acting on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This will be either: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These 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788024" y="0"/>
            <a:ext cx="1116124" cy="4797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040052" y="54868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052" y="141277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584684"/>
            <a:ext cx="7740860" cy="5709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OM </a:t>
            </a:r>
            <a:r>
              <a:rPr lang="en-GB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b="1" dirty="0" smtClean="0">
                <a:cs typeface="Courier New" pitchFamily="49" charset="0"/>
              </a:rPr>
              <a:t>:</a:t>
            </a:r>
            <a:r>
              <a:rPr lang="en-GB" dirty="0" smtClean="0"/>
              <a:t> </a:t>
            </a:r>
            <a:r>
              <a:rPr lang="en-GB" sz="1600" dirty="0" smtClean="0"/>
              <a:t>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>
                <a:cs typeface="Courier New" pitchFamily="49" charset="0"/>
              </a:rPr>
              <a:t> Class used to represent all OM 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OM </a:t>
            </a:r>
            <a:r>
              <a:rPr lang="en-GB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b="1" dirty="0" smtClean="0">
                <a:cs typeface="Courier New" pitchFamily="49" charset="0"/>
              </a:rPr>
              <a:t>FM Bindings: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Every OM entity will be bound to a corresponding FM entity: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815916" y="1160748"/>
            <a:ext cx="2088232" cy="3816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5049180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9612" y="580526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079612" y="544522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539552" y="544522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39552" y="580526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47564" y="5481228"/>
            <a:ext cx="288032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Oval 14"/>
          <p:cNvSpPr/>
          <p:nvPr/>
        </p:nvSpPr>
        <p:spPr>
          <a:xfrm>
            <a:off x="647564" y="5841268"/>
            <a:ext cx="288032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719572" y="5913276"/>
            <a:ext cx="144016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608004" y="5409220"/>
            <a:ext cx="338437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Slot Icon </a:t>
            </a:r>
            <a:r>
              <a:rPr lang="en-GB" b="1" dirty="0" smtClean="0"/>
              <a:t>Modifier Recap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88124" y="692696"/>
            <a:ext cx="3096344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8124" y="1304764"/>
            <a:ext cx="3096344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value-types that appear are also coloured by source(s)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OM) as being a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QUERY_ONLY</a:t>
            </a:r>
            <a:r>
              <a:rPr lang="en-GB" sz="1600" dirty="0" smtClean="0"/>
              <a:t> editable </a:t>
            </a:r>
            <a:r>
              <a:rPr lang="en-GB" sz="1600" dirty="0" smtClean="0">
                <a:cs typeface="Courier New" pitchFamily="49" charset="0"/>
              </a:rPr>
              <a:t>slot. Hence values for instantiations of this slot that appear on assertions will always be derived automatically from those of other slots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8064" y="5805264"/>
            <a:ext cx="2844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=QUERY_ONLY</a:t>
            </a:r>
            <a:endParaRPr lang="en-GB" sz="1500" dirty="0"/>
          </a:p>
        </p:txBody>
      </p:sp>
      <p:sp>
        <p:nvSpPr>
          <p:cNvPr id="36" name="Rectangle 35"/>
          <p:cNvSpPr/>
          <p:nvPr/>
        </p:nvSpPr>
        <p:spPr>
          <a:xfrm>
            <a:off x="4968044" y="5877272"/>
            <a:ext cx="45719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4734018" y="5859270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1" name="TextBox 40"/>
          <p:cNvSpPr txBox="1"/>
          <p:nvPr/>
        </p:nvSpPr>
        <p:spPr>
          <a:xfrm>
            <a:off x="971600" y="4977172"/>
            <a:ext cx="2844316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1660" y="5733256"/>
            <a:ext cx="23042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11660" y="5373216"/>
            <a:ext cx="23042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1660" y="6093296"/>
            <a:ext cx="23042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51" name="Rectangle 50"/>
          <p:cNvSpPr/>
          <p:nvPr/>
        </p:nvSpPr>
        <p:spPr>
          <a:xfrm>
            <a:off x="971600" y="5373216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971600" y="5733256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971600" y="6093296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6200000">
            <a:off x="1088855" y="5399979"/>
            <a:ext cx="269550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1097614" y="6147302"/>
            <a:ext cx="252028" cy="288032"/>
          </a:xfrm>
          <a:prstGeom prst="triangle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1133618" y="6219310"/>
            <a:ext cx="108012" cy="144016"/>
          </a:xfrm>
          <a:prstGeom prst="triangle">
            <a:avLst>
              <a:gd name="adj" fmla="val 51764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1149920" y="5482928"/>
            <a:ext cx="146636" cy="14323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1097614" y="5787262"/>
            <a:ext cx="252028" cy="288032"/>
          </a:xfrm>
          <a:prstGeom prst="triangle">
            <a:avLst>
              <a:gd name="adj" fmla="val 50000"/>
            </a:avLst>
          </a:prstGeom>
          <a:solidFill>
            <a:srgbClr val="3317A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54" name="Rectangle 53"/>
          <p:cNvSpPr/>
          <p:nvPr/>
        </p:nvSpPr>
        <p:spPr>
          <a:xfrm>
            <a:off x="4608004" y="580526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51920" y="908720"/>
            <a:ext cx="2160240" cy="3852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trees 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For 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4648200" cy="334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68660"/>
            <a:ext cx="33909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431540" y="4509120"/>
            <a:ext cx="5400600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1600" y="5265204"/>
            <a:ext cx="32043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38" name="Rectangle 37"/>
          <p:cNvSpPr/>
          <p:nvPr/>
        </p:nvSpPr>
        <p:spPr>
          <a:xfrm rot="18972962">
            <a:off x="621393" y="4967501"/>
            <a:ext cx="229617" cy="23250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971600" y="4905164"/>
            <a:ext cx="32043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512676"/>
            <a:ext cx="3024336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348880"/>
            <a:ext cx="3024336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1600" y="5625244"/>
            <a:ext cx="32043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</a:t>
            </a:r>
            <a:r>
              <a:rPr lang="en-GB" sz="1600" dirty="0" smtClean="0"/>
              <a:t>type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629562" y="5643246"/>
            <a:ext cx="252028" cy="288032"/>
          </a:xfrm>
          <a:prstGeom prst="triangle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665566" y="5715254"/>
            <a:ext cx="108012" cy="144016"/>
          </a:xfrm>
          <a:prstGeom prst="triangle">
            <a:avLst>
              <a:gd name="adj" fmla="val 51764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175956" y="4905164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</a:t>
            </a:r>
            <a:r>
              <a:rPr lang="en-GB" sz="1600" dirty="0" smtClean="0"/>
              <a:t>are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by context alone</a:t>
            </a:r>
            <a:endParaRPr lang="en-GB" sz="1600" dirty="0"/>
          </a:p>
        </p:txBody>
      </p:sp>
      <p:grpSp>
        <p:nvGrpSpPr>
          <p:cNvPr id="21" name="Group 20"/>
          <p:cNvGrpSpPr/>
          <p:nvPr/>
        </p:nvGrpSpPr>
        <p:grpSpPr>
          <a:xfrm rot="19301791">
            <a:off x="3942006" y="3735131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24228" y="4977172"/>
            <a:ext cx="1728192" cy="12241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i="1" dirty="0" smtClean="0"/>
              <a:t>See  subsequent slides for details of instance-level slot modifiers…</a:t>
            </a:r>
            <a:endParaRPr lang="en-GB" i="1" dirty="0" smtClean="0"/>
          </a:p>
          <a:p>
            <a:pPr algn="ctr"/>
            <a:endParaRPr lang="en-GB" b="1" dirty="0" smtClean="0"/>
          </a:p>
        </p:txBody>
      </p:sp>
      <p:sp>
        <p:nvSpPr>
          <p:cNvPr id="27" name="Rectangle 26"/>
          <p:cNvSpPr/>
          <p:nvPr/>
        </p:nvSpPr>
        <p:spPr>
          <a:xfrm rot="18972962">
            <a:off x="672773" y="5020669"/>
            <a:ext cx="128885" cy="12672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629562" y="5283206"/>
            <a:ext cx="252028" cy="28803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9" name="Rectangle 38"/>
          <p:cNvSpPr/>
          <p:nvPr/>
        </p:nvSpPr>
        <p:spPr>
          <a:xfrm>
            <a:off x="431540" y="490516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31540" y="526520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31540" y="562524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516" y="296652"/>
            <a:ext cx="8712968" cy="6264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</a:t>
            </a:r>
            <a:r>
              <a:rPr lang="en-GB" sz="1600" dirty="0" smtClean="0">
                <a:cs typeface="Courier New" pitchFamily="49" charset="0"/>
              </a:rPr>
              <a:t>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b="1" dirty="0" smtClean="0"/>
              <a:t>Assertions </a:t>
            </a:r>
            <a:r>
              <a:rPr lang="en-GB" b="1" dirty="0" smtClean="0"/>
              <a:t>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In </a:t>
            </a:r>
            <a:r>
              <a:rPr lang="en-GB" sz="1600" dirty="0" smtClean="0">
                <a:cs typeface="Courier New" pitchFamily="49" charset="0"/>
              </a:rPr>
              <a:t>general assertions and queries </a:t>
            </a:r>
            <a:r>
              <a:rPr lang="en-GB" sz="1600" i="1" dirty="0" smtClean="0">
                <a:cs typeface="Courier New" pitchFamily="49" charset="0"/>
              </a:rPr>
              <a:t>may </a:t>
            </a:r>
            <a:r>
              <a:rPr lang="en-GB" sz="1600" dirty="0" smtClean="0">
                <a:cs typeface="Courier New" pitchFamily="49" charset="0"/>
              </a:rPr>
              <a:t>differ </a:t>
            </a:r>
            <a:r>
              <a:rPr lang="en-GB" sz="1600" dirty="0" smtClean="0">
                <a:cs typeface="Courier New" pitchFamily="49" charset="0"/>
              </a:rPr>
              <a:t>in the following </a:t>
            </a:r>
            <a:r>
              <a:rPr lang="en-GB" sz="1600" dirty="0" smtClean="0">
                <a:cs typeface="Courier New" pitchFamily="49" charset="0"/>
              </a:rPr>
              <a:t>attributes: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(*): </a:t>
            </a:r>
            <a:r>
              <a:rPr lang="en-GB" sz="1600" dirty="0" smtClean="0">
                <a:cs typeface="Courier New" pitchFamily="49" charset="0"/>
              </a:rPr>
              <a:t>By </a:t>
            </a:r>
            <a:r>
              <a:rPr lang="en-GB" sz="1600" dirty="0" smtClean="0">
                <a:cs typeface="Courier New" pitchFamily="49" charset="0"/>
              </a:rPr>
              <a:t>default,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next slide) are allowed for queries but not for </a:t>
            </a:r>
            <a:r>
              <a:rPr lang="en-GB" sz="1600" dirty="0" smtClean="0">
                <a:cs typeface="Courier New" pitchFamily="49" charset="0"/>
              </a:rPr>
              <a:t>assertions.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Editable/non-editable slots (*): </a:t>
            </a:r>
            <a:r>
              <a:rPr lang="en-GB" sz="1600" dirty="0" smtClean="0">
                <a:cs typeface="Courier New" pitchFamily="49" charset="0"/>
              </a:rPr>
              <a:t>Generally slots that are specified as </a:t>
            </a:r>
            <a:r>
              <a:rPr lang="en-GB" sz="1600" i="1" dirty="0" smtClean="0">
                <a:cs typeface="Courier New" pitchFamily="49" charset="0"/>
              </a:rPr>
              <a:t>non-editable </a:t>
            </a:r>
            <a:r>
              <a:rPr lang="en-GB" sz="1600" dirty="0" smtClean="0">
                <a:cs typeface="Courier New" pitchFamily="49" charset="0"/>
              </a:rPr>
              <a:t>on assertions, </a:t>
            </a:r>
            <a:r>
              <a:rPr lang="en-GB" sz="1600" dirty="0" smtClean="0">
                <a:cs typeface="Courier New" pitchFamily="49" charset="0"/>
              </a:rPr>
              <a:t>since their values will be automatically derived by the model(**), will </a:t>
            </a:r>
            <a:r>
              <a:rPr lang="en-GB" sz="1600" dirty="0" smtClean="0">
                <a:cs typeface="Courier New" pitchFamily="49" charset="0"/>
              </a:rPr>
              <a:t>be specified as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on </a:t>
            </a:r>
            <a:r>
              <a:rPr lang="en-GB" sz="1600" dirty="0" smtClean="0">
                <a:cs typeface="Courier New" pitchFamily="49" charset="0"/>
              </a:rPr>
              <a:t>queries, since querying for </a:t>
            </a:r>
            <a:r>
              <a:rPr lang="en-GB" sz="1600" dirty="0" smtClean="0">
                <a:cs typeface="Courier New" pitchFamily="49" charset="0"/>
              </a:rPr>
              <a:t>the values of such slots </a:t>
            </a:r>
            <a:r>
              <a:rPr lang="en-GB" sz="1600" dirty="0" smtClean="0">
                <a:cs typeface="Courier New" pitchFamily="49" charset="0"/>
              </a:rPr>
              <a:t>will still make sense.</a:t>
            </a:r>
            <a:endParaRPr lang="en-GB" sz="1600" b="1" i="1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</a:t>
            </a:r>
            <a:r>
              <a:rPr lang="en-GB" sz="1600" b="1" i="1" dirty="0" err="1" smtClean="0">
                <a:cs typeface="Courier New" pitchFamily="49" charset="0"/>
              </a:rPr>
              <a:t>inferencing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V</a:t>
            </a:r>
            <a:r>
              <a:rPr lang="en-GB" sz="1600" dirty="0" smtClean="0">
                <a:cs typeface="Courier New" pitchFamily="49" charset="0"/>
              </a:rPr>
              <a:t>alues for certain slots on assertions may be </a:t>
            </a:r>
            <a:r>
              <a:rPr lang="en-GB" sz="1600" dirty="0" smtClean="0">
                <a:cs typeface="Courier New" pitchFamily="49" charset="0"/>
              </a:rPr>
              <a:t>automatically derived by the </a:t>
            </a:r>
            <a:r>
              <a:rPr lang="en-GB" sz="1600" dirty="0" smtClean="0">
                <a:cs typeface="Courier New" pitchFamily="49" charset="0"/>
              </a:rPr>
              <a:t>model(**), </a:t>
            </a:r>
            <a:r>
              <a:rPr lang="en-GB" sz="1600" dirty="0" smtClean="0">
                <a:cs typeface="Courier New" pitchFamily="49" charset="0"/>
              </a:rPr>
              <a:t>whereas, in general, no such inference will occur for queries, since the automatic inference in the assertions will make such inference in queries redundant.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/>
            <a:r>
              <a:rPr lang="en-GB" sz="1600" b="1" dirty="0" smtClean="0">
                <a:cs typeface="Courier New" pitchFamily="49" charset="0"/>
              </a:rPr>
              <a:t>*</a:t>
            </a:r>
            <a:r>
              <a:rPr lang="en-GB" sz="1600" dirty="0" smtClean="0">
                <a:cs typeface="Courier New" pitchFamily="49" charset="0"/>
              </a:rPr>
              <a:t> Both subsumed </a:t>
            </a:r>
            <a:r>
              <a:rPr lang="en-GB" sz="1600" dirty="0" smtClean="0">
                <a:cs typeface="Courier New" pitchFamily="49" charset="0"/>
              </a:rPr>
              <a:t>by general notion of </a:t>
            </a:r>
            <a:r>
              <a:rPr lang="en-GB" sz="1600" dirty="0" err="1" smtClean="0">
                <a:cs typeface="Courier New" pitchFamily="49" charset="0"/>
              </a:rPr>
              <a:t>editability</a:t>
            </a:r>
            <a:r>
              <a:rPr lang="en-GB" sz="1600" dirty="0" smtClean="0">
                <a:cs typeface="Courier New" pitchFamily="49" charset="0"/>
              </a:rPr>
              <a:t>, as </a:t>
            </a:r>
            <a:r>
              <a:rPr lang="en-GB" sz="1600" dirty="0" smtClean="0">
                <a:cs typeface="Courier New" pitchFamily="49" charset="0"/>
              </a:rPr>
              <a:t>represented </a:t>
            </a:r>
            <a:r>
              <a:rPr lang="en-GB" sz="1600" dirty="0" smtClean="0">
                <a:cs typeface="Courier New" pitchFamily="49" charset="0"/>
              </a:rPr>
              <a:t>by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(see next slide)</a:t>
            </a:r>
          </a:p>
          <a:p>
            <a:pPr marL="457200" indent="-457200"/>
            <a:r>
              <a:rPr lang="en-GB" sz="1600" b="1" dirty="0" smtClean="0">
                <a:cs typeface="Courier New" pitchFamily="49" charset="0"/>
              </a:rPr>
              <a:t>**</a:t>
            </a:r>
            <a:r>
              <a:rPr lang="en-GB" sz="1600" dirty="0" smtClean="0">
                <a:cs typeface="Courier New" pitchFamily="49" charset="0"/>
              </a:rPr>
              <a:t> Derived via </a:t>
            </a:r>
            <a:r>
              <a:rPr lang="en-GB" sz="1600" dirty="0" smtClean="0">
                <a:cs typeface="Courier New" pitchFamily="49" charset="0"/>
              </a:rPr>
              <a:t>either EKS-based reasoning or OM-based </a:t>
            </a:r>
            <a:r>
              <a:rPr lang="en-GB" sz="1600" dirty="0" smtClean="0">
                <a:cs typeface="Courier New" pitchFamily="49" charset="0"/>
              </a:rPr>
              <a:t>processing</a:t>
            </a:r>
          </a:p>
          <a:p>
            <a:endParaRPr lang="en-GB" sz="800" dirty="0" smtClean="0"/>
          </a:p>
          <a:p>
            <a:r>
              <a:rPr lang="en-GB" sz="1600" b="1" i="1" dirty="0" smtClean="0">
                <a:cs typeface="Courier New" pitchFamily="49" charset="0"/>
              </a:rPr>
              <a:t>Note: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For each of these attributes, other than EKS-based value-</a:t>
            </a:r>
            <a:r>
              <a:rPr lang="en-GB" sz="1600" dirty="0" err="1" smtClean="0">
                <a:cs typeface="Courier New" pitchFamily="49" charset="0"/>
              </a:rPr>
              <a:t>inferencing</a:t>
            </a:r>
            <a:r>
              <a:rPr lang="en-GB" sz="1600" dirty="0" smtClean="0">
                <a:cs typeface="Courier New" pitchFamily="49" charset="0"/>
              </a:rPr>
              <a:t>, the default/normal behaviours as described, </a:t>
            </a:r>
            <a:r>
              <a:rPr lang="en-GB" sz="1600" dirty="0" smtClean="0">
                <a:cs typeface="Courier New" pitchFamily="49" charset="0"/>
              </a:rPr>
              <a:t>can be overridden </a:t>
            </a:r>
            <a:r>
              <a:rPr lang="en-GB" sz="1600" dirty="0" smtClean="0">
                <a:cs typeface="Courier New" pitchFamily="49" charset="0"/>
              </a:rPr>
              <a:t>(and in each case it can make sense to do so) for </a:t>
            </a:r>
            <a:r>
              <a:rPr lang="en-GB" sz="1600" dirty="0" smtClean="0">
                <a:cs typeface="Courier New" pitchFamily="49" charset="0"/>
              </a:rPr>
              <a:t>specific slots, </a:t>
            </a:r>
            <a:r>
              <a:rPr lang="en-GB" sz="1600" dirty="0" smtClean="0">
                <a:cs typeface="Courier New" pitchFamily="49" charset="0"/>
              </a:rPr>
              <a:t>by either </a:t>
            </a: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cs typeface="Courier New" pitchFamily="49" charset="0"/>
              </a:rPr>
              <a:t>OM or, for MEKON-OWL derived models, via the configuration file.</a:t>
            </a:r>
            <a:endParaRPr lang="en-GB" sz="800" b="1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48" y="440668"/>
            <a:ext cx="8136904" cy="59862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Concrete </a:t>
            </a:r>
            <a:r>
              <a:rPr lang="en-GB" sz="2400" b="1" dirty="0" smtClean="0"/>
              <a:t>and Abstract </a:t>
            </a:r>
            <a:r>
              <a:rPr lang="en-GB" sz="2400" b="1" dirty="0" smtClean="0"/>
              <a:t>Values + Instance Slot </a:t>
            </a:r>
            <a:r>
              <a:rPr lang="en-GB" sz="2400" b="1" dirty="0" err="1" smtClean="0"/>
              <a:t>Editability</a:t>
            </a:r>
            <a:endParaRPr lang="en-GB" sz="2400" b="1" dirty="0" smtClean="0"/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Concrete Values: </a:t>
            </a:r>
            <a:r>
              <a:rPr lang="en-GB" sz="1600" dirty="0" smtClean="0"/>
              <a:t>A concrete slot-value is one of:</a:t>
            </a:r>
          </a:p>
          <a:p>
            <a:pPr marL="457200" indent="-457200"/>
            <a:endParaRPr lang="en-GB" sz="9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Atomic-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standard </a:t>
            </a:r>
            <a:r>
              <a:rPr lang="en-GB" sz="1600" dirty="0" smtClean="0">
                <a:cs typeface="Courier New" pitchFamily="49" charset="0"/>
              </a:rPr>
              <a:t>type, with specific identifier</a:t>
            </a:r>
            <a:endParaRPr lang="en-GB" sz="1600" b="1" i="1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Atomic-typed-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an atomic-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specific concrete value</a:t>
            </a:r>
            <a:endParaRPr lang="en-GB" sz="1600" b="1" i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800" b="1" dirty="0" smtClean="0"/>
          </a:p>
          <a:p>
            <a:r>
              <a:rPr lang="en-GB" b="1" dirty="0" smtClean="0"/>
              <a:t>Abstract Values: </a:t>
            </a:r>
            <a:r>
              <a:rPr lang="en-GB" sz="1600" dirty="0" smtClean="0"/>
              <a:t>An 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Special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represents a disjunction of simple-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value-range, rather than a specific value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Instance Slot </a:t>
            </a:r>
            <a:r>
              <a:rPr lang="en-GB" b="1" dirty="0" err="1" smtClean="0"/>
              <a:t>Editability</a:t>
            </a:r>
            <a:r>
              <a:rPr lang="en-GB" b="1" dirty="0" smtClean="0"/>
              <a:t>: </a:t>
            </a:r>
            <a:r>
              <a:rPr lang="en-GB" sz="1600" dirty="0" smtClean="0"/>
              <a:t>The </a:t>
            </a:r>
            <a:r>
              <a:rPr lang="en-GB" sz="1600" dirty="0" err="1" smtClean="0"/>
              <a:t>editability</a:t>
            </a:r>
            <a:r>
              <a:rPr lang="en-GB" sz="1600" dirty="0" smtClean="0"/>
              <a:t> from the perspective of the client of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on an instance (assertion or query) is defined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600" dirty="0" smtClean="0"/>
              <a:t> </a:t>
            </a:r>
            <a:r>
              <a:rPr lang="en-GB" sz="1600" dirty="0" err="1" smtClean="0"/>
              <a:t>enum</a:t>
            </a:r>
            <a:r>
              <a:rPr lang="en-GB" sz="1600" dirty="0" smtClean="0"/>
              <a:t>. </a:t>
            </a:r>
            <a:r>
              <a:rPr lang="en-GB" sz="1600" dirty="0" smtClean="0">
                <a:cs typeface="Courier New" pitchFamily="49" charset="0"/>
              </a:rPr>
              <a:t>Options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Slot can be given both concrete and abstract values by the client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CONCRETE_ONLY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Slot can only be given concrete values by the client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Slot is not editable by the client</a:t>
            </a:r>
          </a:p>
          <a:p>
            <a:pPr marL="457200" indent="-457200"/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explained earlier, the </a:t>
            </a:r>
            <a:r>
              <a:rPr lang="en-GB" sz="1600" dirty="0" err="1" smtClean="0"/>
              <a:t>editability</a:t>
            </a:r>
            <a:r>
              <a:rPr lang="en-GB" sz="1600" dirty="0" smtClean="0"/>
              <a:t> of an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determined by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value associated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of which it is an instantiation. Note that certain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values will </a:t>
            </a:r>
            <a:r>
              <a:rPr lang="en-GB" sz="1600" dirty="0" smtClean="0">
                <a:cs typeface="Courier New" pitchFamily="49" charset="0"/>
              </a:rPr>
              <a:t>specify different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values </a:t>
            </a:r>
            <a:r>
              <a:rPr lang="en-GB" sz="1600" dirty="0" smtClean="0">
                <a:cs typeface="Courier New" pitchFamily="49" charset="0"/>
              </a:rPr>
              <a:t>for assertion and query </a:t>
            </a:r>
            <a:r>
              <a:rPr lang="en-GB" sz="1600" dirty="0" smtClean="0">
                <a:cs typeface="Courier New" pitchFamily="49" charset="0"/>
              </a:rPr>
              <a:t>instantiations </a:t>
            </a:r>
            <a:r>
              <a:rPr lang="en-GB" sz="1600" dirty="0" smtClean="0">
                <a:cs typeface="Courier New" pitchFamily="49" charset="0"/>
              </a:rPr>
              <a:t>(</a:t>
            </a:r>
            <a:r>
              <a:rPr lang="en-GB" sz="1600" i="1" dirty="0" smtClean="0">
                <a:cs typeface="Courier New" pitchFamily="49" charset="0"/>
              </a:rPr>
              <a:t>e.g.</a:t>
            </a:r>
            <a:r>
              <a:rPr lang="en-GB" sz="1600" dirty="0" smtClean="0">
                <a:cs typeface="Courier New" pitchFamily="49" charset="0"/>
              </a:rPr>
              <a:t>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GB" sz="1600" dirty="0" smtClean="0">
                <a:cs typeface="Courier New" pitchFamily="49" charset="0"/>
              </a:rPr>
              <a:t> specifies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>
                <a:cs typeface="Courier New" pitchFamily="49" charset="0"/>
              </a:rPr>
              <a:t>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for queries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CONCRETE_ONLY</a:t>
            </a:r>
            <a:r>
              <a:rPr lang="en-GB" sz="1600" dirty="0" smtClean="0">
                <a:cs typeface="Courier New" pitchFamily="49" charset="0"/>
              </a:rPr>
              <a:t> for assertions</a:t>
            </a:r>
            <a:r>
              <a:rPr lang="en-GB" sz="1600" dirty="0" smtClean="0"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2386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007604" y="4401108"/>
            <a:ext cx="6516724" cy="16561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Instance-Level </a:t>
            </a:r>
            <a:r>
              <a:rPr lang="en-GB" b="1" dirty="0" smtClean="0"/>
              <a:t>Slot </a:t>
            </a:r>
            <a:r>
              <a:rPr lang="en-GB" b="1" dirty="0" smtClean="0"/>
              <a:t>Text </a:t>
            </a:r>
            <a:r>
              <a:rPr lang="en-GB" b="1" dirty="0" smtClean="0"/>
              <a:t>Modifiers</a:t>
            </a:r>
            <a:endParaRPr lang="en-GB" b="1" dirty="0" smtClean="0"/>
          </a:p>
          <a:p>
            <a:pPr algn="ctr"/>
            <a:endParaRPr lang="en-GB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447764" y="4797152"/>
            <a:ext cx="50765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 with specified value-type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7604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&lt;VALUE-TYPE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47764" y="5157192"/>
            <a:ext cx="50765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slot with specified value-type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7604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(VALUE-TYPE)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7604" y="5517232"/>
            <a:ext cx="6516724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/>
              <a:t>Note:</a:t>
            </a:r>
            <a:r>
              <a:rPr lang="en-GB" sz="1400" b="1" i="1" dirty="0" smtClean="0"/>
              <a:t> </a:t>
            </a:r>
            <a:r>
              <a:rPr lang="en-GB" sz="1400" dirty="0" smtClean="0"/>
              <a:t>Value-types are only displayed in this way for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400" dirty="0" err="1" smtClean="0"/>
              <a:t>s</a:t>
            </a:r>
            <a:r>
              <a:rPr lang="en-GB" sz="1400" dirty="0" smtClean="0"/>
              <a:t> in instantiation windows,</a:t>
            </a:r>
            <a:r>
              <a:rPr lang="en-GB" sz="1400" dirty="0" smtClean="0"/>
              <a:t> </a:t>
            </a:r>
            <a:r>
              <a:rPr lang="en-GB" sz="1400" dirty="0" smtClean="0"/>
              <a:t>not for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400" dirty="0" err="1" smtClean="0"/>
              <a:t>s</a:t>
            </a:r>
            <a:r>
              <a:rPr lang="en-GB" sz="1400" dirty="0" smtClean="0"/>
              <a:t> </a:t>
            </a:r>
            <a:r>
              <a:rPr lang="en-GB" sz="1400" dirty="0" smtClean="0"/>
              <a:t>in model </a:t>
            </a:r>
            <a:r>
              <a:rPr lang="en-GB" sz="1400" dirty="0" smtClean="0"/>
              <a:t>window</a:t>
            </a:r>
            <a:endParaRPr lang="en-GB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12060" y="1160748"/>
            <a:ext cx="3492388" cy="20522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Instance-Level </a:t>
            </a:r>
            <a:r>
              <a:rPr lang="en-GB" b="1" dirty="0" smtClean="0"/>
              <a:t>Slot </a:t>
            </a:r>
            <a:r>
              <a:rPr lang="en-GB" b="1" dirty="0" smtClean="0"/>
              <a:t>Icon Modifiers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52120" y="1556792"/>
            <a:ext cx="29523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Editability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=FULL</a:t>
            </a:r>
            <a:endParaRPr lang="en-GB" sz="15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5238074" y="1610798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7" name="Rectangle 46"/>
          <p:cNvSpPr/>
          <p:nvPr/>
        </p:nvSpPr>
        <p:spPr>
          <a:xfrm>
            <a:off x="5112060" y="155679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5652120" y="1916832"/>
            <a:ext cx="29523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Editability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=NONE</a:t>
            </a:r>
            <a:endParaRPr lang="en-GB" sz="1500" dirty="0"/>
          </a:p>
        </p:txBody>
      </p:sp>
      <p:sp>
        <p:nvSpPr>
          <p:cNvPr id="50" name="Rectangle 49"/>
          <p:cNvSpPr/>
          <p:nvPr/>
        </p:nvSpPr>
        <p:spPr>
          <a:xfrm>
            <a:off x="5472100" y="1988840"/>
            <a:ext cx="45719" cy="21602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/>
          <p:cNvSpPr/>
          <p:nvPr/>
        </p:nvSpPr>
        <p:spPr>
          <a:xfrm rot="5400000">
            <a:off x="5238074" y="1970838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52" name="Rectangle 51"/>
          <p:cNvSpPr/>
          <p:nvPr/>
        </p:nvSpPr>
        <p:spPr>
          <a:xfrm>
            <a:off x="5112060" y="191683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472100" y="1664804"/>
            <a:ext cx="108012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5112060" y="2276872"/>
            <a:ext cx="3492388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/>
              <a:t>Note:</a:t>
            </a:r>
            <a:r>
              <a:rPr lang="en-GB" sz="1400" b="1" i="1" dirty="0" smtClean="0"/>
              <a:t> </a:t>
            </a:r>
            <a:r>
              <a:rPr lang="en-GB" sz="1400" dirty="0" smtClean="0"/>
              <a:t>As discussed earlier, identical modifiers are </a:t>
            </a:r>
            <a:r>
              <a:rPr lang="en-GB" sz="1400" dirty="0" smtClean="0"/>
              <a:t>used in the main model window </a:t>
            </a:r>
            <a:r>
              <a:rPr lang="en-GB" sz="1400" dirty="0" smtClean="0"/>
              <a:t>to represent  the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400" dirty="0" smtClean="0"/>
              <a:t> values of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400" dirty="0" err="1" smtClean="0"/>
              <a:t>s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338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48064" y="656692"/>
            <a:ext cx="360040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” slot node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2240868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value that appears under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that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an appropriate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inference acting on the entered value, and mediated by the MEKON-OWL reasoning plug-in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564" y="4185084"/>
            <a:ext cx="3636404" cy="1620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Displaying Effects of Latest </a:t>
            </a:r>
            <a:r>
              <a:rPr lang="en-GB" b="1" dirty="0" smtClean="0"/>
              <a:t>Action</a:t>
            </a:r>
            <a:endParaRPr lang="en-GB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4941168"/>
            <a:ext cx="30963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cs typeface="Courier New" pitchFamily="49" charset="0"/>
              </a:rPr>
              <a:t>Model response (by EKS or OM)</a:t>
            </a:r>
            <a:endParaRPr lang="en-GB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4581128"/>
            <a:ext cx="30963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User Input</a:t>
            </a:r>
            <a:endParaRPr lang="en-GB" sz="16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647564" y="4581128"/>
            <a:ext cx="540060" cy="36004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47564" y="4941168"/>
            <a:ext cx="540060" cy="360040"/>
          </a:xfrm>
          <a:prstGeom prst="rect">
            <a:avLst/>
          </a:prstGeom>
          <a:solidFill>
            <a:srgbClr val="84E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47564" y="5301208"/>
            <a:ext cx="36364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>
                <a:cs typeface="Courier New" pitchFamily="49" charset="0"/>
              </a:rPr>
              <a:t>Note:</a:t>
            </a:r>
            <a:r>
              <a:rPr lang="en-GB" sz="1400" b="1" i="1" dirty="0" smtClean="0">
                <a:cs typeface="Courier New" pitchFamily="49" charset="0"/>
              </a:rPr>
              <a:t> </a:t>
            </a:r>
            <a:r>
              <a:rPr lang="en-GB" sz="1400" dirty="0" smtClean="0">
                <a:cs typeface="Courier New" pitchFamily="49" charset="0"/>
              </a:rPr>
              <a:t>These colourings are part </a:t>
            </a:r>
            <a:r>
              <a:rPr lang="en-GB" sz="1400" dirty="0" smtClean="0">
                <a:cs typeface="Courier New" pitchFamily="49" charset="0"/>
              </a:rPr>
              <a:t>of the screenshots, being </a:t>
            </a:r>
            <a:r>
              <a:rPr lang="en-GB" sz="1400" dirty="0" smtClean="0">
                <a:cs typeface="Courier New" pitchFamily="49" charset="0"/>
              </a:rPr>
              <a:t>provided by the MEKON GUI </a:t>
            </a:r>
            <a:endParaRPr lang="en-GB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338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48064" y="404664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node,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736812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is due to further OWL-based inference, invoked in response to this latest action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516" y="3789040"/>
            <a:ext cx="4572508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Displaying Effects of Latest </a:t>
            </a:r>
            <a:r>
              <a:rPr lang="en-GB" b="1" dirty="0" smtClean="0"/>
              <a:t>Action: User Input</a:t>
            </a:r>
            <a:endParaRPr lang="en-GB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4185084"/>
            <a:ext cx="180020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added</a:t>
            </a:r>
            <a:endParaRPr lang="en-GB" sz="16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15516" y="4185084"/>
            <a:ext cx="277230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VALUE-LABEL</a:t>
            </a:r>
            <a:endParaRPr lang="en-GB" sz="1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987824" y="4545124"/>
            <a:ext cx="180020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Value(s) removed</a:t>
            </a:r>
            <a:endParaRPr lang="en-GB" sz="16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67644" y="4545124"/>
            <a:ext cx="16201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</a:bodyPr>
          <a:lstStyle/>
          <a:p>
            <a:r>
              <a:rPr lang="en-GB" sz="1600" dirty="0" smtClean="0"/>
              <a:t>  VALUE-TYPE   […]</a:t>
            </a:r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15516" y="4545124"/>
            <a:ext cx="1152128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Ins="0" rtlCol="0">
            <a:noAutofit/>
          </a:bodyPr>
          <a:lstStyle/>
          <a:p>
            <a:r>
              <a:rPr lang="en-GB" sz="1600" dirty="0" smtClean="0"/>
              <a:t>SLOT-NAME</a:t>
            </a:r>
            <a:endParaRPr lang="en-GB" sz="16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215516" y="4545124"/>
            <a:ext cx="277230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403648" y="5157192"/>
            <a:ext cx="7488832" cy="1467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Displaying Effects of Latest </a:t>
            </a:r>
            <a:r>
              <a:rPr lang="en-GB" b="1" dirty="0" smtClean="0"/>
              <a:t>Action: </a:t>
            </a:r>
            <a:r>
              <a:rPr lang="en-GB" b="1" dirty="0" smtClean="0"/>
              <a:t>Model Response</a:t>
            </a:r>
            <a:endParaRPr lang="en-GB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175956" y="5544616"/>
            <a:ext cx="47165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added, or non-visible descendants removed</a:t>
            </a:r>
            <a:endParaRPr lang="en-GB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5544616"/>
            <a:ext cx="2772308" cy="360040"/>
          </a:xfrm>
          <a:prstGeom prst="rect">
            <a:avLst/>
          </a:prstGeom>
          <a:solidFill>
            <a:srgbClr val="84ECD3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VALUE-LABEL</a:t>
            </a:r>
            <a:endParaRPr lang="en-GB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175956" y="5904656"/>
            <a:ext cx="47165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Value(s</a:t>
            </a:r>
            <a:r>
              <a:rPr lang="en-GB" sz="1600" dirty="0" smtClean="0"/>
              <a:t>) removed, or non-visible descendants </a:t>
            </a:r>
            <a:r>
              <a:rPr lang="en-GB" sz="1600" dirty="0" smtClean="0"/>
              <a:t>updated</a:t>
            </a:r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5904656"/>
            <a:ext cx="16201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</a:bodyPr>
          <a:lstStyle/>
          <a:p>
            <a:r>
              <a:rPr lang="en-GB" sz="1600" dirty="0" smtClean="0"/>
              <a:t>  VALUE-TYPE   […]</a:t>
            </a:r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403648" y="5904656"/>
            <a:ext cx="1152128" cy="360040"/>
          </a:xfrm>
          <a:prstGeom prst="rect">
            <a:avLst/>
          </a:prstGeom>
          <a:solidFill>
            <a:srgbClr val="84ECD3"/>
          </a:solidFill>
          <a:ln>
            <a:noFill/>
          </a:ln>
        </p:spPr>
        <p:txBody>
          <a:bodyPr wrap="square" rIns="0" rtlCol="0">
            <a:noAutofit/>
          </a:bodyPr>
          <a:lstStyle/>
          <a:p>
            <a:r>
              <a:rPr lang="en-GB" sz="1600" dirty="0" smtClean="0"/>
              <a:t>SLOT-NAME</a:t>
            </a:r>
            <a:endParaRPr lang="en-GB" sz="16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1403648" y="5904656"/>
            <a:ext cx="277230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175956" y="6264696"/>
            <a:ext cx="47165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Value-type updated</a:t>
            </a:r>
            <a:endParaRPr lang="en-GB" sz="16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555776" y="6264696"/>
            <a:ext cx="1152128" cy="360040"/>
          </a:xfrm>
          <a:prstGeom prst="rect">
            <a:avLst/>
          </a:prstGeom>
          <a:solidFill>
            <a:srgbClr val="84ECD3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r>
              <a:rPr lang="en-GB" sz="1600" dirty="0" smtClean="0"/>
              <a:t>  VALUE-TYPE  </a:t>
            </a:r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03648" y="6264696"/>
            <a:ext cx="115212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Ins="0" rtlCol="0">
            <a:noAutofit/>
          </a:bodyPr>
          <a:lstStyle/>
          <a:p>
            <a:r>
              <a:rPr lang="en-GB" sz="1600" dirty="0" smtClean="0"/>
              <a:t>SLOT-NAME</a:t>
            </a:r>
            <a:endParaRPr lang="en-GB" sz="16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707904" y="6264696"/>
            <a:ext cx="46805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</a:bodyPr>
          <a:lstStyle/>
          <a:p>
            <a:r>
              <a:rPr lang="en-GB" sz="1600" dirty="0" smtClean="0"/>
              <a:t>  […]</a:t>
            </a:r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1403648" y="6264696"/>
            <a:ext cx="277230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384884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96036" y="0"/>
            <a:ext cx="1008112" cy="566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184068" y="548680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which will cause corresponding selections to be made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84068" y="2384884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76056" y="2168860"/>
            <a:ext cx="3672408" cy="43088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slot node to add new value (which, since slot is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SINGLE_VALUED</a:t>
            </a:r>
            <a:r>
              <a:rPr lang="en-GB" sz="1600" dirty="0" smtClean="0"/>
              <a:t>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node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slot node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SINGLE_VALUED </a:t>
            </a:r>
            <a:r>
              <a:rPr lang="en-GB" sz="1600" dirty="0" smtClean="0"/>
              <a:t>slots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1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376772"/>
            <a:ext cx="360040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nodes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2744924"/>
            <a:ext cx="360040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has now been 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it attached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7524" y="4689140"/>
            <a:ext cx="446449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085184"/>
            <a:ext cx="3924436" cy="39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/ Type </a:t>
            </a:r>
            <a:r>
              <a:rPr lang="en-GB" sz="1600" dirty="0" smtClean="0">
                <a:cs typeface="Courier New" pitchFamily="49" charset="0"/>
              </a:rPr>
              <a:t>source(s) </a:t>
            </a:r>
            <a:r>
              <a:rPr lang="en-GB" sz="1600" dirty="0" smtClean="0">
                <a:cs typeface="Courier New" pitchFamily="49" charset="0"/>
              </a:rPr>
              <a:t>as for parent slot</a:t>
            </a:r>
            <a:endParaRPr lang="en-GB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42005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 rot="18972962">
            <a:off x="471562" y="5193269"/>
            <a:ext cx="179792" cy="18792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1" name="Rectangle 10"/>
          <p:cNvSpPr/>
          <p:nvPr/>
        </p:nvSpPr>
        <p:spPr>
          <a:xfrm>
            <a:off x="287524" y="5085184"/>
            <a:ext cx="540060" cy="3960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node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rather 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4362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960948"/>
            <a:ext cx="3215640" cy="29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4008" y="0"/>
            <a:ext cx="1260140" cy="6309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860032" y="404664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selection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1988840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specification 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in the generation of appropriate OWL constructs for 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can be 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how the automatic updates that occurred were prompted by </a:t>
            </a:r>
            <a:r>
              <a:rPr lang="en-GB" sz="1600" i="1" dirty="0" smtClean="0"/>
              <a:t>(1)</a:t>
            </a:r>
            <a:r>
              <a:rPr lang="en-GB" sz="1600" dirty="0" smtClean="0"/>
              <a:t>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definition and </a:t>
            </a:r>
            <a:r>
              <a:rPr lang="en-GB" sz="1600" i="1" dirty="0" smtClean="0"/>
              <a:t>(2)</a:t>
            </a:r>
            <a:r>
              <a:rPr lang="en-GB" sz="1600" dirty="0" smtClean="0"/>
              <a:t>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48064" y="620688"/>
            <a:ext cx="360040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that you’ve just added (again,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1988840"/>
            <a:ext cx="360040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an inferred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a trivial task for the OM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62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836712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1952836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624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584684"/>
            <a:ext cx="7452828" cy="56938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Instance Store (IS): </a:t>
            </a:r>
            <a:r>
              <a:rPr lang="en-GB" sz="1600" dirty="0" smtClean="0"/>
              <a:t>An IS will provide persistent storage for collections of assertion instantiations for a particular MEKON FM. 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b="1" dirty="0" smtClean="0"/>
              <a:t>Instance Matcher (IM):</a:t>
            </a:r>
            <a:r>
              <a:rPr lang="en-GB" dirty="0" smtClean="0"/>
              <a:t> </a:t>
            </a:r>
            <a:r>
              <a:rPr lang="en-GB" sz="1600" dirty="0" smtClean="0"/>
              <a:t>Queries over the IS are handled by specific IM plug-ins. An IM plug-in will generally operate over a specific type of EKS, with possibly multiple IMs being attached to an FM (similarly to the way that an FM may have multiple reasoning plug-ins attached).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similar fashion as for the MEKON-OWL reasoning plug-in (see earlier).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624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040052" y="764704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40052" y="4473116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122025" y="5499328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52120" y="3068960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window (wherein it can be edited and re-stored, if required)</a:t>
            </a:r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745762" y="4347199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16116" y="1808820"/>
            <a:ext cx="3096344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6116" y="4365104"/>
            <a:ext cx="309634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5" name="Group 14"/>
          <p:cNvGrpSpPr/>
          <p:nvPr/>
        </p:nvGrpSpPr>
        <p:grpSpPr>
          <a:xfrm rot="19301791">
            <a:off x="2573855" y="4347200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4648200" cy="334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52120" y="368660"/>
            <a:ext cx="3132348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2120" y="2672916"/>
            <a:ext cx="3132348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for further discussion and specific 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  <p:grpSp>
        <p:nvGrpSpPr>
          <p:cNvPr id="2" name="Group 20"/>
          <p:cNvGrpSpPr/>
          <p:nvPr/>
        </p:nvGrpSpPr>
        <p:grpSpPr>
          <a:xfrm rot="19301791">
            <a:off x="4554075" y="3735131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32656"/>
            <a:ext cx="334518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91580" y="5049180"/>
            <a:ext cx="2736304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Slot Icon Modifier Recap: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9632" y="540922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=FULL</a:t>
            </a:r>
            <a:endParaRPr lang="en-GB" sz="1500" dirty="0"/>
          </a:p>
        </p:txBody>
      </p:sp>
      <p:sp>
        <p:nvSpPr>
          <p:cNvPr id="23" name="Oval 22"/>
          <p:cNvSpPr/>
          <p:nvPr/>
        </p:nvSpPr>
        <p:spPr>
          <a:xfrm>
            <a:off x="1187624" y="5481228"/>
            <a:ext cx="108012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953598" y="5427222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instances</a:t>
            </a:r>
          </a:p>
          <a:p>
            <a:pPr marL="1314450" lvl="2" indent="-514350"/>
            <a:r>
              <a:rPr lang="en-GB" dirty="0" smtClean="0"/>
              <a:t>Creating + executing “query” instances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displays)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assertion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queries, and hence cannot be created for assertions, other than for specifically excepted slots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disjunction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reappear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896036" y="440668"/>
            <a:ext cx="3960440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 node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general numeric-value entry window that now appears, try entering a value (value-entry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operation a few times, trying each value-entry 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528900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and max values, which will always act as absolute limits for that 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6056" y="1952836"/>
            <a:ext cx="334837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as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 is updated, the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is updated accordingly, with min and max values being the products of those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assertion case, the behaviour that ensues from setting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/>
              <a:t>is governed by the OM. Note however that, in the assertion case it was the slot value that was being updated, rather than the value-type, as here (see next slide for further discussion)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872716"/>
            <a:ext cx="3348372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various different exact and indefinite values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32040" y="800708"/>
            <a:ext cx="38524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412776"/>
            <a:ext cx="3852428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one of the differences between queries and assertions, namely that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slots,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but not for 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allows the formulation of queries such as the one shown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for queries, dynamic inference is restricted to value-types, rather than actual values, is that inferred values would not only be redundant in query execution, but may also lead to increased execution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Conversely, since </a:t>
            </a:r>
            <a:r>
              <a:rPr lang="en-GB" sz="1600" dirty="0" smtClean="0">
                <a:cs typeface="Courier New" pitchFamily="49" charset="0"/>
              </a:rPr>
              <a:t>dependent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/>
              <a:t>slots are now editable, the dynamic updating of their value-types becomes highly desirable from the point-of-view of constraining user-input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12060" y="872716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60" y="1736812"/>
            <a:ext cx="3708412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in the assertion 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slots. This is similar to the case discussed in the last slide, only here the entity responsible for the inference/non-inference is the generic EKS-related reasoning access mechanism, rather than the OM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95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6242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194034" y="5535332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 assertions, including values for variety of different-typed slots, at various levels of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Matches” tab, which is now displayed, contains all matches for your query, as found by the relevant IM plug-in (i.e. the MEKON-OWL IM plug-in, in this case)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Main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612" y="1628800"/>
            <a:ext cx="43624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script, either: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is on your runtime class-path (or preferably a copy of it)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476672"/>
            <a:ext cx="7920880" cy="58477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b="1" dirty="0" smtClean="0"/>
              <a:t>Frames Model (FM):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embodies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 (see next slide for more details)</a:t>
            </a:r>
          </a:p>
          <a:p>
            <a:endParaRPr lang="en-GB" sz="800" dirty="0" smtClean="0"/>
          </a:p>
          <a:p>
            <a:r>
              <a:rPr lang="en-GB" b="1" dirty="0" smtClean="0"/>
              <a:t>External Knowledge Sources (EKS): </a:t>
            </a:r>
            <a:r>
              <a:rPr lang="en-GB" sz="1600" dirty="0" smtClean="0"/>
              <a:t>All entities in a basic MEKON FM will be derived from one or more external sources,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The MEKON framework itself has no dependency on any particular EKS format. All access of EKS and associated reasoning mechanisms is via plug-in SPIs (Service Provider Interfaces). MEKON comes with a small set of OWL-based plug-ins, implementing these SPIs, collectively known as MEKON-OWL.</a:t>
            </a:r>
          </a:p>
          <a:p>
            <a:endParaRPr lang="en-GB" sz="800" dirty="0" smtClean="0"/>
          </a:p>
          <a:p>
            <a:r>
              <a:rPr lang="en-GB" b="1" dirty="0" smtClean="0"/>
              <a:t>Object Model (OM):</a:t>
            </a:r>
            <a:r>
              <a:rPr lang="en-GB" dirty="0" smtClean="0"/>
              <a:t> </a:t>
            </a:r>
            <a:r>
              <a:rPr lang="en-GB" sz="1600" dirty="0" smtClean="0"/>
              <a:t>Sections of the FM can also be derived from a suitable HOBO-based domain-specific OM, which will operate in tandem with the FM, with tight bindings being maintained between the two. Hence, in general, the source(s) for a particular FM entity can be external (EKS), internal (OM), or, where appropriate mappings have been provided via the configuration file, dual (EKS + OM). In general, in a HOBO/MEKON model, the vast majority of entities will have only an external source, with only a small handful having an internal source (being either internal-only sourced, or dual sourced)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HOBO-based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872716"/>
            <a:ext cx="6984776" cy="49859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10109</TotalTime>
  <Words>6717</Words>
  <Application>Microsoft Office PowerPoint</Application>
  <PresentationFormat>On-screen Show (4:3)</PresentationFormat>
  <Paragraphs>635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Browsing Hybrid HOBO/MEKON  Version of Model</vt:lpstr>
      <vt:lpstr>Slide 26</vt:lpstr>
      <vt:lpstr>Slide 27</vt:lpstr>
      <vt:lpstr>Slide 28</vt:lpstr>
      <vt:lpstr>Slide 29</vt:lpstr>
      <vt:lpstr>Creating + Storing  Assertion Instances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Creating + Executing Query Instances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1158</cp:revision>
  <dcterms:created xsi:type="dcterms:W3CDTF">2014-09-25T09:55:21Z</dcterms:created>
  <dcterms:modified xsi:type="dcterms:W3CDTF">2015-05-20T14:54:31Z</dcterms:modified>
</cp:coreProperties>
</file>