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272" r:id="rId10"/>
    <p:sldId id="261" r:id="rId11"/>
    <p:sldId id="283" r:id="rId12"/>
    <p:sldId id="262" r:id="rId13"/>
    <p:sldId id="264" r:id="rId14"/>
    <p:sldId id="278" r:id="rId15"/>
    <p:sldId id="266" r:id="rId16"/>
    <p:sldId id="282" r:id="rId17"/>
    <p:sldId id="279" r:id="rId18"/>
    <p:sldId id="276" r:id="rId19"/>
    <p:sldId id="284" r:id="rId20"/>
    <p:sldId id="277" r:id="rId21"/>
    <p:sldId id="273" r:id="rId22"/>
    <p:sldId id="288" r:id="rId23"/>
    <p:sldId id="286" r:id="rId24"/>
    <p:sldId id="287" r:id="rId25"/>
    <p:sldId id="300" r:id="rId26"/>
    <p:sldId id="290" r:id="rId27"/>
    <p:sldId id="301" r:id="rId28"/>
    <p:sldId id="303" r:id="rId29"/>
    <p:sldId id="292" r:id="rId30"/>
    <p:sldId id="295" r:id="rId31"/>
    <p:sldId id="293" r:id="rId32"/>
    <p:sldId id="297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855"/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>
        <p:scale>
          <a:sx n="50" d="100"/>
          <a:sy n="50" d="100"/>
        </p:scale>
        <p:origin x="-1090" y="-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07/01/2015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0" y="2384884"/>
            <a:ext cx="3744416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 </a:t>
            </a:r>
            <a:r>
              <a:rPr lang="en-GB" sz="1600" dirty="0" smtClean="0"/>
              <a:t>with basic MEKON version of demo model</a:t>
            </a:r>
            <a:endParaRPr lang="en-GB" sz="16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373216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769260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501008"/>
            <a:ext cx="3744416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769260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264188" y="656692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i="1" dirty="0" smtClean="0"/>
              <a:t>See appendix at end of tutorial for Model Explorer invocation details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79612" y="1124744"/>
            <a:ext cx="6912768" cy="45858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 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built from an OWL ontology,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920" y="3032956"/>
            <a:ext cx="489654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1920" y="4617132"/>
            <a:ext cx="4896544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87924" y="3032956"/>
            <a:ext cx="4788532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“job”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(values must be instantiations of the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“job-count”</a:t>
            </a:r>
            <a:r>
              <a:rPr lang="en-GB" sz="1600" dirty="0" smtClean="0"/>
              <a:t>: Integer-valued  slot (value-type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5409220"/>
            <a:ext cx="4068452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6129300"/>
            <a:ext cx="345638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3" y="5769260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03548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67544" y="6165304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87924" y="2168860"/>
            <a:ext cx="478853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(via any of the three tabs)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23628" y="1124744"/>
            <a:ext cx="662473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 Value-types are represented via entities from the level above that of the values that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“fixed-values”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680012" y="3609020"/>
            <a:ext cx="414046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“</a:t>
            </a:r>
            <a:r>
              <a:rPr lang="en-GB" sz="1600" dirty="0" err="1" smtClean="0">
                <a:cs typeface="Courier New" pitchFamily="49" charset="0"/>
              </a:rPr>
              <a:t>jobType</a:t>
            </a:r>
            <a:r>
              <a:rPr lang="en-GB" sz="1600" dirty="0" smtClean="0">
                <a:cs typeface="Courier New" pitchFamily="49" charset="0"/>
              </a:rPr>
              <a:t>”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/>
              <a:t>MFrame</a:t>
            </a:r>
            <a:r>
              <a:rPr lang="en-GB" sz="1600" dirty="0" smtClean="0"/>
              <a:t>, 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/>
              <a:t>IFrames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532" y="562524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602128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3548" y="602128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80012" y="2492896"/>
            <a:ext cx="414046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representing value-type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slot in RH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835696" y="1448780"/>
            <a:ext cx="5436604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network,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being instantiations of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is instantiated as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67944" y="2060848"/>
            <a:ext cx="453650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Employed-Citizen</a:t>
            </a:r>
            <a:r>
              <a:rPr lang="en-GB" sz="1600" dirty="0" smtClean="0"/>
              <a:t>“ </a:t>
            </a:r>
            <a:r>
              <a:rPr lang="en-GB" sz="1600" dirty="0" err="1" smtClean="0"/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672916"/>
            <a:ext cx="4536504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“Employed-Citizen”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inferred (*) to be an instance of “Employed-Citizen” , then the value-type of the “tax-paid”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“Tax”, as provided by “Citizen”, to the more specific “Non-zero-tax”, as provided by “Employed-Citizen”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33256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057292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75556" y="6093296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75556" y="6201308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11660" y="1340768"/>
            <a:ext cx="608467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found, and the associated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used to dynamically update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root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i="1" dirty="0" smtClean="0"/>
              <a:t>MEKON:</a:t>
            </a:r>
            <a:endParaRPr lang="en-GB" i="1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i="1" dirty="0" smtClean="0"/>
              <a:t>HOBO:</a:t>
            </a:r>
            <a:endParaRPr lang="en-GB" i="1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General principles + concepts</a:t>
            </a:r>
          </a:p>
          <a:p>
            <a:pPr lvl="1"/>
            <a:r>
              <a:rPr lang="en-GB" dirty="0" smtClean="0"/>
              <a:t>Using actual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covering:</a:t>
            </a:r>
          </a:p>
          <a:p>
            <a:pPr lvl="1"/>
            <a:r>
              <a:rPr lang="en-GB" dirty="0" smtClean="0"/>
              <a:t>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2675724"/>
            <a:ext cx="601266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287792"/>
            <a:ext cx="6012668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“Unemployed-Citizen,” similarly to Employed-”Citizen”, provides a specialisation of the value-type for the “tax-paid”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“benefit-received” slot, representing actual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classified as an instance of “Unemployed-Citizen”, then not only will the “tax-paid”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“Zero-tax”, it will also be assigned an actual value of “Zero-tax.” Similarly 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“Unemployment-Benefit”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35596" y="944724"/>
            <a:ext cx="7236804" cy="50167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dirty="0" smtClean="0"/>
              <a:t>“modelling”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“binding”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endParaRPr lang="en-GB" sz="1600" dirty="0" smtClean="0"/>
          </a:p>
          <a:p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: 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endParaRPr lang="en-GB" sz="16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Every OM class or field will be “bound” to a corresponding FM 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respectively). The binding can be to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EKS-derived entity: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Specifically generated entity: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9932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229200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89240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949280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625244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85284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6057292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9932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“Citizen”,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“Super-Tax”,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“Zero-Tax”,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4188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i="1" dirty="0" smtClean="0"/>
              <a:t>See appendix at end of tutorial for Model Explorer invocation details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59532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03548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5596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6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3548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39552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35596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03548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575556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851920" y="5697252"/>
            <a:ext cx="2736304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7984" y="6093296"/>
            <a:ext cx="2160240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/>
              <a:t>derived</a:t>
            </a:r>
            <a:r>
              <a:rPr lang="en-GB" sz="1600" dirty="0" smtClean="0"/>
              <a:t>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95936" y="6093296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247964" y="6093296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32040" y="1340768"/>
            <a:ext cx="3744416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Citizen”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952836"/>
            <a:ext cx="3744416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slot, which means that all values for this slot can be derived from those of other slots (and hence , in the case of “assertion” instantiations, will be so - see later slides for details)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06390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671900" y="1376772"/>
            <a:ext cx="507656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trees under both “Job-Type” and “Travel-Mode”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1900" y="2240868"/>
            <a:ext cx="5076564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“Travel-Mode”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being 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 So, for instance, “Bus”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“Accountant”, having no internally 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Instantiations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584684"/>
            <a:ext cx="5414772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518071" y="4707239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60648"/>
            <a:ext cx="49053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048164" y="5373216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i="1" dirty="0" smtClean="0"/>
              <a:t>See appendix at end of tutorial for Model Explorer invocation details</a:t>
            </a:r>
            <a:endParaRPr lang="en-GB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188640"/>
            <a:ext cx="4032448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 </a:t>
            </a:r>
            <a:r>
              <a:rPr lang="en-GB" sz="1600" dirty="0" smtClean="0"/>
              <a:t>with basic MEKON version of demo </a:t>
            </a:r>
            <a:r>
              <a:rPr lang="en-GB" sz="1600" dirty="0" smtClean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/>
              <a:t>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</a:t>
            </a:r>
            <a:r>
              <a:rPr lang="en-GB" sz="1600" dirty="0" smtClean="0"/>
              <a:t>in LH </a:t>
            </a:r>
            <a:r>
              <a:rPr lang="en-GB" sz="1600" dirty="0" smtClean="0"/>
              <a:t>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</a:t>
            </a:r>
            <a:r>
              <a:rPr lang="en-GB" sz="1600" dirty="0" smtClean="0"/>
              <a:t>on “Assertion…” button in “Instantiate” area at bottom of RH panel</a:t>
            </a:r>
            <a:endParaRPr lang="en-GB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860032" y="1772816"/>
            <a:ext cx="4032448" cy="2831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new window that appears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instantiates “Job”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</a:t>
            </a:r>
            <a:r>
              <a:rPr lang="en-GB" sz="1600" dirty="0" smtClean="0"/>
              <a:t>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</a:t>
            </a:r>
            <a:r>
              <a:rPr lang="en-GB" sz="1600" dirty="0" smtClean="0"/>
              <a:t>instantiation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instantiation is currently empty, in that no slot values have been set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</a:t>
            </a:r>
            <a:r>
              <a:rPr lang="en-GB" sz="1600" dirty="0" smtClean="0"/>
              <a:t>actual </a:t>
            </a:r>
            <a:r>
              <a:rPr lang="en-GB" sz="1600" dirty="0" smtClean="0"/>
              <a:t>values, when set, will appear underneath the value-types</a:t>
            </a:r>
            <a:endParaRPr lang="en-GB" sz="16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23528" y="5265204"/>
            <a:ext cx="4896544" cy="1296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5596" y="6093296"/>
            <a:ext cx="374441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GB" sz="1600" dirty="0" smtClean="0"/>
              <a:t> </a:t>
            </a:r>
            <a:r>
              <a:rPr lang="en-GB" sz="1600" dirty="0" smtClean="0"/>
              <a:t>/ External </a:t>
            </a:r>
            <a:r>
              <a:rPr lang="en-GB" sz="1600" dirty="0" smtClean="0"/>
              <a:t>source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539551" y="612930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565392" y="567940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935596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r>
              <a:rPr lang="en-GB" sz="1600" dirty="0" smtClean="0"/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383868" y="5373216"/>
            <a:ext cx="165618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are </a:t>
            </a:r>
            <a:r>
              <a:rPr lang="en-GB" sz="1600" dirty="0" smtClean="0"/>
              <a:t>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GB" sz="1600" dirty="0" err="1" smtClean="0"/>
              <a:t>s</a:t>
            </a:r>
            <a:r>
              <a:rPr lang="en-GB" sz="1600" dirty="0" smtClean="0"/>
              <a:t> by context alone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[MORE TO </a:t>
            </a: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Instantiations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i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i="1" dirty="0" smtClean="0"/>
              <a:t>Model Explorer </a:t>
            </a:r>
            <a:r>
              <a:rPr lang="en-GB" dirty="0" smtClean="0"/>
              <a:t>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28" y="2132856"/>
            <a:ext cx="6768752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Appendix:</a:t>
            </a:r>
            <a:br>
              <a:rPr lang="en-GB" b="1" dirty="0" smtClean="0"/>
            </a:br>
            <a:r>
              <a:rPr lang="en-GB" b="1" dirty="0" smtClean="0"/>
              <a:t>Loading Demo Model</a:t>
            </a:r>
            <a:br>
              <a:rPr lang="en-GB" b="1" dirty="0" smtClean="0"/>
            </a:br>
            <a:r>
              <a:rPr lang="en-GB" b="1" dirty="0" smtClean="0"/>
              <a:t>into </a:t>
            </a:r>
            <a:r>
              <a:rPr lang="en-GB" b="1" i="1" dirty="0" smtClean="0"/>
              <a:t>Model Explorer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314450" lvl="2" indent="-514350"/>
            <a:r>
              <a:rPr lang="en-GB" i="1" dirty="0" smtClean="0"/>
              <a:t>ant hobo-demo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i="1" dirty="0" smtClean="0"/>
              <a:t>Model Explorer</a:t>
            </a:r>
            <a:r>
              <a:rPr lang="en-GB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script:</a:t>
            </a:r>
          </a:p>
          <a:p>
            <a:pPr lvl="2"/>
            <a:r>
              <a:rPr lang="en-GB" i="1" dirty="0" smtClean="0"/>
              <a:t>mekon-demo.bat/</a:t>
            </a:r>
            <a:r>
              <a:rPr lang="en-GB" i="1" dirty="0" err="1" smtClean="0"/>
              <a:t>sh</a:t>
            </a:r>
            <a:endParaRPr lang="en-GB" i="1" dirty="0" smtClean="0"/>
          </a:p>
          <a:p>
            <a:pPr lvl="2"/>
            <a:r>
              <a:rPr lang="en-GB" i="1" dirty="0" smtClean="0"/>
              <a:t>hobo-demo.bat/</a:t>
            </a:r>
            <a:r>
              <a:rPr lang="en-GB" i="1" dirty="0" err="1" smtClean="0"/>
              <a:t>sh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“demo/resource” folder (or preferably a copy of it) is on your runtime class-path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</a:t>
            </a:r>
            <a:r>
              <a:rPr lang="en-GB" i="1" dirty="0" smtClean="0"/>
              <a:t>Model Explorer</a:t>
            </a:r>
            <a:r>
              <a:rPr lang="en-GB" dirty="0" smtClean="0"/>
              <a:t>:</a:t>
            </a: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Format: General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</a:t>
            </a:r>
            <a:r>
              <a:rPr lang="en-GB" i="1" dirty="0" smtClean="0"/>
              <a:t>Model Explorer </a:t>
            </a:r>
            <a:r>
              <a:rPr lang="en-GB" dirty="0" smtClean="0"/>
              <a:t>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instantiations</a:t>
            </a:r>
          </a:p>
          <a:p>
            <a:pPr marL="1314450" lvl="2" indent="-514350"/>
            <a:r>
              <a:rPr lang="en-GB" dirty="0" smtClean="0"/>
              <a:t>Creating + executing “query” instantiations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</a:t>
            </a:r>
            <a:r>
              <a:rPr lang="en-GB" i="1" dirty="0" smtClean="0"/>
              <a:t>Model Explorer </a:t>
            </a:r>
            <a:r>
              <a:rPr lang="en-GB" dirty="0" smtClean="0"/>
              <a:t>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</a:t>
            </a:r>
            <a:r>
              <a:rPr lang="en-GB" i="1" dirty="0" smtClean="0"/>
              <a:t>Model Explorer (ME)</a:t>
            </a:r>
            <a:r>
              <a:rPr lang="en-GB" dirty="0" smtClean="0"/>
              <a:t> application</a:t>
            </a:r>
            <a:endParaRPr lang="en-GB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484784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of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explanations,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761148"/>
            <a:ext cx="7776864" cy="1508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</a:t>
            </a:r>
            <a:r>
              <a:rPr lang="en-GB" i="1" dirty="0" smtClean="0"/>
              <a:t>ME</a:t>
            </a:r>
            <a:r>
              <a:rPr lang="en-GB" dirty="0" smtClean="0"/>
              <a:t> icons are summarised at the start of the tutorial (a similar glossary can also be obtained via the </a:t>
            </a:r>
            <a:r>
              <a:rPr lang="en-GB" i="1" dirty="0" smtClean="0"/>
              <a:t>ME</a:t>
            </a:r>
            <a:r>
              <a:rPr lang="en-GB" dirty="0" smtClean="0"/>
              <a:t>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 are provided at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lang="en-GB" sz="4400" b="1" dirty="0" smtClean="0"/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19572" y="440668"/>
            <a:ext cx="770485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The MEKON </a:t>
            </a:r>
            <a:r>
              <a:rPr lang="en-GB" sz="1600" b="1" dirty="0" smtClean="0"/>
              <a:t>frames model (FM) </a:t>
            </a:r>
            <a:r>
              <a:rPr lang="en-GB" sz="1600" dirty="0" smtClean="0"/>
              <a:t>representation involves entities at three distinct representational levels: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Entity Sources:</a:t>
            </a:r>
          </a:p>
          <a:p>
            <a:r>
              <a:rPr lang="en-GB" sz="1600" dirty="0" smtClean="0"/>
              <a:t>All entities in a basic MEKON FM will be derived from one or more </a:t>
            </a:r>
            <a:r>
              <a:rPr lang="en-GB" sz="1600" b="1" dirty="0" smtClean="0"/>
              <a:t>external knowledge sources (EKS)</a:t>
            </a:r>
            <a:r>
              <a:rPr lang="en-GB" sz="1600" dirty="0" smtClean="0"/>
              <a:t>, typically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However, when a HOBO </a:t>
            </a:r>
            <a:r>
              <a:rPr lang="en-GB" sz="1600" b="1" dirty="0" smtClean="0"/>
              <a:t>object model (OM) </a:t>
            </a:r>
            <a:r>
              <a:rPr lang="en-GB" sz="1600" dirty="0" smtClean="0"/>
              <a:t>is present, the source(s) for an FM entity can be external (EKS), internal (OM), or, where appropriate mappings have been provided in the configuration file, dual (EKS + OM).</a:t>
            </a:r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439652" y="512676"/>
            <a:ext cx="6228692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71700" y="378904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71700" y="108874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520788"/>
            <a:ext cx="2376264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520788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520788"/>
            <a:ext cx="1224136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88082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88082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88082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952836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224086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24086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224086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60090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60090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60090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692600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960948"/>
            <a:ext cx="237626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96094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960948"/>
            <a:ext cx="122413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2312876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3014954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71700" y="3320988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4221088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4221088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94116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94116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66124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66124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4221088"/>
            <a:ext cx="216024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94116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(EKS)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66124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58112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58112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58112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(OM)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530120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5301208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5301208"/>
            <a:ext cx="216024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65313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501317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37321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733256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409220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2635</Words>
  <Application>Microsoft Office PowerPoint</Application>
  <PresentationFormat>On-screen Show (4:3)</PresentationFormat>
  <Paragraphs>289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Format: General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Browsing Hybrid HOBO/MEKON  Version of Model</vt:lpstr>
      <vt:lpstr>Slide 22</vt:lpstr>
      <vt:lpstr>Slide 23</vt:lpstr>
      <vt:lpstr>Slide 24</vt:lpstr>
      <vt:lpstr>Slide 25</vt:lpstr>
      <vt:lpstr>Creating + Storing  Assertion Instantiations</vt:lpstr>
      <vt:lpstr>Slide 27</vt:lpstr>
      <vt:lpstr>[MORE TO BE ADDED]</vt:lpstr>
      <vt:lpstr>Creating + Executing Query Instantiations</vt:lpstr>
      <vt:lpstr>[TO BE ADDED]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453</cp:revision>
  <dcterms:created xsi:type="dcterms:W3CDTF">2014-09-25T09:55:21Z</dcterms:created>
  <dcterms:modified xsi:type="dcterms:W3CDTF">2015-01-07T15:28:24Z</dcterms:modified>
</cp:coreProperties>
</file>