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9" r:id="rId4"/>
    <p:sldId id="259" r:id="rId5"/>
    <p:sldId id="258" r:id="rId6"/>
    <p:sldId id="265" r:id="rId7"/>
    <p:sldId id="313" r:id="rId8"/>
    <p:sldId id="260" r:id="rId9"/>
    <p:sldId id="285" r:id="rId10"/>
    <p:sldId id="261" r:id="rId11"/>
    <p:sldId id="283" r:id="rId12"/>
    <p:sldId id="262" r:id="rId13"/>
    <p:sldId id="278" r:id="rId14"/>
    <p:sldId id="264" r:id="rId15"/>
    <p:sldId id="266" r:id="rId16"/>
    <p:sldId id="282" r:id="rId17"/>
    <p:sldId id="279" r:id="rId18"/>
    <p:sldId id="276" r:id="rId19"/>
    <p:sldId id="284" r:id="rId20"/>
    <p:sldId id="320" r:id="rId21"/>
    <p:sldId id="277" r:id="rId22"/>
    <p:sldId id="273" r:id="rId23"/>
    <p:sldId id="288" r:id="rId24"/>
    <p:sldId id="286" r:id="rId25"/>
    <p:sldId id="287" r:id="rId26"/>
    <p:sldId id="300" r:id="rId27"/>
    <p:sldId id="290" r:id="rId28"/>
    <p:sldId id="301" r:id="rId29"/>
    <p:sldId id="311" r:id="rId30"/>
    <p:sldId id="331" r:id="rId31"/>
    <p:sldId id="308" r:id="rId32"/>
    <p:sldId id="314" r:id="rId33"/>
    <p:sldId id="304" r:id="rId34"/>
    <p:sldId id="312" r:id="rId35"/>
    <p:sldId id="305" r:id="rId36"/>
    <p:sldId id="306" r:id="rId37"/>
    <p:sldId id="309" r:id="rId38"/>
    <p:sldId id="310" r:id="rId39"/>
    <p:sldId id="315" r:id="rId40"/>
    <p:sldId id="330" r:id="rId41"/>
    <p:sldId id="325" r:id="rId42"/>
    <p:sldId id="328" r:id="rId43"/>
    <p:sldId id="329" r:id="rId44"/>
    <p:sldId id="292" r:id="rId45"/>
    <p:sldId id="327" r:id="rId46"/>
    <p:sldId id="316" r:id="rId47"/>
    <p:sldId id="332" r:id="rId48"/>
    <p:sldId id="317" r:id="rId49"/>
    <p:sldId id="318" r:id="rId50"/>
    <p:sldId id="321" r:id="rId51"/>
    <p:sldId id="322" r:id="rId52"/>
    <p:sldId id="319" r:id="rId53"/>
    <p:sldId id="333" r:id="rId54"/>
    <p:sldId id="323" r:id="rId55"/>
    <p:sldId id="324" r:id="rId56"/>
    <p:sldId id="326" r:id="rId57"/>
    <p:sldId id="293" r:id="rId58"/>
    <p:sldId id="297" r:id="rId59"/>
    <p:sldId id="299"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1DD9"/>
    <a:srgbClr val="C35855"/>
    <a:srgbClr val="3317A9"/>
    <a:srgbClr val="765B97"/>
    <a:srgbClr val="695185"/>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65" autoAdjust="0"/>
    <p:restoredTop sz="95382" autoAdjust="0"/>
  </p:normalViewPr>
  <p:slideViewPr>
    <p:cSldViewPr>
      <p:cViewPr varScale="1">
        <p:scale>
          <a:sx n="59" d="100"/>
          <a:sy n="59" d="100"/>
        </p:scale>
        <p:origin x="-403" y="-72"/>
      </p:cViewPr>
      <p:guideLst>
        <p:guide orient="horz" pos="2160"/>
        <p:guide pos="2880"/>
      </p:guideLst>
    </p:cSldViewPr>
  </p:slideViewPr>
  <p:outlineViewPr>
    <p:cViewPr>
      <p:scale>
        <a:sx n="33" d="100"/>
        <a:sy n="33" d="100"/>
      </p:scale>
      <p:origin x="0" y="10282"/>
    </p:cViewPr>
  </p:outlineViewPr>
  <p:notesTextViewPr>
    <p:cViewPr>
      <p:scale>
        <a:sx n="100" d="100"/>
        <a:sy n="100" d="100"/>
      </p:scale>
      <p:origin x="0" y="0"/>
    </p:cViewPr>
  </p:notesText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1893DBC-7519-4EA7-8165-AFD94A974DB8}" type="datetimeFigureOut">
              <a:rPr lang="en-GB" smtClean="0"/>
              <a:pPr/>
              <a:t>29/01/2015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1893DBC-7519-4EA7-8165-AFD94A974DB8}" type="datetimeFigureOut">
              <a:rPr lang="en-GB" smtClean="0"/>
              <a:pPr/>
              <a:t>29/01/2015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1893DBC-7519-4EA7-8165-AFD94A974DB8}" type="datetimeFigureOut">
              <a:rPr lang="en-GB" smtClean="0"/>
              <a:pPr/>
              <a:t>29/01/2015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1893DBC-7519-4EA7-8165-AFD94A974DB8}" type="datetimeFigureOut">
              <a:rPr lang="en-GB" smtClean="0"/>
              <a:pPr/>
              <a:t>29/01/2015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893DBC-7519-4EA7-8165-AFD94A974DB8}" type="datetimeFigureOut">
              <a:rPr lang="en-GB" smtClean="0"/>
              <a:pPr/>
              <a:t>29/01/2015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1893DBC-7519-4EA7-8165-AFD94A974DB8}" type="datetimeFigureOut">
              <a:rPr lang="en-GB" smtClean="0"/>
              <a:pPr/>
              <a:t>29/01/2015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1893DBC-7519-4EA7-8165-AFD94A974DB8}" type="datetimeFigureOut">
              <a:rPr lang="en-GB" smtClean="0"/>
              <a:pPr/>
              <a:t>29/01/2015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1893DBC-7519-4EA7-8165-AFD94A974DB8}" type="datetimeFigureOut">
              <a:rPr lang="en-GB" smtClean="0"/>
              <a:pPr/>
              <a:t>29/01/2015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893DBC-7519-4EA7-8165-AFD94A974DB8}" type="datetimeFigureOut">
              <a:rPr lang="en-GB" smtClean="0"/>
              <a:pPr/>
              <a:t>29/01/2015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893DBC-7519-4EA7-8165-AFD94A974DB8}" type="datetimeFigureOut">
              <a:rPr lang="en-GB" smtClean="0"/>
              <a:pPr/>
              <a:t>29/01/2015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893DBC-7519-4EA7-8165-AFD94A974DB8}" type="datetimeFigureOut">
              <a:rPr lang="en-GB" smtClean="0"/>
              <a:pPr/>
              <a:t>29/01/2015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893DBC-7519-4EA7-8165-AFD94A974DB8}" type="datetimeFigureOut">
              <a:rPr lang="en-GB" smtClean="0"/>
              <a:pPr/>
              <a:t>29/01/2015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0378CD-1885-48C7-90A4-BDD79D895FC6}"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code.google.com/p/mekon"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9572" y="2204864"/>
            <a:ext cx="7772400" cy="2088232"/>
          </a:xfrm>
        </p:spPr>
        <p:txBody>
          <a:bodyPr>
            <a:noAutofit/>
          </a:bodyPr>
          <a:lstStyle/>
          <a:p>
            <a:r>
              <a:rPr lang="en-GB" sz="6000" b="1" dirty="0" smtClean="0"/>
              <a:t>MEKON/HOBO</a:t>
            </a:r>
            <a:br>
              <a:rPr lang="en-GB" sz="6000" b="1" dirty="0" smtClean="0"/>
            </a:br>
            <a:r>
              <a:rPr lang="en-GB" sz="6000" b="1" dirty="0" smtClean="0"/>
              <a:t>Introductory Tutorial</a:t>
            </a:r>
            <a:endParaRPr lang="en-GB" sz="6000" b="1" dirty="0"/>
          </a:p>
        </p:txBody>
      </p:sp>
      <p:sp>
        <p:nvSpPr>
          <p:cNvPr id="3" name="Title 1"/>
          <p:cNvSpPr txBox="1">
            <a:spLocks/>
          </p:cNvSpPr>
          <p:nvPr/>
        </p:nvSpPr>
        <p:spPr>
          <a:xfrm>
            <a:off x="683568" y="4221088"/>
            <a:ext cx="7772400" cy="2088232"/>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6000" i="0" u="none" strike="noStrike" kern="1200" cap="none" spc="0" normalizeH="0" baseline="0" noProof="0" dirty="0" smtClean="0">
                <a:ln>
                  <a:noFill/>
                </a:ln>
                <a:solidFill>
                  <a:srgbClr val="FF0000"/>
                </a:solidFill>
                <a:effectLst/>
                <a:uLnTx/>
                <a:uFillTx/>
                <a:latin typeface="+mj-lt"/>
                <a:ea typeface="+mj-ea"/>
                <a:cs typeface="+mj-cs"/>
              </a:rPr>
              <a:t>[Under Construction]</a:t>
            </a:r>
            <a:endParaRPr kumimoji="0" lang="en-GB" sz="6000" i="0" u="none" strike="noStrike" kern="1200" cap="none" spc="0" normalizeH="0" baseline="0" noProof="0" dirty="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2" cstate="print"/>
          <a:srcRect/>
          <a:stretch>
            <a:fillRect/>
          </a:stretch>
        </p:blipFill>
        <p:spPr bwMode="auto">
          <a:xfrm>
            <a:off x="251520" y="260648"/>
            <a:ext cx="4975860" cy="4305300"/>
          </a:xfrm>
          <a:prstGeom prst="rect">
            <a:avLst/>
          </a:prstGeom>
          <a:noFill/>
          <a:ln w="9525">
            <a:noFill/>
            <a:miter lim="800000"/>
            <a:headEnd/>
            <a:tailEnd/>
          </a:ln>
        </p:spPr>
      </p:pic>
      <p:sp>
        <p:nvSpPr>
          <p:cNvPr id="2" name="TextBox 1"/>
          <p:cNvSpPr txBox="1"/>
          <p:nvPr/>
        </p:nvSpPr>
        <p:spPr>
          <a:xfrm>
            <a:off x="5688124" y="2420888"/>
            <a:ext cx="2988332" cy="1600438"/>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Invoke </a:t>
            </a:r>
            <a:r>
              <a:rPr lang="en-GB" sz="1600" i="1" dirty="0" smtClean="0"/>
              <a:t>ME </a:t>
            </a:r>
            <a:r>
              <a:rPr lang="en-GB" sz="1600" dirty="0" smtClean="0"/>
              <a:t>with basic MEKON version of demo model</a:t>
            </a:r>
            <a:endParaRPr lang="en-GB" sz="1600" i="1" dirty="0" smtClean="0"/>
          </a:p>
          <a:p>
            <a:pPr marL="457200" indent="-457200">
              <a:buFont typeface="+mj-lt"/>
              <a:buAutoNum type="arabicPeriod"/>
            </a:pPr>
            <a:r>
              <a:rPr lang="en-GB" sz="1600" dirty="0" smtClean="0"/>
              <a:t>Open-up and explore tree in LH panel</a:t>
            </a:r>
          </a:p>
        </p:txBody>
      </p:sp>
      <p:sp>
        <p:nvSpPr>
          <p:cNvPr id="9" name="TextBox 8"/>
          <p:cNvSpPr txBox="1"/>
          <p:nvPr/>
        </p:nvSpPr>
        <p:spPr>
          <a:xfrm>
            <a:off x="1151620" y="5229200"/>
            <a:ext cx="3024336" cy="756084"/>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Icons Recap:</a:t>
            </a:r>
          </a:p>
        </p:txBody>
      </p:sp>
      <p:sp>
        <p:nvSpPr>
          <p:cNvPr id="15" name="TextBox 14"/>
          <p:cNvSpPr txBox="1"/>
          <p:nvPr/>
        </p:nvSpPr>
        <p:spPr>
          <a:xfrm>
            <a:off x="1691680" y="5625244"/>
            <a:ext cx="2448272"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CFrame</a:t>
            </a:r>
            <a:r>
              <a:rPr lang="en-GB" sz="1600" dirty="0" smtClean="0">
                <a:latin typeface="Courier New" pitchFamily="49" charset="0"/>
                <a:cs typeface="Courier New" pitchFamily="49" charset="0"/>
              </a:rPr>
              <a:t> </a:t>
            </a:r>
            <a:r>
              <a:rPr lang="en-GB" sz="1600" dirty="0" smtClean="0"/>
              <a:t>/ external source</a:t>
            </a:r>
            <a:endParaRPr lang="en-GB" sz="1600" dirty="0"/>
          </a:p>
        </p:txBody>
      </p:sp>
      <p:sp>
        <p:nvSpPr>
          <p:cNvPr id="4" name="TextBox 3"/>
          <p:cNvSpPr txBox="1"/>
          <p:nvPr/>
        </p:nvSpPr>
        <p:spPr>
          <a:xfrm>
            <a:off x="5688124" y="4005064"/>
            <a:ext cx="2988332" cy="2339102"/>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t>Tree represents hierarchy of all concept-level frames, or </a:t>
            </a:r>
            <a:r>
              <a:rPr lang="en-GB" sz="1600" dirty="0" err="1" smtClean="0">
                <a:latin typeface="Courier New" pitchFamily="49" charset="0"/>
                <a:cs typeface="Courier New" pitchFamily="49" charset="0"/>
              </a:rPr>
              <a:t>CFrame</a:t>
            </a:r>
            <a:r>
              <a:rPr lang="en-GB" sz="1600" dirty="0" err="1" smtClean="0"/>
              <a:t>s</a:t>
            </a:r>
            <a:r>
              <a:rPr lang="en-GB" sz="1600" dirty="0" smtClean="0"/>
              <a:t>, in model.</a:t>
            </a:r>
          </a:p>
          <a:p>
            <a:pPr marL="457200" indent="-457200">
              <a:buFont typeface="Arial" pitchFamily="34" charset="0"/>
              <a:buChar char="•"/>
            </a:pPr>
            <a:r>
              <a:rPr lang="en-GB" sz="1600" dirty="0" smtClean="0"/>
              <a:t>Model consists of this set of </a:t>
            </a:r>
            <a:r>
              <a:rPr lang="en-GB" sz="1600" dirty="0" err="1" smtClean="0">
                <a:latin typeface="Courier New" pitchFamily="49" charset="0"/>
                <a:cs typeface="Courier New" pitchFamily="49" charset="0"/>
              </a:rPr>
              <a:t>CFrame</a:t>
            </a:r>
            <a:r>
              <a:rPr lang="en-GB" sz="1600" dirty="0" err="1" smtClean="0"/>
              <a:t>s</a:t>
            </a:r>
            <a:r>
              <a:rPr lang="en-GB" sz="1600" dirty="0" smtClean="0"/>
              <a:t>, together with associated sets of concept-level slots , or </a:t>
            </a:r>
            <a:r>
              <a:rPr lang="en-GB" sz="1600" dirty="0" err="1" smtClean="0">
                <a:latin typeface="Courier New" pitchFamily="49" charset="0"/>
                <a:cs typeface="Courier New" pitchFamily="49" charset="0"/>
              </a:rPr>
              <a:t>CSlot</a:t>
            </a:r>
            <a:r>
              <a:rPr lang="en-GB" sz="1600" dirty="0" err="1" smtClean="0"/>
              <a:t>s</a:t>
            </a:r>
            <a:r>
              <a:rPr lang="en-GB" sz="1600" dirty="0" smtClean="0"/>
              <a:t> (not currently visible)</a:t>
            </a:r>
          </a:p>
        </p:txBody>
      </p:sp>
      <p:sp>
        <p:nvSpPr>
          <p:cNvPr id="10" name="Oval 9"/>
          <p:cNvSpPr/>
          <p:nvPr/>
        </p:nvSpPr>
        <p:spPr>
          <a:xfrm>
            <a:off x="1331640" y="5625244"/>
            <a:ext cx="324036" cy="288032"/>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13" name="TextBox 12"/>
          <p:cNvSpPr txBox="1"/>
          <p:nvPr/>
        </p:nvSpPr>
        <p:spPr>
          <a:xfrm>
            <a:off x="5904148" y="692696"/>
            <a:ext cx="2520280" cy="861774"/>
          </a:xfrm>
          <a:prstGeom prst="rect">
            <a:avLst/>
          </a:prstGeom>
          <a:solidFill>
            <a:srgbClr val="FFC000"/>
          </a:solidFill>
          <a:ln>
            <a:solidFill>
              <a:schemeClr val="tx1"/>
            </a:solidFill>
          </a:ln>
        </p:spPr>
        <p:txBody>
          <a:bodyPr wrap="square" rtlCol="0">
            <a:spAutoFit/>
          </a:bodyPr>
          <a:lstStyle/>
          <a:p>
            <a:r>
              <a:rPr lang="en-GB" b="1" i="1" dirty="0" smtClean="0"/>
              <a:t>Reminder:</a:t>
            </a:r>
            <a:r>
              <a:rPr lang="en-GB" i="1" dirty="0" smtClean="0"/>
              <a:t> </a:t>
            </a:r>
            <a:r>
              <a:rPr lang="en-GB" sz="1600" dirty="0" smtClean="0"/>
              <a:t>See appendix at end of tutorial for </a:t>
            </a:r>
            <a:r>
              <a:rPr lang="en-GB" sz="1600" i="1" dirty="0" smtClean="0"/>
              <a:t>Model Explorer</a:t>
            </a:r>
            <a:r>
              <a:rPr lang="en-GB" sz="1600" dirty="0" smtClean="0"/>
              <a:t> invocation details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9612" y="1016732"/>
            <a:ext cx="6912768" cy="4832092"/>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GB" sz="2000" b="1" dirty="0" smtClean="0"/>
              <a:t>MEKON Model Building</a:t>
            </a:r>
          </a:p>
          <a:p>
            <a:endParaRPr lang="en-GB" sz="800" b="1" dirty="0" smtClean="0"/>
          </a:p>
          <a:p>
            <a:r>
              <a:rPr lang="en-GB" sz="1600" dirty="0" smtClean="0"/>
              <a:t>Basic MEKON FMs are derived entirely from one or more EKSs. This contrasts with hybrid HOBO/ MEKON models, in which part of the FM is derived from a HOBO-based OM.</a:t>
            </a:r>
          </a:p>
          <a:p>
            <a:endParaRPr lang="en-GB" sz="800" dirty="0" smtClean="0">
              <a:cs typeface="Courier New" pitchFamily="49" charset="0"/>
            </a:endParaRPr>
          </a:p>
          <a:p>
            <a:r>
              <a:rPr lang="en-GB" sz="1600" b="1" dirty="0" smtClean="0">
                <a:cs typeface="Courier New" pitchFamily="49" charset="0"/>
              </a:rPr>
              <a:t>MEKON-OWL Model Builder Plug-in: </a:t>
            </a:r>
            <a:r>
              <a:rPr lang="en-GB" sz="1600" dirty="0" smtClean="0">
                <a:cs typeface="Courier New" pitchFamily="49" charset="0"/>
              </a:rPr>
              <a:t>In the case of the demo model, the basic version of the FM is built from an OWL ontology, by the standard MEKON-OWL plug-in. This plug-in uses some fairly obvious mappings, such as:</a:t>
            </a:r>
          </a:p>
          <a:p>
            <a:endParaRPr lang="en-GB" sz="800" dirty="0" smtClean="0">
              <a:cs typeface="Courier New" pitchFamily="49" charset="0"/>
            </a:endParaRPr>
          </a:p>
          <a:p>
            <a:pPr marL="457200" indent="-457200">
              <a:buFont typeface="Arial" pitchFamily="34" charset="0"/>
              <a:buChar char="•"/>
            </a:pPr>
            <a:r>
              <a:rPr lang="en-GB" sz="1600" dirty="0" smtClean="0">
                <a:cs typeface="Courier New" pitchFamily="49" charset="0"/>
              </a:rPr>
              <a:t>OWL class </a:t>
            </a:r>
            <a:r>
              <a:rPr lang="en-GB" sz="1600" dirty="0" smtClean="0">
                <a:cs typeface="Courier New" pitchFamily="49" charset="0"/>
                <a:sym typeface="Wingdings" pitchFamily="2" charset="2"/>
              </a:rPr>
              <a:t> </a:t>
            </a:r>
            <a:r>
              <a:rPr lang="en-GB" sz="1600" dirty="0" err="1" smtClean="0">
                <a:latin typeface="Courier New" pitchFamily="49" charset="0"/>
                <a:cs typeface="Courier New" pitchFamily="49" charset="0"/>
                <a:sym typeface="Wingdings" pitchFamily="2" charset="2"/>
              </a:rPr>
              <a:t>CFrame</a:t>
            </a:r>
            <a:endParaRPr lang="en-GB" sz="1600" dirty="0" smtClean="0">
              <a:latin typeface="Courier New" pitchFamily="49" charset="0"/>
              <a:cs typeface="Courier New" pitchFamily="49" charset="0"/>
              <a:sym typeface="Wingdings" pitchFamily="2" charset="2"/>
            </a:endParaRPr>
          </a:p>
          <a:p>
            <a:pPr marL="457200" indent="-457200">
              <a:buFont typeface="Arial" pitchFamily="34" charset="0"/>
              <a:buChar char="•"/>
            </a:pPr>
            <a:r>
              <a:rPr lang="en-GB" sz="1600" dirty="0" smtClean="0">
                <a:cs typeface="Courier New" pitchFamily="49" charset="0"/>
                <a:sym typeface="Wingdings" pitchFamily="2" charset="2"/>
              </a:rPr>
              <a:t>Existential property restriction  </a:t>
            </a:r>
            <a:r>
              <a:rPr lang="en-GB" sz="1600" dirty="0" err="1" smtClean="0">
                <a:latin typeface="Courier New" pitchFamily="49" charset="0"/>
                <a:cs typeface="Courier New" pitchFamily="49" charset="0"/>
                <a:sym typeface="Wingdings" pitchFamily="2" charset="2"/>
              </a:rPr>
              <a:t>CSlot</a:t>
            </a:r>
            <a:endParaRPr lang="en-GB" sz="1600" dirty="0" smtClean="0">
              <a:latin typeface="Courier New" pitchFamily="49" charset="0"/>
              <a:cs typeface="Courier New" pitchFamily="49" charset="0"/>
              <a:sym typeface="Wingdings" pitchFamily="2" charset="2"/>
            </a:endParaRPr>
          </a:p>
          <a:p>
            <a:pPr marL="457200" indent="-457200">
              <a:buFont typeface="Arial" pitchFamily="34" charset="0"/>
              <a:buChar char="•"/>
            </a:pPr>
            <a:r>
              <a:rPr lang="en-GB" sz="1600" i="1" dirty="0" smtClean="0">
                <a:cs typeface="Courier New" pitchFamily="49" charset="0"/>
                <a:sym typeface="Wingdings" pitchFamily="2" charset="2"/>
              </a:rPr>
              <a:t>Etc.</a:t>
            </a:r>
          </a:p>
          <a:p>
            <a:pPr marL="457200" indent="-457200"/>
            <a:endParaRPr lang="en-GB" sz="800" i="1" dirty="0" smtClean="0">
              <a:cs typeface="Courier New" pitchFamily="49" charset="0"/>
            </a:endParaRPr>
          </a:p>
          <a:p>
            <a:r>
              <a:rPr lang="en-GB" sz="1600" b="1" dirty="0" smtClean="0">
                <a:cs typeface="Courier New" pitchFamily="49" charset="0"/>
              </a:rPr>
              <a:t>MEKON Configuration File: </a:t>
            </a:r>
            <a:r>
              <a:rPr lang="en-GB" sz="1600" dirty="0" smtClean="0">
                <a:cs typeface="Courier New" pitchFamily="49" charset="0"/>
              </a:rPr>
              <a:t>This file directs the entire model building process, specifying the relevant model-building plug-in(s), and any required reasoning plug-ins to be attached (such as the MEKON-OWL reasoning plug-in), and providing the required configuration information for each.</a:t>
            </a:r>
          </a:p>
          <a:p>
            <a:endParaRPr lang="en-GB" sz="800" dirty="0" smtClean="0">
              <a:cs typeface="Courier New" pitchFamily="49" charset="0"/>
            </a:endParaRPr>
          </a:p>
          <a:p>
            <a:r>
              <a:rPr lang="en-GB" sz="1600" dirty="0" smtClean="0">
                <a:cs typeface="Courier New" pitchFamily="49" charset="0"/>
              </a:rPr>
              <a:t>The same file is also used to specify the OM for </a:t>
            </a:r>
            <a:r>
              <a:rPr lang="en-GB" sz="1600" dirty="0" smtClean="0"/>
              <a:t>HOBO/MEKON models, and any mappings between the OM and corresponding entities in the relevant EKSs.</a:t>
            </a:r>
            <a:endParaRPr lang="en-GB" sz="1600" dirty="0" smtClean="0">
              <a:cs typeface="Courier New"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251520" y="260648"/>
            <a:ext cx="4975860" cy="4305300"/>
          </a:xfrm>
          <a:prstGeom prst="rect">
            <a:avLst/>
          </a:prstGeom>
          <a:noFill/>
          <a:ln w="9525">
            <a:noFill/>
            <a:miter lim="800000"/>
            <a:headEnd/>
            <a:tailEnd/>
          </a:ln>
        </p:spPr>
      </p:pic>
      <p:sp>
        <p:nvSpPr>
          <p:cNvPr id="2" name="TextBox 1"/>
          <p:cNvSpPr txBox="1"/>
          <p:nvPr/>
        </p:nvSpPr>
        <p:spPr>
          <a:xfrm>
            <a:off x="5508104" y="1628800"/>
            <a:ext cx="3276364" cy="2339102"/>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Select various </a:t>
            </a:r>
            <a:r>
              <a:rPr lang="en-GB" sz="1600" dirty="0" err="1" smtClean="0">
                <a:latin typeface="Courier New" pitchFamily="49" charset="0"/>
                <a:cs typeface="Courier New" pitchFamily="49" charset="0"/>
              </a:rPr>
              <a:t>CFrame</a:t>
            </a:r>
            <a:r>
              <a:rPr lang="en-GB" sz="1600" dirty="0" err="1" smtClean="0"/>
              <a:t>s</a:t>
            </a:r>
            <a:r>
              <a:rPr lang="en-GB" sz="1600" dirty="0" smtClean="0"/>
              <a:t> in LH panel, including some with subs</a:t>
            </a:r>
          </a:p>
          <a:p>
            <a:pPr marL="457200" indent="-457200">
              <a:buFont typeface="+mj-lt"/>
              <a:buAutoNum type="arabicPeriod"/>
            </a:pPr>
            <a:r>
              <a:rPr lang="en-GB" sz="1600" dirty="0" smtClean="0"/>
              <a:t>Select “List Search” tab in LH panel</a:t>
            </a:r>
          </a:p>
          <a:p>
            <a:pPr marL="457200" indent="-457200">
              <a:buFont typeface="+mj-lt"/>
              <a:buAutoNum type="arabicPeriod"/>
            </a:pPr>
            <a:r>
              <a:rPr lang="en-GB" sz="1600" dirty="0" smtClean="0"/>
              <a:t>Filter resulting </a:t>
            </a:r>
            <a:r>
              <a:rPr lang="en-GB" sz="1600" dirty="0" err="1" smtClean="0">
                <a:latin typeface="Courier New" pitchFamily="49" charset="0"/>
                <a:cs typeface="Courier New" pitchFamily="49" charset="0"/>
              </a:rPr>
              <a:t>CFrame</a:t>
            </a:r>
            <a:r>
              <a:rPr lang="en-GB" sz="1600" dirty="0" err="1" smtClean="0"/>
              <a:t>s</a:t>
            </a:r>
            <a:r>
              <a:rPr lang="en-GB" sz="1600" dirty="0" smtClean="0"/>
              <a:t> list by typing into text-box</a:t>
            </a:r>
          </a:p>
          <a:p>
            <a:pPr marL="457200" indent="-457200">
              <a:buFont typeface="+mj-lt"/>
              <a:buAutoNum type="arabicPeriod"/>
            </a:pPr>
            <a:r>
              <a:rPr lang="en-GB" sz="1600" dirty="0" smtClean="0"/>
              <a:t>Select specific </a:t>
            </a:r>
            <a:r>
              <a:rPr lang="en-GB" sz="1600" dirty="0" err="1" smtClean="0">
                <a:latin typeface="Courier New" pitchFamily="49" charset="0"/>
                <a:cs typeface="Courier New" pitchFamily="49" charset="0"/>
              </a:rPr>
              <a:t>CFrame</a:t>
            </a:r>
            <a:r>
              <a:rPr lang="en-GB" sz="1600" dirty="0" err="1" smtClean="0"/>
              <a:t>s</a:t>
            </a:r>
            <a:r>
              <a:rPr lang="en-GB" sz="1600" dirty="0" smtClean="0"/>
              <a:t> from resulting lists</a:t>
            </a:r>
          </a:p>
        </p:txBody>
      </p:sp>
      <p:sp>
        <p:nvSpPr>
          <p:cNvPr id="4" name="TextBox 3"/>
          <p:cNvSpPr txBox="1"/>
          <p:nvPr/>
        </p:nvSpPr>
        <p:spPr>
          <a:xfrm>
            <a:off x="5508104" y="3969060"/>
            <a:ext cx="3276364" cy="2585323"/>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p>
          <a:p>
            <a:pPr marL="457200" indent="-457200">
              <a:buFont typeface="Arial" pitchFamily="34" charset="0"/>
              <a:buChar char="•"/>
            </a:pPr>
            <a:r>
              <a:rPr lang="en-GB" sz="1600" dirty="0" smtClean="0"/>
              <a:t>Details of selected </a:t>
            </a:r>
            <a:r>
              <a:rPr lang="en-GB" sz="1600" dirty="0" err="1" smtClean="0">
                <a:latin typeface="Courier New" pitchFamily="49" charset="0"/>
                <a:cs typeface="Courier New" pitchFamily="49" charset="0"/>
              </a:rPr>
              <a:t>CFrame</a:t>
            </a:r>
            <a:r>
              <a:rPr lang="en-GB" sz="1600" dirty="0" err="1" smtClean="0"/>
              <a:t>s</a:t>
            </a:r>
            <a:r>
              <a:rPr lang="en-GB" sz="1600" dirty="0" smtClean="0"/>
              <a:t> appear in RH panel (to be explained in subsequent slides)</a:t>
            </a:r>
          </a:p>
          <a:p>
            <a:pPr marL="457200" indent="-457200">
              <a:buFont typeface="Arial" pitchFamily="34" charset="0"/>
              <a:buChar char="•"/>
            </a:pPr>
            <a:r>
              <a:rPr lang="en-GB" sz="1600" dirty="0" smtClean="0"/>
              <a:t>“Sub-Tree List Search” tab appears when any </a:t>
            </a:r>
            <a:r>
              <a:rPr lang="en-GB" sz="1600" dirty="0" err="1" smtClean="0">
                <a:latin typeface="Courier New" pitchFamily="49" charset="0"/>
                <a:cs typeface="Courier New" pitchFamily="49" charset="0"/>
              </a:rPr>
              <a:t>CFrame</a:t>
            </a:r>
            <a:r>
              <a:rPr lang="en-GB" sz="1600" dirty="0" smtClean="0">
                <a:cs typeface="Courier New" pitchFamily="49" charset="0"/>
              </a:rPr>
              <a:t> </a:t>
            </a:r>
            <a:r>
              <a:rPr lang="en-GB" sz="1600" dirty="0" smtClean="0"/>
              <a:t>with descendants is selected, containing list consisting only of descendants of selected </a:t>
            </a:r>
            <a:r>
              <a:rPr lang="en-GB" sz="1600" dirty="0" err="1" smtClean="0">
                <a:latin typeface="Courier New" pitchFamily="49" charset="0"/>
                <a:cs typeface="Courier New" pitchFamily="49" charset="0"/>
              </a:rPr>
              <a:t>CFrame</a:t>
            </a:r>
            <a:endParaRPr lang="en-GB" sz="16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19572" y="548680"/>
            <a:ext cx="7704856" cy="5724636"/>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GB" sz="2400" b="1" dirty="0" smtClean="0"/>
              <a:t>Slot Specification</a:t>
            </a:r>
          </a:p>
          <a:p>
            <a:endParaRPr lang="en-GB" sz="800" b="1" dirty="0" smtClean="0"/>
          </a:p>
          <a:p>
            <a:r>
              <a:rPr lang="en-GB" sz="1600" b="1" dirty="0" smtClean="0"/>
              <a:t>Value-types: </a:t>
            </a:r>
            <a:r>
              <a:rPr lang="en-GB" sz="1600" dirty="0" smtClean="0">
                <a:cs typeface="Courier New" pitchFamily="49" charset="0"/>
              </a:rPr>
              <a:t>Each </a:t>
            </a:r>
            <a:r>
              <a:rPr lang="en-GB" sz="1600" dirty="0" err="1" smtClean="0">
                <a:latin typeface="Courier New" pitchFamily="49" charset="0"/>
                <a:cs typeface="Courier New" pitchFamily="49" charset="0"/>
              </a:rPr>
              <a:t>CSlot</a:t>
            </a:r>
            <a:r>
              <a:rPr lang="en-GB" sz="1600" dirty="0" smtClean="0">
                <a:cs typeface="Courier New" pitchFamily="49" charset="0"/>
              </a:rPr>
              <a:t> provides a value-type, which defines the valid values for the instantiating </a:t>
            </a:r>
            <a:r>
              <a:rPr lang="en-GB" sz="1600" dirty="0" err="1" smtClean="0">
                <a:latin typeface="Courier New" pitchFamily="49" charset="0"/>
                <a:cs typeface="Courier New" pitchFamily="49" charset="0"/>
              </a:rPr>
              <a:t>ISlot</a:t>
            </a:r>
            <a:r>
              <a:rPr lang="en-GB" sz="1600" dirty="0" err="1" smtClean="0">
                <a:cs typeface="Courier New" pitchFamily="49" charset="0"/>
              </a:rPr>
              <a:t>s</a:t>
            </a:r>
            <a:r>
              <a:rPr lang="en-GB" sz="1600" dirty="0" smtClean="0">
                <a:cs typeface="Courier New" pitchFamily="49" charset="0"/>
              </a:rPr>
              <a:t>. Value-types are represented via entities from the level above that of the values that the </a:t>
            </a:r>
            <a:r>
              <a:rPr lang="en-GB" sz="1600" dirty="0" err="1" smtClean="0">
                <a:latin typeface="Courier New" pitchFamily="49" charset="0"/>
                <a:cs typeface="Courier New" pitchFamily="49" charset="0"/>
              </a:rPr>
              <a:t>ISlot</a:t>
            </a:r>
            <a:r>
              <a:rPr lang="en-GB" sz="1600" dirty="0" smtClean="0">
                <a:cs typeface="Courier New" pitchFamily="49" charset="0"/>
              </a:rPr>
              <a:t> will have. Possible value-types are:</a:t>
            </a:r>
          </a:p>
          <a:p>
            <a:endParaRPr lang="en-GB" sz="800" dirty="0" smtClean="0">
              <a:cs typeface="Courier New" pitchFamily="49" charset="0"/>
            </a:endParaRPr>
          </a:p>
          <a:p>
            <a:pPr marL="457200" indent="-457200">
              <a:buFont typeface="Arial" pitchFamily="34" charset="0"/>
              <a:buChar char="•"/>
            </a:pPr>
            <a:r>
              <a:rPr lang="en-GB" sz="1600" b="1" dirty="0" err="1" smtClean="0">
                <a:latin typeface="Courier New" pitchFamily="49" charset="0"/>
                <a:cs typeface="Courier New" pitchFamily="49" charset="0"/>
              </a:rPr>
              <a:t>MFrame</a:t>
            </a:r>
            <a:r>
              <a:rPr lang="en-GB" sz="1600" b="1" dirty="0" smtClean="0">
                <a:cs typeface="Courier New" pitchFamily="49" charset="0"/>
              </a:rPr>
              <a:t>: </a:t>
            </a:r>
            <a:r>
              <a:rPr lang="en-GB" sz="1600" dirty="0" smtClean="0">
                <a:cs typeface="Courier New" pitchFamily="49" charset="0"/>
              </a:rPr>
              <a:t>Defines </a:t>
            </a:r>
            <a:r>
              <a:rPr lang="en-GB" sz="1600" dirty="0" err="1" smtClean="0">
                <a:latin typeface="Courier New" pitchFamily="49" charset="0"/>
                <a:cs typeface="Courier New" pitchFamily="49" charset="0"/>
              </a:rPr>
              <a:t>CFrame</a:t>
            </a:r>
            <a:r>
              <a:rPr lang="en-GB" sz="1600" dirty="0" smtClean="0">
                <a:cs typeface="Courier New" pitchFamily="49" charset="0"/>
              </a:rPr>
              <a:t>-valued </a:t>
            </a:r>
            <a:r>
              <a:rPr lang="en-GB" sz="1600" dirty="0" err="1" smtClean="0">
                <a:latin typeface="Courier New" pitchFamily="49" charset="0"/>
                <a:cs typeface="Courier New" pitchFamily="49" charset="0"/>
              </a:rPr>
              <a:t>ISlot</a:t>
            </a:r>
            <a:endParaRPr lang="en-GB" sz="1600" dirty="0" smtClean="0">
              <a:latin typeface="Courier New" pitchFamily="49" charset="0"/>
              <a:cs typeface="Courier New" pitchFamily="49" charset="0"/>
            </a:endParaRPr>
          </a:p>
          <a:p>
            <a:pPr marL="457200" indent="-457200">
              <a:buFont typeface="Arial" pitchFamily="34" charset="0"/>
              <a:buChar char="•"/>
            </a:pPr>
            <a:r>
              <a:rPr lang="en-GB" sz="1600" b="1" dirty="0" err="1" smtClean="0">
                <a:latin typeface="Courier New" pitchFamily="49" charset="0"/>
                <a:cs typeface="Courier New" pitchFamily="49" charset="0"/>
              </a:rPr>
              <a:t>CFrame</a:t>
            </a:r>
            <a:r>
              <a:rPr lang="en-GB" sz="1600" b="1" dirty="0" smtClean="0">
                <a:cs typeface="Courier New" pitchFamily="49" charset="0"/>
              </a:rPr>
              <a:t>: </a:t>
            </a:r>
            <a:r>
              <a:rPr lang="en-GB" sz="1600" dirty="0" smtClean="0">
                <a:cs typeface="Courier New" pitchFamily="49" charset="0"/>
              </a:rPr>
              <a:t>Defines </a:t>
            </a:r>
            <a:r>
              <a:rPr lang="en-GB" sz="1600" dirty="0" err="1" smtClean="0">
                <a:latin typeface="Courier New" pitchFamily="49" charset="0"/>
                <a:cs typeface="Courier New" pitchFamily="49" charset="0"/>
              </a:rPr>
              <a:t>IFrame</a:t>
            </a:r>
            <a:r>
              <a:rPr lang="en-GB" sz="1600" dirty="0" smtClean="0">
                <a:cs typeface="Courier New" pitchFamily="49" charset="0"/>
              </a:rPr>
              <a:t>-valued </a:t>
            </a:r>
            <a:r>
              <a:rPr lang="en-GB" sz="1600" dirty="0" err="1" smtClean="0">
                <a:latin typeface="Courier New" pitchFamily="49" charset="0"/>
                <a:cs typeface="Courier New" pitchFamily="49" charset="0"/>
              </a:rPr>
              <a:t>ISlot</a:t>
            </a:r>
            <a:endParaRPr lang="en-GB" sz="1600" dirty="0" smtClean="0">
              <a:latin typeface="Courier New" pitchFamily="49" charset="0"/>
              <a:cs typeface="Courier New" pitchFamily="49" charset="0"/>
            </a:endParaRPr>
          </a:p>
          <a:p>
            <a:pPr marL="457200" indent="-457200">
              <a:buFont typeface="Arial" pitchFamily="34" charset="0"/>
              <a:buChar char="•"/>
            </a:pPr>
            <a:r>
              <a:rPr lang="en-GB" sz="1600" b="1" dirty="0" err="1" smtClean="0">
                <a:latin typeface="Courier New" pitchFamily="49" charset="0"/>
                <a:cs typeface="Courier New" pitchFamily="49" charset="0"/>
              </a:rPr>
              <a:t>CNumber</a:t>
            </a:r>
            <a:r>
              <a:rPr lang="en-GB" sz="1600" b="1" dirty="0" smtClean="0">
                <a:cs typeface="Courier New" pitchFamily="49" charset="0"/>
              </a:rPr>
              <a:t>: </a:t>
            </a:r>
            <a:r>
              <a:rPr lang="en-GB" sz="1600" dirty="0" smtClean="0">
                <a:cs typeface="Courier New" pitchFamily="49" charset="0"/>
              </a:rPr>
              <a:t>Defines </a:t>
            </a:r>
            <a:r>
              <a:rPr lang="en-GB" sz="1600" dirty="0" err="1" smtClean="0">
                <a:latin typeface="Courier New" pitchFamily="49" charset="0"/>
                <a:cs typeface="Courier New" pitchFamily="49" charset="0"/>
              </a:rPr>
              <a:t>INumber</a:t>
            </a:r>
            <a:r>
              <a:rPr lang="en-GB" sz="1600" dirty="0" smtClean="0">
                <a:cs typeface="Courier New" pitchFamily="49" charset="0"/>
              </a:rPr>
              <a:t>-valued </a:t>
            </a:r>
            <a:r>
              <a:rPr lang="en-GB" sz="1600" dirty="0" err="1" smtClean="0">
                <a:latin typeface="Courier New" pitchFamily="49" charset="0"/>
                <a:cs typeface="Courier New" pitchFamily="49" charset="0"/>
              </a:rPr>
              <a:t>Islot</a:t>
            </a:r>
            <a:endParaRPr lang="en-GB" sz="1600" dirty="0" smtClean="0">
              <a:latin typeface="Courier New" pitchFamily="49" charset="0"/>
              <a:cs typeface="Courier New" pitchFamily="49" charset="0"/>
            </a:endParaRPr>
          </a:p>
          <a:p>
            <a:endParaRPr lang="en-GB" sz="100" b="1" dirty="0" smtClean="0"/>
          </a:p>
          <a:p>
            <a:endParaRPr lang="en-GB" sz="800" dirty="0" smtClean="0"/>
          </a:p>
          <a:p>
            <a:r>
              <a:rPr lang="en-GB" sz="1600" b="1" dirty="0" smtClean="0"/>
              <a:t>Cardinality: </a:t>
            </a:r>
            <a:r>
              <a:rPr lang="en-GB" sz="1600" dirty="0" smtClean="0">
                <a:cs typeface="Courier New" pitchFamily="49" charset="0"/>
              </a:rPr>
              <a:t>Each </a:t>
            </a:r>
            <a:r>
              <a:rPr lang="en-GB" sz="1600" dirty="0" err="1" smtClean="0">
                <a:latin typeface="Courier New" pitchFamily="49" charset="0"/>
                <a:cs typeface="Courier New" pitchFamily="49" charset="0"/>
              </a:rPr>
              <a:t>CSlot</a:t>
            </a:r>
            <a:r>
              <a:rPr lang="en-GB" sz="1600" dirty="0" smtClean="0">
                <a:cs typeface="Courier New" pitchFamily="49" charset="0"/>
              </a:rPr>
              <a:t> comes with a “cardinality”, specified via the </a:t>
            </a:r>
            <a:r>
              <a:rPr lang="en-GB" sz="1600" dirty="0" err="1" smtClean="0">
                <a:latin typeface="Courier New" pitchFamily="49" charset="0"/>
                <a:cs typeface="Courier New" pitchFamily="49" charset="0"/>
              </a:rPr>
              <a:t>CCardinality</a:t>
            </a:r>
            <a:r>
              <a:rPr lang="en-GB" sz="1600" dirty="0" smtClean="0">
                <a:cs typeface="Courier New" pitchFamily="49" charset="0"/>
              </a:rPr>
              <a:t> </a:t>
            </a:r>
            <a:r>
              <a:rPr lang="en-GB" sz="1600" dirty="0" err="1" smtClean="0">
                <a:cs typeface="Courier New" pitchFamily="49" charset="0"/>
              </a:rPr>
              <a:t>enum</a:t>
            </a:r>
            <a:r>
              <a:rPr lang="en-GB" sz="1600" dirty="0" smtClean="0">
                <a:cs typeface="Courier New" pitchFamily="49" charset="0"/>
              </a:rPr>
              <a:t>, with options being:</a:t>
            </a:r>
          </a:p>
          <a:p>
            <a:endParaRPr lang="en-GB" sz="800" dirty="0" smtClean="0">
              <a:cs typeface="Courier New" pitchFamily="49" charset="0"/>
            </a:endParaRPr>
          </a:p>
          <a:p>
            <a:pPr marL="457200" indent="-457200">
              <a:buFont typeface="Arial" pitchFamily="34" charset="0"/>
              <a:buChar char="•"/>
            </a:pPr>
            <a:r>
              <a:rPr lang="en-GB" sz="1600" b="1" dirty="0" smtClean="0">
                <a:latin typeface="Courier New" pitchFamily="49" charset="0"/>
                <a:cs typeface="Courier New" pitchFamily="49" charset="0"/>
              </a:rPr>
              <a:t>FREE</a:t>
            </a:r>
            <a:r>
              <a:rPr lang="en-GB" sz="1600" b="1" dirty="0" smtClean="0">
                <a:cs typeface="Courier New" pitchFamily="49" charset="0"/>
              </a:rPr>
              <a:t>: </a:t>
            </a:r>
            <a:r>
              <a:rPr lang="en-GB" sz="1600" dirty="0" smtClean="0"/>
              <a:t>Multi-valued, with any combination of legal values permitted</a:t>
            </a:r>
            <a:endParaRPr lang="en-GB" sz="1600" dirty="0" smtClean="0">
              <a:latin typeface="Courier New" pitchFamily="49" charset="0"/>
              <a:cs typeface="Courier New" pitchFamily="49" charset="0"/>
            </a:endParaRPr>
          </a:p>
          <a:p>
            <a:pPr marL="457200" indent="-457200">
              <a:buFont typeface="Arial" pitchFamily="34" charset="0"/>
              <a:buChar char="•"/>
            </a:pPr>
            <a:r>
              <a:rPr lang="en-GB" sz="1600" b="1" dirty="0" smtClean="0">
                <a:latin typeface="Courier New" pitchFamily="49" charset="0"/>
                <a:cs typeface="Courier New" pitchFamily="49" charset="0"/>
              </a:rPr>
              <a:t>UNIQUE_TYPES</a:t>
            </a:r>
            <a:r>
              <a:rPr lang="en-GB" sz="1600" b="1" dirty="0" smtClean="0">
                <a:cs typeface="Courier New" pitchFamily="49" charset="0"/>
              </a:rPr>
              <a:t>: </a:t>
            </a:r>
            <a:r>
              <a:rPr lang="en-GB" sz="1600" dirty="0" smtClean="0"/>
              <a:t>Multi-valued, but value-types cannot duplicate or subsume one another</a:t>
            </a:r>
            <a:endParaRPr lang="en-GB" sz="1600" dirty="0" smtClean="0">
              <a:latin typeface="Courier New" pitchFamily="49" charset="0"/>
              <a:cs typeface="Courier New" pitchFamily="49" charset="0"/>
            </a:endParaRPr>
          </a:p>
          <a:p>
            <a:pPr marL="457200" indent="-457200">
              <a:buFont typeface="Arial" pitchFamily="34" charset="0"/>
              <a:buChar char="•"/>
            </a:pPr>
            <a:r>
              <a:rPr lang="en-GB" sz="1600" b="1" dirty="0" smtClean="0">
                <a:latin typeface="Courier New" pitchFamily="49" charset="0"/>
                <a:cs typeface="Courier New" pitchFamily="49" charset="0"/>
              </a:rPr>
              <a:t>SINGLETON</a:t>
            </a:r>
            <a:r>
              <a:rPr lang="en-GB" sz="1600" b="1" dirty="0" smtClean="0">
                <a:cs typeface="Courier New" pitchFamily="49" charset="0"/>
              </a:rPr>
              <a:t>: </a:t>
            </a:r>
            <a:r>
              <a:rPr lang="en-GB" sz="1600" dirty="0" smtClean="0"/>
              <a:t>Single valued</a:t>
            </a:r>
            <a:endParaRPr lang="en-GB" sz="800" dirty="0" smtClean="0">
              <a:latin typeface="Courier New" pitchFamily="49" charset="0"/>
              <a:cs typeface="Courier New" pitchFamily="49" charset="0"/>
            </a:endParaRPr>
          </a:p>
          <a:p>
            <a:pPr marL="457200" indent="-457200"/>
            <a:endParaRPr lang="en-GB" sz="800" dirty="0" smtClean="0">
              <a:cs typeface="Courier New" pitchFamily="49" charset="0"/>
            </a:endParaRPr>
          </a:p>
          <a:p>
            <a:r>
              <a:rPr lang="en-GB" sz="1600" b="1" dirty="0" smtClean="0"/>
              <a:t>Fixed Values: </a:t>
            </a:r>
            <a:r>
              <a:rPr lang="en-GB" sz="1600" dirty="0" smtClean="0">
                <a:cs typeface="Courier New" pitchFamily="49" charset="0"/>
              </a:rPr>
              <a:t>A </a:t>
            </a:r>
            <a:r>
              <a:rPr lang="en-GB" sz="1600" dirty="0" err="1" smtClean="0">
                <a:latin typeface="Courier New" pitchFamily="49" charset="0"/>
                <a:cs typeface="Courier New" pitchFamily="49" charset="0"/>
              </a:rPr>
              <a:t>CFrame</a:t>
            </a:r>
            <a:r>
              <a:rPr lang="en-GB" sz="1600" dirty="0" smtClean="0">
                <a:cs typeface="Courier New" pitchFamily="49" charset="0"/>
              </a:rPr>
              <a:t> can provide sets of “fixed-values” for instantiations of specific </a:t>
            </a:r>
            <a:r>
              <a:rPr lang="en-GB" sz="1600" dirty="0" err="1" smtClean="0">
                <a:latin typeface="Courier New" pitchFamily="49" charset="0"/>
                <a:cs typeface="Courier New" pitchFamily="49" charset="0"/>
              </a:rPr>
              <a:t>CSlot</a:t>
            </a:r>
            <a:r>
              <a:rPr lang="en-GB" sz="1600" dirty="0" err="1" smtClean="0">
                <a:cs typeface="Courier New" pitchFamily="49" charset="0"/>
              </a:rPr>
              <a:t>s</a:t>
            </a:r>
            <a:r>
              <a:rPr lang="en-GB" sz="1600" dirty="0" smtClean="0">
                <a:cs typeface="Courier New" pitchFamily="49" charset="0"/>
              </a:rPr>
              <a:t> on either the </a:t>
            </a:r>
            <a:r>
              <a:rPr lang="en-GB" sz="1600" dirty="0" err="1" smtClean="0">
                <a:latin typeface="Courier New" pitchFamily="49" charset="0"/>
                <a:cs typeface="Courier New" pitchFamily="49" charset="0"/>
              </a:rPr>
              <a:t>CFrame</a:t>
            </a:r>
            <a:r>
              <a:rPr lang="en-GB" sz="1600" dirty="0" smtClean="0">
                <a:cs typeface="Courier New" pitchFamily="49" charset="0"/>
              </a:rPr>
              <a:t> itself or on any of it’s ancestors.</a:t>
            </a:r>
          </a:p>
          <a:p>
            <a:endParaRPr lang="en-GB" sz="800" dirty="0" smtClean="0">
              <a:cs typeface="Courier New" pitchFamily="49" charset="0"/>
            </a:endParaRPr>
          </a:p>
          <a:p>
            <a:r>
              <a:rPr lang="en-GB" sz="1600" dirty="0" smtClean="0">
                <a:cs typeface="Courier New" pitchFamily="49" charset="0"/>
              </a:rPr>
              <a:t>When the relevant </a:t>
            </a:r>
            <a:r>
              <a:rPr lang="en-GB" sz="1600" dirty="0" err="1" smtClean="0">
                <a:latin typeface="Courier New" pitchFamily="49" charset="0"/>
                <a:cs typeface="Courier New" pitchFamily="49" charset="0"/>
              </a:rPr>
              <a:t>CSlot</a:t>
            </a:r>
            <a:r>
              <a:rPr lang="en-GB" sz="1600" dirty="0" err="1" smtClean="0">
                <a:cs typeface="Courier New" pitchFamily="49" charset="0"/>
              </a:rPr>
              <a:t>s</a:t>
            </a:r>
            <a:r>
              <a:rPr lang="en-GB" sz="1600" dirty="0" smtClean="0">
                <a:cs typeface="Courier New" pitchFamily="49" charset="0"/>
              </a:rPr>
              <a:t> are instantiated, along with the </a:t>
            </a:r>
            <a:r>
              <a:rPr lang="en-GB" sz="1600" dirty="0" err="1" smtClean="0">
                <a:latin typeface="Courier New" pitchFamily="49" charset="0"/>
                <a:cs typeface="Courier New" pitchFamily="49" charset="0"/>
              </a:rPr>
              <a:t>CFrame</a:t>
            </a:r>
            <a:r>
              <a:rPr lang="en-GB" sz="1600" dirty="0" smtClean="0">
                <a:cs typeface="Courier New" pitchFamily="49" charset="0"/>
              </a:rPr>
              <a:t>, any such values will be automatically added to the instantiating </a:t>
            </a:r>
            <a:r>
              <a:rPr lang="en-GB" sz="1600" dirty="0" err="1" smtClean="0">
                <a:latin typeface="Courier New" pitchFamily="49" charset="0"/>
                <a:cs typeface="Courier New" pitchFamily="49" charset="0"/>
              </a:rPr>
              <a:t>ISlot</a:t>
            </a:r>
            <a:r>
              <a:rPr lang="en-GB" sz="1600" dirty="0" err="1" smtClean="0">
                <a:cs typeface="Courier New" pitchFamily="49" charset="0"/>
              </a:rPr>
              <a:t>s</a:t>
            </a:r>
            <a:r>
              <a:rPr lang="en-GB" sz="1600" dirty="0" smtClean="0">
                <a:cs typeface="Courier New" pitchFamily="49" charset="0"/>
              </a:rPr>
              <a:t>.</a:t>
            </a:r>
          </a:p>
          <a:p>
            <a:endParaRPr lang="en-GB" sz="800" dirty="0" smtClean="0">
              <a:cs typeface="Courier New" pitchFamily="49" charset="0"/>
            </a:endParaRPr>
          </a:p>
          <a:p>
            <a:r>
              <a:rPr lang="en-GB" sz="1600" i="1" dirty="0" smtClean="0">
                <a:cs typeface="Courier New" pitchFamily="49" charset="0"/>
              </a:rPr>
              <a:t>Note: </a:t>
            </a:r>
            <a:r>
              <a:rPr lang="en-GB" sz="1600" dirty="0" smtClean="0">
                <a:cs typeface="Courier New" pitchFamily="49" charset="0"/>
              </a:rPr>
              <a:t>Fixed-values can only be defined for </a:t>
            </a:r>
            <a:r>
              <a:rPr lang="en-GB" sz="1600" dirty="0" err="1" smtClean="0">
                <a:latin typeface="Courier New" pitchFamily="49" charset="0"/>
                <a:cs typeface="Courier New" pitchFamily="49" charset="0"/>
              </a:rPr>
              <a:t>CFrame</a:t>
            </a:r>
            <a:r>
              <a:rPr lang="en-GB" sz="1600" dirty="0" smtClean="0">
                <a:cs typeface="Courier New" pitchFamily="49" charset="0"/>
              </a:rPr>
              <a:t>-valued and </a:t>
            </a:r>
            <a:r>
              <a:rPr lang="en-GB" sz="1600" dirty="0" err="1" smtClean="0">
                <a:latin typeface="Courier New" pitchFamily="49" charset="0"/>
                <a:cs typeface="Courier New" pitchFamily="49" charset="0"/>
              </a:rPr>
              <a:t>INumber</a:t>
            </a:r>
            <a:r>
              <a:rPr lang="en-GB" sz="1600" dirty="0" smtClean="0">
                <a:cs typeface="Courier New" pitchFamily="49" charset="0"/>
              </a:rPr>
              <a:t>-valued slots. They are not applicable to </a:t>
            </a:r>
            <a:r>
              <a:rPr lang="en-GB" sz="1600" dirty="0" err="1" smtClean="0">
                <a:latin typeface="Courier New" pitchFamily="49" charset="0"/>
                <a:cs typeface="Courier New" pitchFamily="49" charset="0"/>
              </a:rPr>
              <a:t>IFrame</a:t>
            </a:r>
            <a:r>
              <a:rPr lang="en-GB" sz="1600" dirty="0" smtClean="0">
                <a:cs typeface="Courier New" pitchFamily="49" charset="0"/>
              </a:rPr>
              <a:t>-valued slots.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251520" y="260648"/>
            <a:ext cx="4975860" cy="4305300"/>
          </a:xfrm>
          <a:prstGeom prst="rect">
            <a:avLst/>
          </a:prstGeom>
          <a:noFill/>
          <a:ln w="9525">
            <a:noFill/>
            <a:miter lim="800000"/>
            <a:headEnd/>
            <a:tailEnd/>
          </a:ln>
        </p:spPr>
      </p:pic>
      <p:sp>
        <p:nvSpPr>
          <p:cNvPr id="4" name="TextBox 3"/>
          <p:cNvSpPr txBox="1"/>
          <p:nvPr/>
        </p:nvSpPr>
        <p:spPr>
          <a:xfrm>
            <a:off x="5616116" y="1448780"/>
            <a:ext cx="3132348" cy="3323987"/>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sz="1600" dirty="0" smtClean="0"/>
          </a:p>
          <a:p>
            <a:pPr marL="457200" indent="-457200">
              <a:buFont typeface="Arial" pitchFamily="34" charset="0"/>
              <a:buChar char="•"/>
            </a:pPr>
            <a:r>
              <a:rPr lang="en-GB" sz="1600" dirty="0" smtClean="0"/>
              <a:t>Details of </a:t>
            </a:r>
            <a:r>
              <a:rPr lang="en-GB" sz="1600" dirty="0" smtClean="0">
                <a:latin typeface="Comic Sans MS" pitchFamily="66" charset="0"/>
                <a:cs typeface="Courier New" pitchFamily="49" charset="0"/>
              </a:rPr>
              <a:t>Employment</a:t>
            </a:r>
            <a:r>
              <a:rPr lang="en-GB" sz="1600" dirty="0" smtClean="0"/>
              <a:t> appear in RH panel, including details of two attached slots:</a:t>
            </a:r>
          </a:p>
          <a:p>
            <a:pPr marL="914400" lvl="1" indent="-457200">
              <a:buFont typeface="Courier New" pitchFamily="49" charset="0"/>
              <a:buChar char="o"/>
            </a:pPr>
            <a:r>
              <a:rPr lang="en-GB" sz="1600" dirty="0" smtClean="0">
                <a:latin typeface="Comic Sans MS" pitchFamily="66" charset="0"/>
                <a:cs typeface="Courier New" pitchFamily="49" charset="0"/>
              </a:rPr>
              <a:t>job</a:t>
            </a:r>
            <a:r>
              <a:rPr lang="en-GB" sz="1600" dirty="0" smtClean="0"/>
              <a:t>: </a:t>
            </a:r>
            <a:r>
              <a:rPr lang="en-GB" sz="1600" dirty="0" err="1" smtClean="0">
                <a:latin typeface="Courier New" pitchFamily="49" charset="0"/>
                <a:cs typeface="Courier New" pitchFamily="49" charset="0"/>
              </a:rPr>
              <a:t>IFrame</a:t>
            </a:r>
            <a:r>
              <a:rPr lang="en-GB" sz="1600" dirty="0" smtClean="0"/>
              <a:t>-valued slot (values must be instantiations of the </a:t>
            </a:r>
            <a:r>
              <a:rPr lang="en-GB" sz="1600" dirty="0" smtClean="0">
                <a:latin typeface="Comic Sans MS" pitchFamily="66" charset="0"/>
                <a:cs typeface="Courier New" pitchFamily="49" charset="0"/>
              </a:rPr>
              <a:t>Job</a:t>
            </a:r>
            <a:r>
              <a:rPr lang="en-GB" sz="1600" dirty="0" smtClean="0"/>
              <a:t> </a:t>
            </a:r>
            <a:r>
              <a:rPr lang="en-GB" sz="1600" dirty="0" err="1" smtClean="0">
                <a:latin typeface="Courier New" pitchFamily="49" charset="0"/>
                <a:cs typeface="Courier New" pitchFamily="49" charset="0"/>
              </a:rPr>
              <a:t>CFrame</a:t>
            </a:r>
            <a:r>
              <a:rPr lang="en-GB" sz="1600" dirty="0" smtClean="0"/>
              <a:t>)</a:t>
            </a:r>
          </a:p>
          <a:p>
            <a:pPr marL="914400" lvl="1" indent="-457200">
              <a:buFont typeface="Courier New" pitchFamily="49" charset="0"/>
              <a:buChar char="o"/>
            </a:pPr>
            <a:r>
              <a:rPr lang="en-GB" sz="1600" dirty="0" smtClean="0">
                <a:latin typeface="Comic Sans MS" pitchFamily="66" charset="0"/>
                <a:cs typeface="Courier New" pitchFamily="49" charset="0"/>
              </a:rPr>
              <a:t>job-count</a:t>
            </a:r>
            <a:r>
              <a:rPr lang="en-GB" sz="1600" dirty="0" smtClean="0"/>
              <a:t>: Integer-valued  slot (value-type is a </a:t>
            </a:r>
            <a:r>
              <a:rPr lang="en-GB" sz="1600" dirty="0" err="1" smtClean="0">
                <a:latin typeface="Courier New" pitchFamily="49" charset="0"/>
                <a:cs typeface="Courier New" pitchFamily="49" charset="0"/>
              </a:rPr>
              <a:t>CNumber</a:t>
            </a:r>
            <a:r>
              <a:rPr lang="en-GB" sz="1600" dirty="0" smtClean="0"/>
              <a:t>, specifying valid </a:t>
            </a:r>
            <a:r>
              <a:rPr lang="en-GB" sz="1600" dirty="0" err="1" smtClean="0">
                <a:latin typeface="Courier New" pitchFamily="49" charset="0"/>
                <a:cs typeface="Courier New" pitchFamily="49" charset="0"/>
              </a:rPr>
              <a:t>INumber</a:t>
            </a:r>
            <a:r>
              <a:rPr lang="en-GB" sz="1600" dirty="0" smtClean="0"/>
              <a:t> values)</a:t>
            </a:r>
          </a:p>
        </p:txBody>
      </p:sp>
      <p:sp>
        <p:nvSpPr>
          <p:cNvPr id="27" name="TextBox 26"/>
          <p:cNvSpPr txBox="1"/>
          <p:nvPr/>
        </p:nvSpPr>
        <p:spPr>
          <a:xfrm>
            <a:off x="287524" y="5193196"/>
            <a:ext cx="2844316" cy="1404156"/>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Icons Recap:</a:t>
            </a:r>
          </a:p>
        </p:txBody>
      </p:sp>
      <p:sp>
        <p:nvSpPr>
          <p:cNvPr id="30" name="TextBox 29"/>
          <p:cNvSpPr txBox="1"/>
          <p:nvPr/>
        </p:nvSpPr>
        <p:spPr>
          <a:xfrm>
            <a:off x="827584" y="5913276"/>
            <a:ext cx="2268252" cy="648072"/>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CNumber</a:t>
            </a:r>
            <a:r>
              <a:rPr lang="en-GB" sz="1600" dirty="0" smtClean="0"/>
              <a:t> / Source(s) as for parent-slot</a:t>
            </a:r>
            <a:endParaRPr lang="en-GB" sz="1600" dirty="0"/>
          </a:p>
        </p:txBody>
      </p:sp>
      <p:sp>
        <p:nvSpPr>
          <p:cNvPr id="32" name="TextBox 31"/>
          <p:cNvSpPr txBox="1"/>
          <p:nvPr/>
        </p:nvSpPr>
        <p:spPr>
          <a:xfrm>
            <a:off x="863589" y="5553236"/>
            <a:ext cx="2304256"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CSlot</a:t>
            </a:r>
            <a:r>
              <a:rPr lang="en-GB" sz="1600" dirty="0" smtClean="0"/>
              <a:t> / External source</a:t>
            </a:r>
            <a:endParaRPr lang="en-GB" sz="1600" dirty="0"/>
          </a:p>
        </p:txBody>
      </p:sp>
      <p:sp>
        <p:nvSpPr>
          <p:cNvPr id="11" name="Isosceles Triangle 10"/>
          <p:cNvSpPr/>
          <p:nvPr/>
        </p:nvSpPr>
        <p:spPr>
          <a:xfrm rot="5400000">
            <a:off x="467544" y="5553236"/>
            <a:ext cx="324036" cy="324036"/>
          </a:xfrm>
          <a:prstGeom prst="triangl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2" name="Oval 11"/>
          <p:cNvSpPr/>
          <p:nvPr/>
        </p:nvSpPr>
        <p:spPr>
          <a:xfrm>
            <a:off x="431540" y="6021288"/>
            <a:ext cx="324036" cy="288032"/>
          </a:xfrm>
          <a:prstGeom prst="ellipse">
            <a:avLst/>
          </a:prstGeom>
          <a:solidFill>
            <a:schemeClr val="accent3">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10" name="TextBox 9"/>
          <p:cNvSpPr txBox="1"/>
          <p:nvPr/>
        </p:nvSpPr>
        <p:spPr>
          <a:xfrm>
            <a:off x="5616116" y="332656"/>
            <a:ext cx="3132348" cy="1107996"/>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Arial" pitchFamily="34" charset="0"/>
              <a:buChar char="•"/>
            </a:pPr>
            <a:r>
              <a:rPr lang="en-GB" sz="1600" dirty="0" smtClean="0"/>
              <a:t>Select </a:t>
            </a:r>
            <a:r>
              <a:rPr lang="en-GB" sz="1600" dirty="0" smtClean="0">
                <a:latin typeface="Comic Sans MS" pitchFamily="66" charset="0"/>
                <a:cs typeface="Courier New" pitchFamily="49" charset="0"/>
              </a:rPr>
              <a:t>Employment</a:t>
            </a:r>
            <a:r>
              <a:rPr lang="en-GB" sz="1600" dirty="0" smtClean="0"/>
              <a:t> </a:t>
            </a:r>
            <a:r>
              <a:rPr lang="en-GB" sz="1600" dirty="0" err="1" smtClean="0">
                <a:latin typeface="Courier New" pitchFamily="49" charset="0"/>
                <a:cs typeface="Courier New" pitchFamily="49" charset="0"/>
              </a:rPr>
              <a:t>CFrame</a:t>
            </a:r>
            <a:r>
              <a:rPr lang="en-GB" sz="1600" dirty="0" smtClean="0"/>
              <a:t> in LH panel (via any of the three tabs)</a:t>
            </a:r>
          </a:p>
        </p:txBody>
      </p:sp>
      <p:sp>
        <p:nvSpPr>
          <p:cNvPr id="13" name="TextBox 12"/>
          <p:cNvSpPr txBox="1"/>
          <p:nvPr/>
        </p:nvSpPr>
        <p:spPr>
          <a:xfrm>
            <a:off x="3563888" y="5193196"/>
            <a:ext cx="5256584" cy="1404156"/>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Icon-Text Modifiers:</a:t>
            </a:r>
          </a:p>
        </p:txBody>
      </p:sp>
      <p:sp>
        <p:nvSpPr>
          <p:cNvPr id="14" name="TextBox 13"/>
          <p:cNvSpPr txBox="1"/>
          <p:nvPr/>
        </p:nvSpPr>
        <p:spPr>
          <a:xfrm>
            <a:off x="3995936" y="5553236"/>
            <a:ext cx="3024335" cy="360040"/>
          </a:xfrm>
          <a:prstGeom prst="rect">
            <a:avLst/>
          </a:prstGeom>
          <a:noFill/>
          <a:ln>
            <a:noFill/>
          </a:ln>
        </p:spPr>
        <p:txBody>
          <a:bodyPr wrap="square" rtlCol="0">
            <a:noAutofit/>
          </a:bodyPr>
          <a:lstStyle/>
          <a:p>
            <a:r>
              <a:rPr lang="en-GB" sz="1600" dirty="0" smtClean="0"/>
              <a:t>Slot cardinality = </a:t>
            </a:r>
            <a:r>
              <a:rPr lang="en-GB" sz="1600" dirty="0" smtClean="0">
                <a:latin typeface="Courier New" pitchFamily="49" charset="0"/>
                <a:cs typeface="Courier New" pitchFamily="49" charset="0"/>
              </a:rPr>
              <a:t>FREE</a:t>
            </a:r>
          </a:p>
        </p:txBody>
      </p:sp>
      <p:sp>
        <p:nvSpPr>
          <p:cNvPr id="15" name="TextBox 14"/>
          <p:cNvSpPr txBox="1"/>
          <p:nvPr/>
        </p:nvSpPr>
        <p:spPr>
          <a:xfrm>
            <a:off x="3635896" y="5481228"/>
            <a:ext cx="837306" cy="360040"/>
          </a:xfrm>
          <a:prstGeom prst="rect">
            <a:avLst/>
          </a:prstGeom>
          <a:noFill/>
          <a:ln>
            <a:noFill/>
          </a:ln>
        </p:spPr>
        <p:txBody>
          <a:bodyPr wrap="square" rtlCol="0">
            <a:noAutofit/>
          </a:bodyPr>
          <a:lstStyle/>
          <a:p>
            <a:r>
              <a:rPr lang="en-GB" sz="2400" dirty="0" smtClean="0"/>
              <a:t>[ ]</a:t>
            </a:r>
            <a:endParaRPr lang="en-GB" sz="2400" dirty="0"/>
          </a:p>
        </p:txBody>
      </p:sp>
      <p:sp>
        <p:nvSpPr>
          <p:cNvPr id="16" name="TextBox 15"/>
          <p:cNvSpPr txBox="1"/>
          <p:nvPr/>
        </p:nvSpPr>
        <p:spPr>
          <a:xfrm>
            <a:off x="3995936" y="5877272"/>
            <a:ext cx="4248472" cy="360040"/>
          </a:xfrm>
          <a:prstGeom prst="rect">
            <a:avLst/>
          </a:prstGeom>
          <a:noFill/>
          <a:ln>
            <a:noFill/>
          </a:ln>
        </p:spPr>
        <p:txBody>
          <a:bodyPr wrap="square" rtlCol="0">
            <a:noAutofit/>
          </a:bodyPr>
          <a:lstStyle/>
          <a:p>
            <a:r>
              <a:rPr lang="en-GB" sz="1600" dirty="0" smtClean="0"/>
              <a:t>Slot cardinality = </a:t>
            </a:r>
            <a:r>
              <a:rPr lang="en-GB" sz="1600" dirty="0" smtClean="0">
                <a:latin typeface="Courier New" pitchFamily="49" charset="0"/>
                <a:cs typeface="Courier New" pitchFamily="49" charset="0"/>
              </a:rPr>
              <a:t>UNIQUE_TYPES</a:t>
            </a:r>
            <a:r>
              <a:rPr lang="en-GB" sz="1600" dirty="0" smtClean="0"/>
              <a:t>   </a:t>
            </a:r>
            <a:r>
              <a:rPr lang="en-GB" sz="1600" i="1" dirty="0" smtClean="0"/>
              <a:t>[Not shown]</a:t>
            </a:r>
          </a:p>
        </p:txBody>
      </p:sp>
      <p:sp>
        <p:nvSpPr>
          <p:cNvPr id="17" name="TextBox 16"/>
          <p:cNvSpPr txBox="1"/>
          <p:nvPr/>
        </p:nvSpPr>
        <p:spPr>
          <a:xfrm>
            <a:off x="3635894" y="5805264"/>
            <a:ext cx="801303" cy="360040"/>
          </a:xfrm>
          <a:prstGeom prst="rect">
            <a:avLst/>
          </a:prstGeom>
          <a:noFill/>
          <a:ln>
            <a:noFill/>
          </a:ln>
        </p:spPr>
        <p:txBody>
          <a:bodyPr wrap="square" rtlCol="0">
            <a:noAutofit/>
          </a:bodyPr>
          <a:lstStyle/>
          <a:p>
            <a:r>
              <a:rPr lang="en-GB" sz="2400" dirty="0" smtClean="0"/>
              <a:t>{ }</a:t>
            </a:r>
            <a:endParaRPr lang="en-GB" sz="2400" dirty="0"/>
          </a:p>
        </p:txBody>
      </p:sp>
      <p:sp>
        <p:nvSpPr>
          <p:cNvPr id="18" name="TextBox 17"/>
          <p:cNvSpPr txBox="1"/>
          <p:nvPr/>
        </p:nvSpPr>
        <p:spPr>
          <a:xfrm>
            <a:off x="3563888" y="6237312"/>
            <a:ext cx="5184576" cy="360040"/>
          </a:xfrm>
          <a:prstGeom prst="rect">
            <a:avLst/>
          </a:prstGeom>
          <a:noFill/>
          <a:ln>
            <a:noFill/>
          </a:ln>
        </p:spPr>
        <p:txBody>
          <a:bodyPr wrap="square" rtlCol="0">
            <a:noAutofit/>
          </a:bodyPr>
          <a:lstStyle/>
          <a:p>
            <a:r>
              <a:rPr lang="en-GB" sz="1400" b="1" i="1" dirty="0" smtClean="0"/>
              <a:t>Note: </a:t>
            </a:r>
            <a:r>
              <a:rPr lang="en-GB" sz="1400" dirty="0" smtClean="0"/>
              <a:t>Slot cardinality = </a:t>
            </a:r>
            <a:r>
              <a:rPr lang="en-GB" sz="1400" dirty="0" smtClean="0">
                <a:latin typeface="Courier New" pitchFamily="49" charset="0"/>
                <a:cs typeface="Courier New" pitchFamily="49" charset="0"/>
              </a:rPr>
              <a:t>SINGLETON</a:t>
            </a:r>
            <a:r>
              <a:rPr lang="en-GB" sz="1400" dirty="0" smtClean="0"/>
              <a:t>, when neither modifier present</a:t>
            </a:r>
            <a:endParaRPr lang="en-GB" sz="1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5688124" y="2816932"/>
            <a:ext cx="3060340" cy="3570208"/>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p>
          <a:p>
            <a:pPr marL="457200" indent="-457200">
              <a:buFont typeface="Arial" pitchFamily="34" charset="0"/>
              <a:buChar char="•"/>
            </a:pPr>
            <a:r>
              <a:rPr lang="en-GB" sz="1600" dirty="0" smtClean="0"/>
              <a:t>Details of </a:t>
            </a:r>
            <a:r>
              <a:rPr lang="en-GB" sz="1600" dirty="0" smtClean="0">
                <a:latin typeface="Comic Sans MS" pitchFamily="66" charset="0"/>
                <a:cs typeface="Courier New" pitchFamily="49" charset="0"/>
              </a:rPr>
              <a:t>Job</a:t>
            </a:r>
            <a:r>
              <a:rPr lang="en-GB" sz="1600" dirty="0" smtClean="0"/>
              <a:t>, along with all other </a:t>
            </a:r>
            <a:r>
              <a:rPr lang="en-GB" sz="1600" dirty="0" err="1" smtClean="0">
                <a:latin typeface="Courier New" pitchFamily="49" charset="0"/>
                <a:cs typeface="Courier New" pitchFamily="49" charset="0"/>
              </a:rPr>
              <a:t>CFrame</a:t>
            </a:r>
            <a:r>
              <a:rPr lang="en-GB" sz="1600" dirty="0" err="1" smtClean="0"/>
              <a:t>s</a:t>
            </a:r>
            <a:r>
              <a:rPr lang="en-GB" sz="1600" dirty="0" smtClean="0"/>
              <a:t> representing slot value-types, are recursively displayed in RH panel. Including details of both slots and descendant </a:t>
            </a:r>
            <a:r>
              <a:rPr lang="en-GB" sz="1600" dirty="0" err="1" smtClean="0">
                <a:latin typeface="Courier New" pitchFamily="49" charset="0"/>
                <a:cs typeface="Courier New" pitchFamily="49" charset="0"/>
              </a:rPr>
              <a:t>CFrame</a:t>
            </a:r>
            <a:r>
              <a:rPr lang="en-GB" sz="1600" dirty="0" err="1" smtClean="0"/>
              <a:t>s</a:t>
            </a:r>
            <a:endParaRPr lang="en-GB" sz="1600" dirty="0" smtClean="0"/>
          </a:p>
          <a:p>
            <a:pPr marL="457200" indent="-457200">
              <a:buFont typeface="Arial" pitchFamily="34" charset="0"/>
              <a:buChar char="•"/>
            </a:pPr>
            <a:r>
              <a:rPr lang="en-GB" sz="1600" dirty="0" smtClean="0"/>
              <a:t>Value-type of </a:t>
            </a:r>
            <a:r>
              <a:rPr lang="en-GB" sz="1600" dirty="0" err="1" smtClean="0">
                <a:latin typeface="Comic Sans MS" pitchFamily="66" charset="0"/>
                <a:cs typeface="Courier New" pitchFamily="49" charset="0"/>
              </a:rPr>
              <a:t>jobType</a:t>
            </a:r>
            <a:r>
              <a:rPr lang="en-GB" sz="1600" dirty="0" smtClean="0"/>
              <a:t> slot is a meta-level frame, or </a:t>
            </a:r>
            <a:r>
              <a:rPr lang="en-GB" sz="1600" dirty="0" err="1" smtClean="0">
                <a:latin typeface="Courier New" pitchFamily="49" charset="0"/>
                <a:cs typeface="Courier New" pitchFamily="49" charset="0"/>
              </a:rPr>
              <a:t>MFrame</a:t>
            </a:r>
            <a:r>
              <a:rPr lang="en-GB" sz="1600" dirty="0" smtClean="0"/>
              <a:t>, rather than a </a:t>
            </a:r>
            <a:r>
              <a:rPr lang="en-GB" sz="1600" dirty="0" err="1" smtClean="0">
                <a:latin typeface="Courier New" pitchFamily="49" charset="0"/>
                <a:cs typeface="Courier New" pitchFamily="49" charset="0"/>
              </a:rPr>
              <a:t>CFrame</a:t>
            </a:r>
            <a:r>
              <a:rPr lang="en-GB" sz="1600" dirty="0" smtClean="0"/>
              <a:t>. Hence the values for that slot will be </a:t>
            </a:r>
            <a:r>
              <a:rPr lang="en-GB" sz="1600" dirty="0" err="1" smtClean="0">
                <a:latin typeface="Courier New" pitchFamily="49" charset="0"/>
                <a:cs typeface="Courier New" pitchFamily="49" charset="0"/>
              </a:rPr>
              <a:t>CFrame</a:t>
            </a:r>
            <a:r>
              <a:rPr lang="en-GB" sz="1600" dirty="0" err="1" smtClean="0"/>
              <a:t>s</a:t>
            </a:r>
            <a:r>
              <a:rPr lang="en-GB" sz="1600" dirty="0" smtClean="0"/>
              <a:t> rather than </a:t>
            </a:r>
            <a:r>
              <a:rPr lang="en-GB" sz="1600" dirty="0" err="1" smtClean="0">
                <a:latin typeface="Courier New" pitchFamily="49" charset="0"/>
                <a:cs typeface="Courier New" pitchFamily="49" charset="0"/>
              </a:rPr>
              <a:t>IFrame</a:t>
            </a:r>
            <a:r>
              <a:rPr lang="en-GB" sz="1600" dirty="0" err="1" smtClean="0"/>
              <a:t>s</a:t>
            </a:r>
            <a:endParaRPr lang="en-GB" sz="1600" dirty="0" smtClean="0"/>
          </a:p>
        </p:txBody>
      </p:sp>
      <p:sp>
        <p:nvSpPr>
          <p:cNvPr id="12" name="TextBox 11"/>
          <p:cNvSpPr txBox="1"/>
          <p:nvPr/>
        </p:nvSpPr>
        <p:spPr>
          <a:xfrm>
            <a:off x="1043608" y="5265204"/>
            <a:ext cx="2988332" cy="792088"/>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Icons Recap:</a:t>
            </a:r>
          </a:p>
        </p:txBody>
      </p:sp>
      <p:sp>
        <p:nvSpPr>
          <p:cNvPr id="13" name="TextBox 12"/>
          <p:cNvSpPr txBox="1"/>
          <p:nvPr/>
        </p:nvSpPr>
        <p:spPr>
          <a:xfrm>
            <a:off x="1619672" y="5661248"/>
            <a:ext cx="2376264"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MFrame</a:t>
            </a:r>
            <a:r>
              <a:rPr lang="en-GB" sz="1600" dirty="0" smtClean="0"/>
              <a:t> / External source</a:t>
            </a:r>
            <a:endParaRPr lang="en-GB" sz="1600" dirty="0"/>
          </a:p>
        </p:txBody>
      </p:sp>
      <p:sp>
        <p:nvSpPr>
          <p:cNvPr id="9" name="Rectangle 8"/>
          <p:cNvSpPr/>
          <p:nvPr/>
        </p:nvSpPr>
        <p:spPr>
          <a:xfrm>
            <a:off x="1187624" y="5661248"/>
            <a:ext cx="324036" cy="288032"/>
          </a:xfrm>
          <a:prstGeom prst="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8" name="TextBox 7"/>
          <p:cNvSpPr txBox="1"/>
          <p:nvPr/>
        </p:nvSpPr>
        <p:spPr>
          <a:xfrm>
            <a:off x="5688124" y="1448780"/>
            <a:ext cx="3060340" cy="1354217"/>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Arial" pitchFamily="34" charset="0"/>
              <a:buChar char="•"/>
            </a:pPr>
            <a:r>
              <a:rPr lang="en-GB" sz="1600" dirty="0" smtClean="0"/>
              <a:t>Recursively expand section of tree under </a:t>
            </a:r>
            <a:r>
              <a:rPr lang="en-GB" sz="1600" dirty="0" smtClean="0">
                <a:latin typeface="Comic Sans MS" pitchFamily="66" charset="0"/>
                <a:cs typeface="Courier New" pitchFamily="49" charset="0"/>
              </a:rPr>
              <a:t>Job</a:t>
            </a:r>
            <a:r>
              <a:rPr lang="en-GB" sz="1600" dirty="0" smtClean="0"/>
              <a:t> </a:t>
            </a:r>
            <a:r>
              <a:rPr lang="en-GB" sz="1600" dirty="0" err="1" smtClean="0">
                <a:latin typeface="Courier New" pitchFamily="49" charset="0"/>
                <a:cs typeface="Courier New" pitchFamily="49" charset="0"/>
              </a:rPr>
              <a:t>CFrame</a:t>
            </a:r>
            <a:r>
              <a:rPr lang="en-GB" sz="1600" dirty="0" smtClean="0"/>
              <a:t> representing value-type of </a:t>
            </a:r>
            <a:r>
              <a:rPr lang="en-GB" sz="1600" dirty="0" smtClean="0">
                <a:cs typeface="Courier New" pitchFamily="49" charset="0"/>
              </a:rPr>
              <a:t>j</a:t>
            </a:r>
            <a:r>
              <a:rPr lang="en-GB" sz="1600" dirty="0" smtClean="0">
                <a:latin typeface="Comic Sans MS" pitchFamily="66" charset="0"/>
                <a:cs typeface="Courier New" pitchFamily="49" charset="0"/>
              </a:rPr>
              <a:t>ob</a:t>
            </a:r>
            <a:r>
              <a:rPr lang="en-GB" sz="1600" dirty="0" smtClean="0"/>
              <a:t> slot in RH panel</a:t>
            </a:r>
          </a:p>
        </p:txBody>
      </p:sp>
      <p:pic>
        <p:nvPicPr>
          <p:cNvPr id="13314" name="Picture 2"/>
          <p:cNvPicPr>
            <a:picLocks noChangeAspect="1" noChangeArrowheads="1"/>
          </p:cNvPicPr>
          <p:nvPr/>
        </p:nvPicPr>
        <p:blipFill>
          <a:blip r:embed="rId2" cstate="print"/>
          <a:srcRect/>
          <a:stretch>
            <a:fillRect/>
          </a:stretch>
        </p:blipFill>
        <p:spPr bwMode="auto">
          <a:xfrm>
            <a:off x="251520" y="260648"/>
            <a:ext cx="4975860" cy="4305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35696" y="1232757"/>
            <a:ext cx="5436604" cy="4248472"/>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GB" sz="2400" b="1" dirty="0" smtClean="0"/>
              <a:t>Model Instantiations</a:t>
            </a:r>
          </a:p>
          <a:p>
            <a:endParaRPr lang="en-GB" sz="800" b="1" dirty="0" smtClean="0"/>
          </a:p>
          <a:p>
            <a:r>
              <a:rPr lang="en-GB" sz="1600" dirty="0" smtClean="0">
                <a:cs typeface="Courier New" pitchFamily="49" charset="0"/>
              </a:rPr>
              <a:t>A specific model-instantiation is represented via a network of </a:t>
            </a:r>
            <a:r>
              <a:rPr lang="en-GB" sz="1600" dirty="0" err="1" smtClean="0">
                <a:latin typeface="Courier New" pitchFamily="49" charset="0"/>
                <a:cs typeface="Courier New" pitchFamily="49" charset="0"/>
              </a:rPr>
              <a:t>IFrame</a:t>
            </a:r>
            <a:r>
              <a:rPr lang="en-GB" sz="1600" dirty="0" err="1" smtClean="0">
                <a:cs typeface="Courier New" pitchFamily="49" charset="0"/>
              </a:rPr>
              <a:t>s</a:t>
            </a:r>
            <a:r>
              <a:rPr lang="en-GB" sz="1600" dirty="0" smtClean="0">
                <a:cs typeface="Courier New" pitchFamily="49" charset="0"/>
              </a:rPr>
              <a:t> and </a:t>
            </a:r>
            <a:r>
              <a:rPr lang="en-GB" sz="1600" dirty="0" err="1" smtClean="0">
                <a:latin typeface="Courier New" pitchFamily="49" charset="0"/>
                <a:cs typeface="Courier New" pitchFamily="49" charset="0"/>
              </a:rPr>
              <a:t>ISlot</a:t>
            </a:r>
            <a:r>
              <a:rPr lang="en-GB" sz="1600" dirty="0" err="1" smtClean="0">
                <a:cs typeface="Courier New" pitchFamily="49" charset="0"/>
              </a:rPr>
              <a:t>s</a:t>
            </a:r>
            <a:r>
              <a:rPr lang="en-GB" sz="1600" dirty="0" smtClean="0">
                <a:cs typeface="Courier New" pitchFamily="49" charset="0"/>
              </a:rPr>
              <a:t>, with each representing a particular instantiation of some </a:t>
            </a:r>
            <a:r>
              <a:rPr lang="en-GB" sz="1600" dirty="0" err="1" smtClean="0">
                <a:latin typeface="Courier New" pitchFamily="49" charset="0"/>
                <a:cs typeface="Courier New" pitchFamily="49" charset="0"/>
              </a:rPr>
              <a:t>CFrame</a:t>
            </a:r>
            <a:r>
              <a:rPr lang="en-GB" sz="1600" dirty="0" smtClean="0">
                <a:cs typeface="Courier New" pitchFamily="49" charset="0"/>
              </a:rPr>
              <a:t> or </a:t>
            </a:r>
            <a:r>
              <a:rPr lang="en-GB" sz="1600" dirty="0" err="1" smtClean="0">
                <a:latin typeface="Courier New" pitchFamily="49" charset="0"/>
                <a:cs typeface="Courier New" pitchFamily="49" charset="0"/>
              </a:rPr>
              <a:t>CSlot</a:t>
            </a:r>
            <a:r>
              <a:rPr lang="en-GB" sz="1600" dirty="0" smtClean="0">
                <a:cs typeface="Courier New" pitchFamily="49" charset="0"/>
              </a:rPr>
              <a:t>.</a:t>
            </a:r>
          </a:p>
          <a:p>
            <a:endParaRPr lang="en-GB" sz="800" dirty="0" smtClean="0">
              <a:cs typeface="Courier New" pitchFamily="49" charset="0"/>
            </a:endParaRPr>
          </a:p>
          <a:p>
            <a:r>
              <a:rPr lang="en-GB" sz="1600" b="1" dirty="0" smtClean="0"/>
              <a:t>Instantiation Initialisation: </a:t>
            </a:r>
            <a:r>
              <a:rPr lang="en-GB" sz="1600" dirty="0" smtClean="0">
                <a:cs typeface="Courier New" pitchFamily="49" charset="0"/>
              </a:rPr>
              <a:t>When an </a:t>
            </a:r>
            <a:r>
              <a:rPr lang="en-GB" sz="1600" dirty="0" err="1" smtClean="0">
                <a:latin typeface="Courier New" pitchFamily="49" charset="0"/>
                <a:cs typeface="Courier New" pitchFamily="49" charset="0"/>
              </a:rPr>
              <a:t>IFrame</a:t>
            </a:r>
            <a:r>
              <a:rPr lang="en-GB" sz="1600" dirty="0" smtClean="0">
                <a:cs typeface="Courier New" pitchFamily="49" charset="0"/>
              </a:rPr>
              <a:t> is constructed to represent an instantiation of a particular  </a:t>
            </a:r>
            <a:r>
              <a:rPr lang="en-GB" sz="1600" dirty="0" err="1" smtClean="0">
                <a:latin typeface="Courier New" pitchFamily="49" charset="0"/>
                <a:cs typeface="Courier New" pitchFamily="49" charset="0"/>
              </a:rPr>
              <a:t>CFrame</a:t>
            </a:r>
            <a:r>
              <a:rPr lang="en-GB" sz="1600" dirty="0" smtClean="0">
                <a:cs typeface="Courier New" pitchFamily="49" charset="0"/>
              </a:rPr>
              <a:t>, it is initialised as follows:</a:t>
            </a:r>
          </a:p>
          <a:p>
            <a:endParaRPr lang="en-GB" sz="800" dirty="0" smtClean="0">
              <a:cs typeface="Courier New" pitchFamily="49" charset="0"/>
            </a:endParaRPr>
          </a:p>
          <a:p>
            <a:pPr marL="457200" indent="-457200">
              <a:buFont typeface="Arial" pitchFamily="34" charset="0"/>
              <a:buChar char="•"/>
            </a:pPr>
            <a:r>
              <a:rPr lang="en-GB" sz="1600" dirty="0" smtClean="0">
                <a:cs typeface="Courier New" pitchFamily="49" charset="0"/>
              </a:rPr>
              <a:t>All </a:t>
            </a:r>
            <a:r>
              <a:rPr lang="en-GB" sz="1600" dirty="0" err="1" smtClean="0">
                <a:latin typeface="Courier New" pitchFamily="49" charset="0"/>
                <a:cs typeface="Courier New" pitchFamily="49" charset="0"/>
              </a:rPr>
              <a:t>CSlot</a:t>
            </a:r>
            <a:r>
              <a:rPr lang="en-GB" sz="1600" dirty="0" err="1" smtClean="0">
                <a:cs typeface="Courier New" pitchFamily="49" charset="0"/>
              </a:rPr>
              <a:t>s</a:t>
            </a:r>
            <a:r>
              <a:rPr lang="en-GB" sz="1600" dirty="0" smtClean="0">
                <a:cs typeface="Courier New" pitchFamily="49" charset="0"/>
              </a:rPr>
              <a:t> on the </a:t>
            </a:r>
            <a:r>
              <a:rPr lang="en-GB" sz="1600" dirty="0" err="1" smtClean="0">
                <a:latin typeface="Courier New" pitchFamily="49" charset="0"/>
                <a:cs typeface="Courier New" pitchFamily="49" charset="0"/>
              </a:rPr>
              <a:t>CFrame</a:t>
            </a:r>
            <a:r>
              <a:rPr lang="en-GB" sz="1600" dirty="0" smtClean="0">
                <a:cs typeface="Courier New" pitchFamily="49" charset="0"/>
              </a:rPr>
              <a:t>, and on any ancestor </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are instantiated as </a:t>
            </a:r>
            <a:r>
              <a:rPr lang="en-GB" sz="1600" dirty="0" err="1" smtClean="0">
                <a:latin typeface="Courier New" pitchFamily="49" charset="0"/>
                <a:cs typeface="Courier New" pitchFamily="49" charset="0"/>
              </a:rPr>
              <a:t>ISlot</a:t>
            </a:r>
            <a:r>
              <a:rPr lang="en-GB" sz="1600" dirty="0" err="1" smtClean="0">
                <a:cs typeface="Courier New" pitchFamily="49" charset="0"/>
              </a:rPr>
              <a:t>s</a:t>
            </a:r>
            <a:r>
              <a:rPr lang="en-GB" sz="1600" dirty="0" smtClean="0">
                <a:cs typeface="Courier New" pitchFamily="49" charset="0"/>
              </a:rPr>
              <a:t>, and attached to the </a:t>
            </a:r>
            <a:r>
              <a:rPr lang="en-GB" sz="1600" dirty="0" err="1" smtClean="0">
                <a:latin typeface="Courier New" pitchFamily="49" charset="0"/>
                <a:cs typeface="Courier New" pitchFamily="49" charset="0"/>
              </a:rPr>
              <a:t>IFrame</a:t>
            </a:r>
            <a:r>
              <a:rPr lang="en-GB" sz="1600" dirty="0" smtClean="0">
                <a:cs typeface="Courier New" pitchFamily="49" charset="0"/>
              </a:rPr>
              <a:t>. Where there is more than one such </a:t>
            </a:r>
            <a:r>
              <a:rPr lang="en-GB" sz="1600" dirty="0" err="1" smtClean="0">
                <a:latin typeface="Courier New" pitchFamily="49" charset="0"/>
                <a:cs typeface="Courier New" pitchFamily="49" charset="0"/>
              </a:rPr>
              <a:t>CSlot</a:t>
            </a:r>
            <a:r>
              <a:rPr lang="en-GB" sz="1600" dirty="0" smtClean="0">
                <a:cs typeface="Courier New" pitchFamily="49" charset="0"/>
              </a:rPr>
              <a:t> for a particular property, then a single </a:t>
            </a:r>
            <a:r>
              <a:rPr lang="en-GB" sz="1600" dirty="0" err="1" smtClean="0">
                <a:latin typeface="Courier New" pitchFamily="49" charset="0"/>
                <a:cs typeface="Courier New" pitchFamily="49" charset="0"/>
              </a:rPr>
              <a:t>ISlot</a:t>
            </a:r>
            <a:r>
              <a:rPr lang="en-GB" sz="1600" dirty="0" smtClean="0">
                <a:cs typeface="Courier New" pitchFamily="49" charset="0"/>
              </a:rPr>
              <a:t> is created whose value-type is the intersection of the value-types of all contributing </a:t>
            </a:r>
            <a:r>
              <a:rPr lang="en-GB" sz="1600" dirty="0" err="1" smtClean="0">
                <a:latin typeface="Courier New" pitchFamily="49" charset="0"/>
                <a:cs typeface="Courier New" pitchFamily="49" charset="0"/>
              </a:rPr>
              <a:t>CSlot</a:t>
            </a:r>
            <a:r>
              <a:rPr lang="en-GB" sz="1600" dirty="0" err="1" smtClean="0">
                <a:cs typeface="Courier New" pitchFamily="49" charset="0"/>
              </a:rPr>
              <a:t>s</a:t>
            </a:r>
            <a:endParaRPr lang="en-GB" sz="1600" dirty="0" smtClean="0">
              <a:cs typeface="Courier New" pitchFamily="49" charset="0"/>
            </a:endParaRPr>
          </a:p>
          <a:p>
            <a:pPr marL="457200" indent="-457200">
              <a:buFont typeface="Arial" pitchFamily="34" charset="0"/>
              <a:buChar char="•"/>
            </a:pPr>
            <a:r>
              <a:rPr lang="en-GB" sz="1600" dirty="0" smtClean="0">
                <a:cs typeface="Courier New" pitchFamily="49" charset="0"/>
              </a:rPr>
              <a:t>All fixed-values on the </a:t>
            </a:r>
            <a:r>
              <a:rPr lang="en-GB" sz="1600" dirty="0" err="1" smtClean="0">
                <a:latin typeface="Courier New" pitchFamily="49" charset="0"/>
                <a:cs typeface="Courier New" pitchFamily="49" charset="0"/>
              </a:rPr>
              <a:t>CFrame</a:t>
            </a:r>
            <a:r>
              <a:rPr lang="en-GB" sz="1600" dirty="0" smtClean="0">
                <a:cs typeface="Courier New" pitchFamily="49" charset="0"/>
              </a:rPr>
              <a:t>, and on any ancestor </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are added to the relevant </a:t>
            </a:r>
            <a:r>
              <a:rPr lang="en-GB" sz="1600" dirty="0" err="1" smtClean="0">
                <a:latin typeface="Courier New" pitchFamily="49" charset="0"/>
                <a:cs typeface="Courier New" pitchFamily="49" charset="0"/>
              </a:rPr>
              <a:t>ISlot</a:t>
            </a:r>
            <a:r>
              <a:rPr lang="en-GB" sz="1600" dirty="0" err="1" smtClean="0">
                <a:cs typeface="Courier New" pitchFamily="49" charset="0"/>
              </a:rPr>
              <a:t>s</a:t>
            </a:r>
            <a:endParaRPr lang="en-GB" sz="1600" dirty="0" smtClean="0">
              <a:cs typeface="Courier New"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832140" y="3537012"/>
            <a:ext cx="2808312" cy="2831544"/>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Select </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t> in the RH panel to update display in LH panel (and hence to update displayed details in RH panel)</a:t>
            </a:r>
          </a:p>
          <a:p>
            <a:pPr marL="457200" indent="-457200">
              <a:buFont typeface="+mj-lt"/>
              <a:buAutoNum type="arabicPeriod"/>
            </a:pPr>
            <a:r>
              <a:rPr lang="en-GB" sz="1600" dirty="0" smtClean="0"/>
              <a:t>Navigate backwards and forwards through previous selections using “&lt;“ and “&gt;” arrows in top left of GUI</a:t>
            </a:r>
          </a:p>
        </p:txBody>
      </p:sp>
      <p:pic>
        <p:nvPicPr>
          <p:cNvPr id="5" name="Picture 2"/>
          <p:cNvPicPr>
            <a:picLocks noChangeAspect="1" noChangeArrowheads="1"/>
          </p:cNvPicPr>
          <p:nvPr/>
        </p:nvPicPr>
        <p:blipFill>
          <a:blip r:embed="rId2" cstate="print"/>
          <a:srcRect/>
          <a:stretch>
            <a:fillRect/>
          </a:stretch>
        </p:blipFill>
        <p:spPr bwMode="auto">
          <a:xfrm>
            <a:off x="251520" y="260648"/>
            <a:ext cx="4975860" cy="4305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652120" y="260648"/>
            <a:ext cx="3168352" cy="861774"/>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Arial" pitchFamily="34" charset="0"/>
              <a:buChar char="•"/>
            </a:pPr>
            <a:r>
              <a:rPr lang="en-GB" sz="1600" dirty="0" smtClean="0"/>
              <a:t>Select </a:t>
            </a:r>
            <a:r>
              <a:rPr lang="en-GB" sz="1600" dirty="0" smtClean="0">
                <a:latin typeface="Comic Sans MS" pitchFamily="66" charset="0"/>
                <a:cs typeface="Courier New" pitchFamily="49" charset="0"/>
              </a:rPr>
              <a:t>Employed-citizen</a:t>
            </a:r>
            <a:r>
              <a:rPr lang="en-GB" sz="1600" dirty="0" smtClean="0"/>
              <a:t> </a:t>
            </a:r>
            <a:r>
              <a:rPr lang="en-GB" sz="1600" dirty="0" err="1" smtClean="0"/>
              <a:t>CFrame</a:t>
            </a:r>
            <a:r>
              <a:rPr lang="en-GB" sz="1600" dirty="0" smtClean="0"/>
              <a:t> in LH panel </a:t>
            </a:r>
            <a:endParaRPr lang="en-GB" sz="1600" dirty="0" smtClean="0">
              <a:cs typeface="Courier New" pitchFamily="49" charset="0"/>
            </a:endParaRPr>
          </a:p>
        </p:txBody>
      </p:sp>
      <p:sp>
        <p:nvSpPr>
          <p:cNvPr id="6" name="TextBox 5"/>
          <p:cNvSpPr txBox="1"/>
          <p:nvPr/>
        </p:nvSpPr>
        <p:spPr>
          <a:xfrm>
            <a:off x="5652120" y="1124744"/>
            <a:ext cx="3168352" cy="5416868"/>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p>
          <a:p>
            <a:pPr marL="457200" indent="-457200">
              <a:buFont typeface="Arial" pitchFamily="34" charset="0"/>
              <a:buChar char="•"/>
            </a:pPr>
            <a:r>
              <a:rPr lang="en-GB" sz="1600" dirty="0" smtClean="0">
                <a:latin typeface="Comic Sans MS" pitchFamily="66" charset="0"/>
                <a:cs typeface="Courier New" pitchFamily="49" charset="0"/>
              </a:rPr>
              <a:t>Employed-citizen</a:t>
            </a:r>
            <a:r>
              <a:rPr lang="en-GB" sz="1600" dirty="0" smtClean="0">
                <a:cs typeface="Courier New" pitchFamily="49" charset="0"/>
              </a:rPr>
              <a:t> is a </a:t>
            </a:r>
            <a:r>
              <a:rPr lang="en-GB" sz="1600" i="1" dirty="0" smtClean="0">
                <a:cs typeface="Courier New" pitchFamily="49" charset="0"/>
              </a:rPr>
              <a:t>hidden</a:t>
            </a:r>
            <a:r>
              <a:rPr lang="en-GB" sz="1600" dirty="0" smtClean="0">
                <a:cs typeface="Courier New" pitchFamily="49" charset="0"/>
              </a:rPr>
              <a:t> </a:t>
            </a:r>
            <a:r>
              <a:rPr lang="en-GB" sz="1600" dirty="0" err="1" smtClean="0">
                <a:latin typeface="Courier New" pitchFamily="49" charset="0"/>
                <a:cs typeface="Courier New" pitchFamily="49" charset="0"/>
              </a:rPr>
              <a:t>CFrame</a:t>
            </a:r>
            <a:r>
              <a:rPr lang="en-GB" sz="1600" dirty="0" smtClean="0">
                <a:cs typeface="Courier New" pitchFamily="49" charset="0"/>
              </a:rPr>
              <a:t>, which means that it cannot be instantiated, though it can play a role in the automatic updating of instantiations</a:t>
            </a:r>
          </a:p>
          <a:p>
            <a:pPr marL="457200" indent="-457200">
              <a:buFont typeface="Arial" pitchFamily="34" charset="0"/>
              <a:buChar char="•"/>
            </a:pPr>
            <a:r>
              <a:rPr lang="en-GB" sz="1600" dirty="0" smtClean="0">
                <a:cs typeface="Courier New" pitchFamily="49" charset="0"/>
              </a:rPr>
              <a:t>If an </a:t>
            </a:r>
            <a:r>
              <a:rPr lang="en-GB" sz="1600" dirty="0" err="1" smtClean="0">
                <a:latin typeface="Courier New" pitchFamily="49" charset="0"/>
                <a:cs typeface="Courier New" pitchFamily="49" charset="0"/>
              </a:rPr>
              <a:t>IFrame</a:t>
            </a:r>
            <a:r>
              <a:rPr lang="en-GB" sz="1600" dirty="0" smtClean="0">
                <a:cs typeface="Courier New" pitchFamily="49" charset="0"/>
              </a:rPr>
              <a:t> instantiating </a:t>
            </a:r>
            <a:r>
              <a:rPr lang="en-GB" sz="1600" dirty="0" smtClean="0">
                <a:latin typeface="Comic Sans MS" pitchFamily="66" charset="0"/>
                <a:cs typeface="Courier New" pitchFamily="49" charset="0"/>
              </a:rPr>
              <a:t>Citizen</a:t>
            </a:r>
            <a:r>
              <a:rPr lang="en-GB" sz="1600" dirty="0" smtClean="0">
                <a:cs typeface="Courier New" pitchFamily="49" charset="0"/>
              </a:rPr>
              <a:t> is inferred (*) to be an instance of </a:t>
            </a:r>
            <a:r>
              <a:rPr lang="en-GB" sz="1600" dirty="0" smtClean="0">
                <a:latin typeface="Comic Sans MS" pitchFamily="66" charset="0"/>
                <a:cs typeface="Courier New" pitchFamily="49" charset="0"/>
              </a:rPr>
              <a:t>Employed-citizen</a:t>
            </a:r>
            <a:r>
              <a:rPr lang="en-GB" sz="1600" dirty="0" smtClean="0">
                <a:cs typeface="Courier New" pitchFamily="49" charset="0"/>
              </a:rPr>
              <a:t>, then the value-type of the </a:t>
            </a:r>
            <a:r>
              <a:rPr lang="en-GB" sz="1600" dirty="0" smtClean="0">
                <a:latin typeface="Comic Sans MS" pitchFamily="66" charset="0"/>
                <a:cs typeface="Courier New" pitchFamily="49" charset="0"/>
              </a:rPr>
              <a:t>tax-paid</a:t>
            </a:r>
            <a:r>
              <a:rPr lang="en-GB" sz="1600" dirty="0" smtClean="0">
                <a:cs typeface="Courier New" pitchFamily="49" charset="0"/>
              </a:rPr>
              <a:t> slot on that </a:t>
            </a:r>
            <a:r>
              <a:rPr lang="en-GB" sz="1600" dirty="0" err="1" smtClean="0">
                <a:latin typeface="Courier New" pitchFamily="49" charset="0"/>
                <a:cs typeface="Courier New" pitchFamily="49" charset="0"/>
              </a:rPr>
              <a:t>IFrame</a:t>
            </a:r>
            <a:r>
              <a:rPr lang="en-GB" sz="1600" dirty="0" smtClean="0">
                <a:cs typeface="Courier New" pitchFamily="49" charset="0"/>
              </a:rPr>
              <a:t> will be automatically updated, from the default value, </a:t>
            </a:r>
            <a:r>
              <a:rPr lang="en-GB" sz="1600" dirty="0" smtClean="0">
                <a:latin typeface="Comic Sans MS" pitchFamily="66" charset="0"/>
                <a:cs typeface="Courier New" pitchFamily="49" charset="0"/>
              </a:rPr>
              <a:t>Tax</a:t>
            </a:r>
            <a:r>
              <a:rPr lang="en-GB" sz="1600" dirty="0" smtClean="0">
                <a:cs typeface="Courier New" pitchFamily="49" charset="0"/>
              </a:rPr>
              <a:t>, as provided by </a:t>
            </a:r>
            <a:r>
              <a:rPr lang="en-GB" sz="1600" dirty="0" smtClean="0">
                <a:latin typeface="Comic Sans MS" pitchFamily="66" charset="0"/>
                <a:cs typeface="Courier New" pitchFamily="49" charset="0"/>
              </a:rPr>
              <a:t>Citizen</a:t>
            </a:r>
            <a:r>
              <a:rPr lang="en-GB" sz="1600" dirty="0" smtClean="0">
                <a:cs typeface="Courier New" pitchFamily="49" charset="0"/>
              </a:rPr>
              <a:t>, to the more specific </a:t>
            </a:r>
            <a:r>
              <a:rPr lang="en-GB" sz="1600" dirty="0" smtClean="0">
                <a:latin typeface="Comic Sans MS" pitchFamily="66" charset="0"/>
                <a:cs typeface="Courier New" pitchFamily="49" charset="0"/>
              </a:rPr>
              <a:t>Non-zero-tax</a:t>
            </a:r>
            <a:r>
              <a:rPr lang="en-GB" sz="1600" dirty="0" smtClean="0">
                <a:cs typeface="Courier New" pitchFamily="49" charset="0"/>
              </a:rPr>
              <a:t>, as provided by </a:t>
            </a:r>
            <a:r>
              <a:rPr lang="en-GB" sz="1600" dirty="0" smtClean="0">
                <a:latin typeface="Comic Sans MS" pitchFamily="66" charset="0"/>
                <a:cs typeface="Courier New" pitchFamily="49" charset="0"/>
              </a:rPr>
              <a:t>Employed-citizen</a:t>
            </a:r>
            <a:endParaRPr lang="en-GB" sz="1600" dirty="0" smtClean="0">
              <a:cs typeface="Courier New" pitchFamily="49" charset="0"/>
            </a:endParaRPr>
          </a:p>
          <a:p>
            <a:endParaRPr lang="en-GB" sz="800" dirty="0" smtClean="0">
              <a:cs typeface="Courier New" pitchFamily="49" charset="0"/>
            </a:endParaRPr>
          </a:p>
          <a:p>
            <a:r>
              <a:rPr lang="en-GB" sz="1600" dirty="0" smtClean="0">
                <a:cs typeface="Courier New" pitchFamily="49" charset="0"/>
              </a:rPr>
              <a:t>See subsequent slides for further explanation of </a:t>
            </a:r>
            <a:r>
              <a:rPr lang="en-GB" sz="1600" dirty="0" err="1" smtClean="0">
                <a:latin typeface="Courier New" pitchFamily="49" charset="0"/>
                <a:cs typeface="Courier New" pitchFamily="49" charset="0"/>
              </a:rPr>
              <a:t>IFrame</a:t>
            </a:r>
            <a:r>
              <a:rPr lang="en-GB" sz="1600" dirty="0" smtClean="0">
                <a:cs typeface="Courier New" pitchFamily="49" charset="0"/>
              </a:rPr>
              <a:t> updating via OWL-based reasoning</a:t>
            </a:r>
          </a:p>
        </p:txBody>
      </p:sp>
      <p:sp>
        <p:nvSpPr>
          <p:cNvPr id="5" name="TextBox 4"/>
          <p:cNvSpPr txBox="1"/>
          <p:nvPr/>
        </p:nvSpPr>
        <p:spPr>
          <a:xfrm>
            <a:off x="1043608" y="5265204"/>
            <a:ext cx="2952328" cy="720080"/>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 Modifier:</a:t>
            </a:r>
          </a:p>
        </p:txBody>
      </p:sp>
      <p:sp>
        <p:nvSpPr>
          <p:cNvPr id="7" name="TextBox 6"/>
          <p:cNvSpPr txBox="1"/>
          <p:nvPr/>
        </p:nvSpPr>
        <p:spPr>
          <a:xfrm>
            <a:off x="1583668" y="5589240"/>
            <a:ext cx="2340260"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CFrame</a:t>
            </a:r>
            <a:r>
              <a:rPr lang="en-GB" sz="1600" dirty="0" smtClean="0"/>
              <a:t> is </a:t>
            </a:r>
            <a:r>
              <a:rPr lang="en-GB" sz="1600" i="1" dirty="0" smtClean="0"/>
              <a:t>hidden </a:t>
            </a:r>
            <a:r>
              <a:rPr lang="en-GB" sz="1600" dirty="0" smtClean="0"/>
              <a:t>frame</a:t>
            </a:r>
            <a:endParaRPr lang="en-GB" sz="1600" dirty="0"/>
          </a:p>
        </p:txBody>
      </p:sp>
      <p:sp>
        <p:nvSpPr>
          <p:cNvPr id="10" name="Oval 9"/>
          <p:cNvSpPr/>
          <p:nvPr/>
        </p:nvSpPr>
        <p:spPr>
          <a:xfrm>
            <a:off x="1187624" y="5625244"/>
            <a:ext cx="324036" cy="288032"/>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9" name="Rectangle 8"/>
          <p:cNvSpPr/>
          <p:nvPr/>
        </p:nvSpPr>
        <p:spPr>
          <a:xfrm>
            <a:off x="1187624" y="5733256"/>
            <a:ext cx="324036" cy="720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338" name="Picture 2"/>
          <p:cNvPicPr>
            <a:picLocks noChangeAspect="1" noChangeArrowheads="1"/>
          </p:cNvPicPr>
          <p:nvPr/>
        </p:nvPicPr>
        <p:blipFill>
          <a:blip r:embed="rId2" cstate="print"/>
          <a:srcRect/>
          <a:stretch>
            <a:fillRect/>
          </a:stretch>
        </p:blipFill>
        <p:spPr bwMode="auto">
          <a:xfrm>
            <a:off x="251520" y="260648"/>
            <a:ext cx="4975860" cy="4305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3548" y="584684"/>
            <a:ext cx="8100900" cy="5632311"/>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GB" sz="2400" b="1" dirty="0" smtClean="0"/>
              <a:t>Dynamic Instantiation Updating</a:t>
            </a:r>
          </a:p>
          <a:p>
            <a:endParaRPr lang="en-GB" sz="800" dirty="0" smtClean="0">
              <a:cs typeface="Courier New" pitchFamily="49" charset="0"/>
            </a:endParaRPr>
          </a:p>
          <a:p>
            <a:r>
              <a:rPr lang="en-GB" sz="1600" dirty="0" smtClean="0">
                <a:cs typeface="Courier New" pitchFamily="49" charset="0"/>
              </a:rPr>
              <a:t>As the state of an instantiation (</a:t>
            </a:r>
            <a:r>
              <a:rPr lang="en-GB" sz="1600" i="1" dirty="0" smtClean="0">
                <a:cs typeface="Courier New" pitchFamily="49" charset="0"/>
              </a:rPr>
              <a:t>i.e.</a:t>
            </a:r>
            <a:r>
              <a:rPr lang="en-GB" sz="1600" dirty="0" smtClean="0">
                <a:cs typeface="Courier New" pitchFamily="49" charset="0"/>
              </a:rPr>
              <a:t> an </a:t>
            </a:r>
            <a:r>
              <a:rPr lang="en-GB" sz="1600" dirty="0" err="1" smtClean="0">
                <a:latin typeface="Courier New" pitchFamily="49" charset="0"/>
                <a:cs typeface="Courier New" pitchFamily="49" charset="0"/>
              </a:rPr>
              <a:t>IFrame</a:t>
            </a:r>
            <a:r>
              <a:rPr lang="en-GB" sz="1600" dirty="0" smtClean="0">
                <a:cs typeface="Courier New" pitchFamily="49" charset="0"/>
              </a:rPr>
              <a:t>/</a:t>
            </a:r>
            <a:r>
              <a:rPr lang="en-GB" sz="1600" dirty="0" err="1" smtClean="0">
                <a:latin typeface="Courier New" pitchFamily="49" charset="0"/>
                <a:cs typeface="Courier New" pitchFamily="49" charset="0"/>
              </a:rPr>
              <a:t>ISlot</a:t>
            </a:r>
            <a:r>
              <a:rPr lang="en-GB" sz="1600" dirty="0" smtClean="0">
                <a:cs typeface="Courier New" pitchFamily="49" charset="0"/>
              </a:rPr>
              <a:t> network) is updated by the client, additional dynamic updates may be automatically provided by appropriate reasoning plug-ins. In the case of the demo-model, this means the MEKON-OWL reasoning plug-in (see next slide), though it is possible that a range of plug-ins could be implemented, with possibly multiple plug-ins operating on a single FM, with each covering a different section of the model.</a:t>
            </a:r>
          </a:p>
          <a:p>
            <a:endParaRPr lang="en-GB" sz="800" dirty="0" smtClean="0">
              <a:cs typeface="Courier New" pitchFamily="49" charset="0"/>
            </a:endParaRPr>
          </a:p>
          <a:p>
            <a:r>
              <a:rPr lang="en-GB" sz="1600" dirty="0" smtClean="0">
                <a:cs typeface="Courier New" pitchFamily="49" charset="0"/>
              </a:rPr>
              <a:t>The reasoning plug-ins can provide the following types of dynamic instantiation updating:</a:t>
            </a:r>
          </a:p>
          <a:p>
            <a:endParaRPr lang="en-GB" sz="800" dirty="0" smtClean="0">
              <a:cs typeface="Courier New" pitchFamily="49" charset="0"/>
            </a:endParaRPr>
          </a:p>
          <a:p>
            <a:pPr marL="457200" indent="-457200">
              <a:buFont typeface="Arial" pitchFamily="34" charset="0"/>
              <a:buChar char="•"/>
            </a:pPr>
            <a:r>
              <a:rPr lang="en-GB" sz="1600" b="1" i="1" dirty="0" smtClean="0">
                <a:cs typeface="Courier New" pitchFamily="49" charset="0"/>
              </a:rPr>
              <a:t>Slot-set updating: </a:t>
            </a:r>
            <a:r>
              <a:rPr lang="en-GB" sz="1600" dirty="0" smtClean="0">
                <a:cs typeface="Courier New" pitchFamily="49" charset="0"/>
              </a:rPr>
              <a:t>Adding/removing </a:t>
            </a:r>
            <a:r>
              <a:rPr lang="en-GB" sz="1600" dirty="0" err="1" smtClean="0">
                <a:latin typeface="Courier New" pitchFamily="49" charset="0"/>
                <a:cs typeface="Courier New" pitchFamily="49" charset="0"/>
              </a:rPr>
              <a:t>ISlot</a:t>
            </a:r>
            <a:r>
              <a:rPr lang="en-GB" sz="1600" dirty="0" err="1" smtClean="0">
                <a:cs typeface="Courier New" pitchFamily="49" charset="0"/>
              </a:rPr>
              <a:t>s</a:t>
            </a:r>
            <a:r>
              <a:rPr lang="en-GB" sz="1600" dirty="0" smtClean="0">
                <a:cs typeface="Courier New" pitchFamily="49" charset="0"/>
              </a:rPr>
              <a:t> for particular </a:t>
            </a:r>
            <a:r>
              <a:rPr lang="en-GB" sz="1600" dirty="0" err="1" smtClean="0">
                <a:latin typeface="Courier New" pitchFamily="49" charset="0"/>
                <a:cs typeface="Courier New" pitchFamily="49" charset="0"/>
              </a:rPr>
              <a:t>IFrame</a:t>
            </a:r>
            <a:r>
              <a:rPr lang="en-GB" sz="1600" dirty="0" err="1" smtClean="0">
                <a:cs typeface="Courier New" pitchFamily="49" charset="0"/>
              </a:rPr>
              <a:t>s</a:t>
            </a:r>
            <a:endParaRPr lang="en-GB" sz="1600" dirty="0" smtClean="0">
              <a:cs typeface="Courier New" pitchFamily="49" charset="0"/>
            </a:endParaRPr>
          </a:p>
          <a:p>
            <a:pPr marL="457200" indent="-457200">
              <a:buFont typeface="Arial" pitchFamily="34" charset="0"/>
              <a:buChar char="•"/>
            </a:pPr>
            <a:r>
              <a:rPr lang="en-GB" sz="1600" b="1" i="1" dirty="0" smtClean="0">
                <a:cs typeface="Courier New" pitchFamily="49" charset="0"/>
              </a:rPr>
              <a:t>Slot value-type updating: </a:t>
            </a:r>
            <a:r>
              <a:rPr lang="en-GB" sz="1600" dirty="0" smtClean="0">
                <a:cs typeface="Courier New" pitchFamily="49" charset="0"/>
              </a:rPr>
              <a:t>Updating value-types for particular </a:t>
            </a:r>
            <a:r>
              <a:rPr lang="en-GB" sz="1600" dirty="0" err="1" smtClean="0">
                <a:latin typeface="Courier New" pitchFamily="49" charset="0"/>
                <a:cs typeface="Courier New" pitchFamily="49" charset="0"/>
              </a:rPr>
              <a:t>ISlot</a:t>
            </a:r>
            <a:r>
              <a:rPr lang="en-GB" sz="1600" dirty="0" err="1" smtClean="0">
                <a:cs typeface="Courier New" pitchFamily="49" charset="0"/>
              </a:rPr>
              <a:t>s</a:t>
            </a:r>
            <a:endParaRPr lang="en-GB" sz="1600" dirty="0" smtClean="0">
              <a:cs typeface="Courier New" pitchFamily="49" charset="0"/>
            </a:endParaRPr>
          </a:p>
          <a:p>
            <a:pPr marL="457200" indent="-457200">
              <a:buFont typeface="Arial" pitchFamily="34" charset="0"/>
              <a:buChar char="•"/>
            </a:pPr>
            <a:r>
              <a:rPr lang="en-GB" sz="1600" b="1" i="1" dirty="0" smtClean="0">
                <a:cs typeface="Courier New" pitchFamily="49" charset="0"/>
              </a:rPr>
              <a:t>Slot value updating: </a:t>
            </a:r>
            <a:r>
              <a:rPr lang="en-GB" sz="1600" dirty="0" smtClean="0">
                <a:cs typeface="Courier New" pitchFamily="49" charset="0"/>
              </a:rPr>
              <a:t>Adding/removing values for particular </a:t>
            </a:r>
            <a:r>
              <a:rPr lang="en-GB" sz="1600" dirty="0" err="1" smtClean="0">
                <a:latin typeface="Courier New" pitchFamily="49" charset="0"/>
                <a:cs typeface="Courier New" pitchFamily="49" charset="0"/>
              </a:rPr>
              <a:t>ISlot</a:t>
            </a:r>
            <a:r>
              <a:rPr lang="en-GB" sz="1600" dirty="0" err="1" smtClean="0">
                <a:cs typeface="Courier New" pitchFamily="49" charset="0"/>
              </a:rPr>
              <a:t>s</a:t>
            </a:r>
            <a:endParaRPr lang="en-GB" sz="1600" dirty="0" smtClean="0">
              <a:cs typeface="Courier New" pitchFamily="49" charset="0"/>
            </a:endParaRPr>
          </a:p>
          <a:p>
            <a:endParaRPr lang="en-GB" sz="800" dirty="0" smtClean="0">
              <a:cs typeface="Courier New" pitchFamily="49" charset="0"/>
            </a:endParaRPr>
          </a:p>
          <a:p>
            <a:r>
              <a:rPr lang="en-GB" sz="1600" dirty="0" smtClean="0">
                <a:cs typeface="Courier New" pitchFamily="49" charset="0"/>
              </a:rPr>
              <a:t>Reasoning plug-ins can also provide the following additional information, which is actually meta-data about the instantiation in it’s current state, rather than actual instantiation updates:</a:t>
            </a:r>
          </a:p>
          <a:p>
            <a:endParaRPr lang="en-GB" sz="800" dirty="0" smtClean="0">
              <a:cs typeface="Courier New" pitchFamily="49" charset="0"/>
            </a:endParaRPr>
          </a:p>
          <a:p>
            <a:pPr marL="457200" indent="-457200">
              <a:buFont typeface="Arial" pitchFamily="34" charset="0"/>
              <a:buChar char="•"/>
            </a:pPr>
            <a:r>
              <a:rPr lang="en-GB" sz="1600" b="1" i="1" dirty="0" smtClean="0">
                <a:cs typeface="Courier New" pitchFamily="49" charset="0"/>
              </a:rPr>
              <a:t>Inferred-types: </a:t>
            </a:r>
            <a:r>
              <a:rPr lang="en-GB" sz="1600" dirty="0" smtClean="0">
                <a:cs typeface="Courier New" pitchFamily="49" charset="0"/>
              </a:rPr>
              <a:t>Set of additional </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of which instantiation can be inferred to be an instance (</a:t>
            </a:r>
            <a:r>
              <a:rPr lang="en-GB" sz="1600" i="1" dirty="0" smtClean="0">
                <a:cs typeface="Courier New" pitchFamily="49" charset="0"/>
              </a:rPr>
              <a:t>i.e. in </a:t>
            </a:r>
            <a:r>
              <a:rPr lang="en-GB" sz="1600" dirty="0" smtClean="0">
                <a:cs typeface="Courier New" pitchFamily="49" charset="0"/>
              </a:rPr>
              <a:t>addition to the </a:t>
            </a:r>
            <a:r>
              <a:rPr lang="en-GB" sz="1600" dirty="0" err="1" smtClean="0">
                <a:latin typeface="Courier New" pitchFamily="49" charset="0"/>
                <a:cs typeface="Courier New" pitchFamily="49" charset="0"/>
              </a:rPr>
              <a:t>CFrame</a:t>
            </a:r>
            <a:r>
              <a:rPr lang="en-GB" sz="1600" dirty="0" smtClean="0">
                <a:cs typeface="Courier New" pitchFamily="49" charset="0"/>
              </a:rPr>
              <a:t> that was originally instantiated)</a:t>
            </a:r>
          </a:p>
          <a:p>
            <a:pPr marL="457200" indent="-457200">
              <a:buFont typeface="Arial" pitchFamily="34" charset="0"/>
              <a:buChar char="•"/>
            </a:pPr>
            <a:r>
              <a:rPr lang="en-GB" sz="1600" b="1" i="1" dirty="0" smtClean="0">
                <a:cs typeface="Courier New" pitchFamily="49" charset="0"/>
              </a:rPr>
              <a:t>Suggested-types: </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of which instantiation can be inferred to be a potential instance (via some form of partial definition-match)</a:t>
            </a:r>
          </a:p>
          <a:p>
            <a:endParaRPr lang="en-GB" sz="800" dirty="0" smtClean="0">
              <a:cs typeface="Courier New" pitchFamily="49" charset="0"/>
            </a:endParaRPr>
          </a:p>
          <a:p>
            <a:r>
              <a:rPr lang="en-GB" sz="1600" dirty="0" smtClean="0">
                <a:cs typeface="Courier New" pitchFamily="49" charset="0"/>
              </a:rPr>
              <a:t>Whenever an update is made to an instantiation by the client, the relevant reasoning plug-in will be invoked for each possible sub-network, working backwards from the particular </a:t>
            </a:r>
            <a:r>
              <a:rPr lang="en-GB" sz="1600" dirty="0" err="1" smtClean="0">
                <a:latin typeface="Courier New" pitchFamily="49" charset="0"/>
                <a:cs typeface="Courier New" pitchFamily="49" charset="0"/>
              </a:rPr>
              <a:t>ISlot</a:t>
            </a:r>
            <a:r>
              <a:rPr lang="en-GB" sz="1600" dirty="0" smtClean="0">
                <a:cs typeface="Courier New" pitchFamily="49" charset="0"/>
              </a:rPr>
              <a:t> whose value(s) were updated.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Primary Tutorial Goal</a:t>
            </a:r>
            <a:endParaRPr lang="en-GB" b="1" dirty="0"/>
          </a:p>
        </p:txBody>
      </p:sp>
      <p:sp>
        <p:nvSpPr>
          <p:cNvPr id="3" name="Content Placeholder 2"/>
          <p:cNvSpPr>
            <a:spLocks noGrp="1"/>
          </p:cNvSpPr>
          <p:nvPr>
            <p:ph idx="1"/>
          </p:nvPr>
        </p:nvSpPr>
        <p:spPr/>
        <p:txBody>
          <a:bodyPr>
            <a:normAutofit fontScale="92500" lnSpcReduction="10000"/>
          </a:bodyPr>
          <a:lstStyle/>
          <a:p>
            <a:r>
              <a:rPr lang="en-GB" dirty="0" smtClean="0"/>
              <a:t>Introduction to modelling frameworks:</a:t>
            </a:r>
          </a:p>
          <a:p>
            <a:pPr lvl="1"/>
            <a:r>
              <a:rPr lang="en-GB" b="1" i="1" dirty="0" smtClean="0"/>
              <a:t>MEKON:</a:t>
            </a:r>
            <a:endParaRPr lang="en-GB" i="1" dirty="0" smtClean="0"/>
          </a:p>
          <a:p>
            <a:pPr lvl="2"/>
            <a:r>
              <a:rPr lang="en-GB" b="1" dirty="0" smtClean="0"/>
              <a:t>M</a:t>
            </a:r>
            <a:r>
              <a:rPr lang="en-GB" dirty="0" smtClean="0"/>
              <a:t>odels </a:t>
            </a:r>
            <a:r>
              <a:rPr lang="en-GB" b="1" dirty="0" smtClean="0"/>
              <a:t>E</a:t>
            </a:r>
            <a:r>
              <a:rPr lang="en-GB" dirty="0" smtClean="0"/>
              <a:t>mbodying </a:t>
            </a:r>
            <a:r>
              <a:rPr lang="en-GB" b="1" dirty="0" smtClean="0"/>
              <a:t>K</a:t>
            </a:r>
            <a:r>
              <a:rPr lang="en-GB" dirty="0" smtClean="0"/>
              <a:t>nowledge from </a:t>
            </a:r>
            <a:r>
              <a:rPr lang="en-GB" b="1" dirty="0" err="1" smtClean="0"/>
              <a:t>ON</a:t>
            </a:r>
            <a:r>
              <a:rPr lang="en-GB" dirty="0" err="1" smtClean="0"/>
              <a:t>tologies</a:t>
            </a:r>
            <a:endParaRPr lang="en-GB" dirty="0" smtClean="0"/>
          </a:p>
          <a:p>
            <a:pPr lvl="1"/>
            <a:r>
              <a:rPr lang="en-GB" b="1" i="1" dirty="0" smtClean="0"/>
              <a:t>HOBO:</a:t>
            </a:r>
            <a:endParaRPr lang="en-GB" i="1" dirty="0" smtClean="0"/>
          </a:p>
          <a:p>
            <a:pPr lvl="2"/>
            <a:r>
              <a:rPr lang="en-GB" b="1" dirty="0" smtClean="0"/>
              <a:t>H</a:t>
            </a:r>
            <a:r>
              <a:rPr lang="en-GB" dirty="0" smtClean="0"/>
              <a:t>ybrid models integrating </a:t>
            </a:r>
            <a:r>
              <a:rPr lang="en-GB" b="1" dirty="0" err="1" smtClean="0"/>
              <a:t>OB</a:t>
            </a:r>
            <a:r>
              <a:rPr lang="en-GB" dirty="0" err="1" smtClean="0"/>
              <a:t>jects</a:t>
            </a:r>
            <a:r>
              <a:rPr lang="en-GB" dirty="0" smtClean="0"/>
              <a:t> and </a:t>
            </a:r>
            <a:r>
              <a:rPr lang="en-GB" b="1" dirty="0" err="1" smtClean="0"/>
              <a:t>O</a:t>
            </a:r>
            <a:r>
              <a:rPr lang="en-GB" dirty="0" err="1" smtClean="0"/>
              <a:t>ntologies</a:t>
            </a:r>
            <a:r>
              <a:rPr lang="en-GB" dirty="0" smtClean="0"/>
              <a:t> </a:t>
            </a:r>
          </a:p>
          <a:p>
            <a:r>
              <a:rPr lang="en-GB" dirty="0" smtClean="0"/>
              <a:t>Covering:</a:t>
            </a:r>
          </a:p>
          <a:p>
            <a:pPr lvl="1"/>
            <a:r>
              <a:rPr lang="en-GB" dirty="0" smtClean="0"/>
              <a:t>General principles + concepts</a:t>
            </a:r>
          </a:p>
          <a:p>
            <a:pPr lvl="1"/>
            <a:r>
              <a:rPr lang="en-GB" dirty="0" smtClean="0"/>
              <a:t>Using actual MEKON/HOBO </a:t>
            </a:r>
            <a:r>
              <a:rPr lang="en-GB" dirty="0" err="1" smtClean="0">
                <a:latin typeface="Courier New" pitchFamily="49" charset="0"/>
                <a:cs typeface="Courier New" pitchFamily="49" charset="0"/>
              </a:rPr>
              <a:t>ClassName</a:t>
            </a:r>
            <a:r>
              <a:rPr lang="en-GB" dirty="0" err="1" smtClean="0"/>
              <a:t>s</a:t>
            </a:r>
            <a:endParaRPr lang="en-GB" dirty="0" smtClean="0"/>
          </a:p>
          <a:p>
            <a:r>
              <a:rPr lang="en-GB" dirty="0" smtClean="0"/>
              <a:t>NOT covering:</a:t>
            </a:r>
          </a:p>
          <a:p>
            <a:pPr lvl="1"/>
            <a:r>
              <a:rPr lang="en-GB" dirty="0" smtClean="0"/>
              <a:t>Code-level examples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5536" y="332656"/>
            <a:ext cx="8352928" cy="6247864"/>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GB" sz="2400" b="1" dirty="0" smtClean="0">
                <a:cs typeface="Courier New" pitchFamily="49" charset="0"/>
              </a:rPr>
              <a:t>MEKON-OWL Reasoning Plug-in</a:t>
            </a:r>
            <a:endParaRPr lang="en-GB" sz="800" i="1" dirty="0" smtClean="0">
              <a:cs typeface="Courier New" pitchFamily="49" charset="0"/>
            </a:endParaRPr>
          </a:p>
          <a:p>
            <a:endParaRPr lang="en-GB" sz="800" i="1" dirty="0" smtClean="0">
              <a:cs typeface="Courier New" pitchFamily="49" charset="0"/>
            </a:endParaRPr>
          </a:p>
          <a:p>
            <a:r>
              <a:rPr lang="en-GB" sz="1600" dirty="0" smtClean="0">
                <a:cs typeface="Courier New" pitchFamily="49" charset="0"/>
              </a:rPr>
              <a:t>The MEKON-OWL reasoning plug-in implements the automatic instantiation updating process for a particular </a:t>
            </a:r>
            <a:r>
              <a:rPr lang="en-GB" sz="1600" dirty="0" err="1" smtClean="0">
                <a:latin typeface="Courier New" pitchFamily="49" charset="0"/>
                <a:cs typeface="Courier New" pitchFamily="49" charset="0"/>
              </a:rPr>
              <a:t>IFrame</a:t>
            </a:r>
            <a:r>
              <a:rPr lang="en-GB" sz="1600" dirty="0" smtClean="0">
                <a:cs typeface="Courier New" pitchFamily="49" charset="0"/>
              </a:rPr>
              <a:t>/</a:t>
            </a:r>
            <a:r>
              <a:rPr lang="en-GB" sz="1600" dirty="0" err="1" smtClean="0">
                <a:latin typeface="Courier New" pitchFamily="49" charset="0"/>
                <a:cs typeface="Courier New" pitchFamily="49" charset="0"/>
              </a:rPr>
              <a:t>ISlot</a:t>
            </a:r>
            <a:r>
              <a:rPr lang="en-GB" sz="1600" dirty="0" smtClean="0">
                <a:cs typeface="Courier New" pitchFamily="49" charset="0"/>
              </a:rPr>
              <a:t> network, or sub-network, as follows:</a:t>
            </a:r>
          </a:p>
          <a:p>
            <a:endParaRPr lang="en-GB" sz="800" dirty="0" smtClean="0">
              <a:cs typeface="Courier New" pitchFamily="49" charset="0"/>
            </a:endParaRPr>
          </a:p>
          <a:p>
            <a:pPr marL="457200" indent="-457200">
              <a:buFont typeface="+mj-lt"/>
              <a:buAutoNum type="arabicParenR"/>
            </a:pPr>
            <a:r>
              <a:rPr lang="en-GB" sz="1600" dirty="0" smtClean="0">
                <a:cs typeface="Courier New" pitchFamily="49" charset="0"/>
              </a:rPr>
              <a:t>An OWL construct is created to represent the current state of the network, or the relevant parts of it. Either:</a:t>
            </a:r>
          </a:p>
          <a:p>
            <a:pPr marL="914400" lvl="1" indent="-457200">
              <a:buFont typeface="Arial" pitchFamily="34" charset="0"/>
              <a:buChar char="•"/>
            </a:pPr>
            <a:r>
              <a:rPr lang="en-GB" sz="1600" b="1" i="1" dirty="0" smtClean="0">
                <a:cs typeface="Courier New" pitchFamily="49" charset="0"/>
              </a:rPr>
              <a:t>OWL class-expression:</a:t>
            </a:r>
            <a:r>
              <a:rPr lang="en-GB" sz="1600" b="1" dirty="0" smtClean="0">
                <a:cs typeface="Courier New" pitchFamily="49" charset="0"/>
              </a:rPr>
              <a:t> </a:t>
            </a:r>
            <a:r>
              <a:rPr lang="en-GB" sz="1600" dirty="0" smtClean="0">
                <a:cs typeface="Courier New" pitchFamily="49" charset="0"/>
              </a:rPr>
              <a:t>If network is a tree</a:t>
            </a:r>
          </a:p>
          <a:p>
            <a:pPr marL="914400" lvl="1" indent="-457200">
              <a:buFont typeface="Arial" pitchFamily="34" charset="0"/>
              <a:buChar char="•"/>
            </a:pPr>
            <a:r>
              <a:rPr lang="en-GB" sz="1600" b="1" i="1" dirty="0" smtClean="0">
                <a:cs typeface="Courier New" pitchFamily="49" charset="0"/>
              </a:rPr>
              <a:t>Network of OWL individuals: </a:t>
            </a:r>
            <a:r>
              <a:rPr lang="en-GB" sz="1600" dirty="0" smtClean="0">
                <a:cs typeface="Courier New" pitchFamily="49" charset="0"/>
              </a:rPr>
              <a:t>If network contains convergences or cycles</a:t>
            </a:r>
          </a:p>
          <a:p>
            <a:pPr marL="457200" indent="-457200">
              <a:buFont typeface="+mj-lt"/>
              <a:buAutoNum type="arabicParenR"/>
            </a:pPr>
            <a:r>
              <a:rPr lang="en-GB" sz="1600" dirty="0" smtClean="0">
                <a:cs typeface="Courier New" pitchFamily="49" charset="0"/>
              </a:rPr>
              <a:t>The DL </a:t>
            </a:r>
            <a:r>
              <a:rPr lang="en-GB" sz="1600" dirty="0" err="1" smtClean="0">
                <a:cs typeface="Courier New" pitchFamily="49" charset="0"/>
              </a:rPr>
              <a:t>reasoner</a:t>
            </a:r>
            <a:r>
              <a:rPr lang="en-GB" sz="1600" dirty="0" smtClean="0">
                <a:cs typeface="Courier New" pitchFamily="49" charset="0"/>
              </a:rPr>
              <a:t> is applied to the construct to determine the following sets of </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a:t>
            </a:r>
          </a:p>
          <a:p>
            <a:pPr marL="914400" lvl="1" indent="-457200">
              <a:buFont typeface="Arial" pitchFamily="34" charset="0"/>
              <a:buChar char="•"/>
            </a:pPr>
            <a:r>
              <a:rPr lang="en-GB" sz="1600" b="1" i="1" dirty="0" smtClean="0">
                <a:cs typeface="Courier New" pitchFamily="49" charset="0"/>
              </a:rPr>
              <a:t>Inferred-types: </a:t>
            </a:r>
            <a:r>
              <a:rPr lang="en-GB" sz="1600" dirty="0" smtClean="0">
                <a:cs typeface="Courier New" pitchFamily="49" charset="0"/>
              </a:rPr>
              <a:t>From super-classes, or types (depending on type of construct)</a:t>
            </a:r>
          </a:p>
          <a:p>
            <a:pPr marL="914400" lvl="1" indent="-457200">
              <a:buFont typeface="Arial" pitchFamily="34" charset="0"/>
              <a:buChar char="•"/>
            </a:pPr>
            <a:r>
              <a:rPr lang="en-GB" sz="1600" b="1" i="1" dirty="0" smtClean="0">
                <a:cs typeface="Courier New" pitchFamily="49" charset="0"/>
              </a:rPr>
              <a:t>Suggested-types: </a:t>
            </a:r>
            <a:r>
              <a:rPr lang="en-GB" sz="1600" dirty="0" smtClean="0">
                <a:cs typeface="Courier New" pitchFamily="49" charset="0"/>
              </a:rPr>
              <a:t>From sub-classes (only obtained if construct is individuals-network)</a:t>
            </a:r>
          </a:p>
          <a:p>
            <a:pPr marL="457200" indent="-457200">
              <a:buFont typeface="+mj-lt"/>
              <a:buAutoNum type="arabicParenR"/>
            </a:pPr>
            <a:r>
              <a:rPr lang="en-GB" sz="1600" dirty="0" smtClean="0">
                <a:cs typeface="Courier New" pitchFamily="49" charset="0"/>
              </a:rPr>
              <a:t>The sets of </a:t>
            </a:r>
            <a:r>
              <a:rPr lang="en-GB" sz="1600" dirty="0" err="1" smtClean="0">
                <a:latin typeface="Courier New" pitchFamily="49" charset="0"/>
                <a:cs typeface="Courier New" pitchFamily="49" charset="0"/>
              </a:rPr>
              <a:t>CSlot</a:t>
            </a:r>
            <a:r>
              <a:rPr lang="en-GB" sz="1600" dirty="0" err="1" smtClean="0">
                <a:cs typeface="Courier New" pitchFamily="49" charset="0"/>
              </a:rPr>
              <a:t>s</a:t>
            </a:r>
            <a:r>
              <a:rPr lang="en-GB" sz="1600" dirty="0" smtClean="0">
                <a:cs typeface="Courier New" pitchFamily="49" charset="0"/>
              </a:rPr>
              <a:t> and fixed-values associated with the inferred-types are used to dynamically update the root-</a:t>
            </a:r>
            <a:r>
              <a:rPr lang="en-GB" sz="1600" dirty="0" err="1" smtClean="0">
                <a:latin typeface="Courier New" pitchFamily="49" charset="0"/>
                <a:cs typeface="Courier New" pitchFamily="49" charset="0"/>
              </a:rPr>
              <a:t>IFrame</a:t>
            </a:r>
            <a:r>
              <a:rPr lang="en-GB" sz="1600" dirty="0" smtClean="0">
                <a:cs typeface="Courier New" pitchFamily="49" charset="0"/>
              </a:rPr>
              <a:t>, as follows:</a:t>
            </a:r>
          </a:p>
          <a:p>
            <a:pPr marL="914400" lvl="1" indent="-457200">
              <a:buFont typeface="Arial" pitchFamily="34" charset="0"/>
              <a:buChar char="•"/>
            </a:pPr>
            <a:r>
              <a:rPr lang="en-GB" sz="1600" b="1" i="1" dirty="0" smtClean="0">
                <a:cs typeface="Courier New" pitchFamily="49" charset="0"/>
              </a:rPr>
              <a:t>Slot-set updating: </a:t>
            </a:r>
            <a:r>
              <a:rPr lang="en-GB" sz="1600" dirty="0" smtClean="0">
                <a:cs typeface="Courier New" pitchFamily="49" charset="0"/>
              </a:rPr>
              <a:t>Based on </a:t>
            </a:r>
            <a:r>
              <a:rPr lang="en-GB" sz="1600" dirty="0" err="1" smtClean="0">
                <a:latin typeface="Courier New" pitchFamily="49" charset="0"/>
                <a:cs typeface="Courier New" pitchFamily="49" charset="0"/>
              </a:rPr>
              <a:t>CSlot</a:t>
            </a:r>
            <a:r>
              <a:rPr lang="en-GB" sz="1600" dirty="0" err="1" smtClean="0">
                <a:cs typeface="Courier New" pitchFamily="49" charset="0"/>
              </a:rPr>
              <a:t>s</a:t>
            </a:r>
            <a:endParaRPr lang="en-GB" sz="1600" dirty="0" smtClean="0">
              <a:cs typeface="Courier New" pitchFamily="49" charset="0"/>
            </a:endParaRPr>
          </a:p>
          <a:p>
            <a:pPr marL="914400" lvl="1" indent="-457200">
              <a:buFont typeface="Arial" pitchFamily="34" charset="0"/>
              <a:buChar char="•"/>
            </a:pPr>
            <a:r>
              <a:rPr lang="en-GB" sz="1600" b="1" i="1" dirty="0" smtClean="0">
                <a:cs typeface="Courier New" pitchFamily="49" charset="0"/>
              </a:rPr>
              <a:t>Slot value-type updating: </a:t>
            </a:r>
            <a:r>
              <a:rPr lang="en-GB" sz="1600" dirty="0" smtClean="0">
                <a:cs typeface="Courier New" pitchFamily="49" charset="0"/>
              </a:rPr>
              <a:t>Based on </a:t>
            </a:r>
            <a:r>
              <a:rPr lang="en-GB" sz="1600" dirty="0" err="1" smtClean="0">
                <a:latin typeface="Courier New" pitchFamily="49" charset="0"/>
                <a:cs typeface="Courier New" pitchFamily="49" charset="0"/>
              </a:rPr>
              <a:t>CSlot</a:t>
            </a:r>
            <a:r>
              <a:rPr lang="en-GB" sz="1600" dirty="0" err="1" smtClean="0">
                <a:cs typeface="Courier New" pitchFamily="49" charset="0"/>
              </a:rPr>
              <a:t>s</a:t>
            </a:r>
            <a:endParaRPr lang="en-GB" sz="1600" i="1" dirty="0" smtClean="0">
              <a:cs typeface="Courier New" pitchFamily="49" charset="0"/>
            </a:endParaRPr>
          </a:p>
          <a:p>
            <a:pPr marL="914400" lvl="1" indent="-457200">
              <a:buFont typeface="Arial" pitchFamily="34" charset="0"/>
              <a:buChar char="•"/>
            </a:pPr>
            <a:r>
              <a:rPr lang="en-GB" sz="1600" b="1" i="1" dirty="0" smtClean="0">
                <a:cs typeface="Courier New" pitchFamily="49" charset="0"/>
              </a:rPr>
              <a:t>Slot value updating: </a:t>
            </a:r>
            <a:r>
              <a:rPr lang="en-GB" sz="1600" dirty="0" smtClean="0">
                <a:cs typeface="Courier New" pitchFamily="49" charset="0"/>
              </a:rPr>
              <a:t>Based on fixed-values</a:t>
            </a:r>
          </a:p>
          <a:p>
            <a:endParaRPr lang="en-GB" sz="800" dirty="0" smtClean="0">
              <a:cs typeface="Courier New" pitchFamily="49" charset="0"/>
            </a:endParaRPr>
          </a:p>
          <a:p>
            <a:r>
              <a:rPr lang="en-GB" sz="1600" dirty="0" smtClean="0">
                <a:cs typeface="Courier New" pitchFamily="49" charset="0"/>
              </a:rPr>
              <a:t>The plug-in can be configured, via the relevant section of the configuration file, so that the OWL constructs that it generates and classifies will embody specific </a:t>
            </a:r>
            <a:r>
              <a:rPr lang="en-GB" sz="1600" i="1" dirty="0" smtClean="0">
                <a:cs typeface="Courier New" pitchFamily="49" charset="0"/>
              </a:rPr>
              <a:t>slot-semantics</a:t>
            </a:r>
            <a:r>
              <a:rPr lang="en-GB" sz="1600" dirty="0" smtClean="0">
                <a:cs typeface="Courier New" pitchFamily="49" charset="0"/>
              </a:rPr>
              <a:t>, with the options being:</a:t>
            </a:r>
          </a:p>
          <a:p>
            <a:endParaRPr lang="en-GB" sz="800" dirty="0" smtClean="0">
              <a:cs typeface="Courier New" pitchFamily="49" charset="0"/>
            </a:endParaRPr>
          </a:p>
          <a:p>
            <a:pPr marL="457200" indent="-457200">
              <a:buFont typeface="Arial" pitchFamily="34" charset="0"/>
              <a:buChar char="•"/>
            </a:pPr>
            <a:r>
              <a:rPr lang="en-GB" sz="1600" dirty="0" smtClean="0">
                <a:latin typeface="Courier New" pitchFamily="49" charset="0"/>
                <a:cs typeface="Courier New" pitchFamily="49" charset="0"/>
              </a:rPr>
              <a:t>OPEN_WORLD</a:t>
            </a:r>
            <a:r>
              <a:rPr lang="en-GB" sz="1600" dirty="0" smtClean="0">
                <a:cs typeface="Courier New" pitchFamily="49" charset="0"/>
              </a:rPr>
              <a:t>: Slot-value sets represented via sets of existential restrictions</a:t>
            </a:r>
            <a:endParaRPr lang="en-GB" sz="1600" dirty="0" smtClean="0">
              <a:latin typeface="Courier New" pitchFamily="49" charset="0"/>
              <a:cs typeface="Courier New" pitchFamily="49" charset="0"/>
            </a:endParaRPr>
          </a:p>
          <a:p>
            <a:pPr marL="457200" indent="-457200">
              <a:buFont typeface="Arial" pitchFamily="34" charset="0"/>
              <a:buChar char="•"/>
            </a:pPr>
            <a:r>
              <a:rPr lang="en-GB" sz="1600" dirty="0" smtClean="0">
                <a:latin typeface="Courier New" pitchFamily="49" charset="0"/>
                <a:cs typeface="Courier New" pitchFamily="49" charset="0"/>
              </a:rPr>
              <a:t>CLOSED_WORLD</a:t>
            </a:r>
            <a:r>
              <a:rPr lang="en-GB" sz="1600" dirty="0" smtClean="0">
                <a:cs typeface="Courier New" pitchFamily="49" charset="0"/>
              </a:rPr>
              <a:t>: Slot-value sets represented via sets of existential restrictions, plus single universal “closure” restrictions, whose fillers are disjunctions of all slot-value representations</a:t>
            </a:r>
          </a:p>
          <a:p>
            <a:endParaRPr lang="en-GB" sz="800" i="1" dirty="0" smtClean="0">
              <a:cs typeface="Courier New" pitchFamily="49" charset="0"/>
            </a:endParaRPr>
          </a:p>
          <a:p>
            <a:r>
              <a:rPr lang="en-GB" sz="1600" dirty="0" smtClean="0">
                <a:cs typeface="Courier New" pitchFamily="49" charset="0"/>
              </a:rPr>
              <a:t>These slot-semantics are configurable on a per-property basis.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srcRect/>
          <a:stretch>
            <a:fillRect/>
          </a:stretch>
        </p:blipFill>
        <p:spPr bwMode="auto">
          <a:xfrm>
            <a:off x="251520" y="260648"/>
            <a:ext cx="4975860" cy="4305300"/>
          </a:xfrm>
          <a:prstGeom prst="rect">
            <a:avLst/>
          </a:prstGeom>
          <a:noFill/>
          <a:ln w="9525">
            <a:noFill/>
            <a:miter lim="800000"/>
            <a:headEnd/>
            <a:tailEnd/>
          </a:ln>
        </p:spPr>
      </p:pic>
      <p:sp>
        <p:nvSpPr>
          <p:cNvPr id="13" name="TextBox 12"/>
          <p:cNvSpPr txBox="1"/>
          <p:nvPr/>
        </p:nvSpPr>
        <p:spPr>
          <a:xfrm>
            <a:off x="5076056" y="728700"/>
            <a:ext cx="3780420" cy="861774"/>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smtClean="0"/>
          </a:p>
          <a:p>
            <a:pPr marL="457200" indent="-457200">
              <a:buFont typeface="Arial" pitchFamily="34" charset="0"/>
              <a:buChar char="•"/>
            </a:pPr>
            <a:r>
              <a:rPr lang="en-GB" sz="1600" dirty="0" smtClean="0"/>
              <a:t>Select </a:t>
            </a:r>
            <a:r>
              <a:rPr lang="en-GB" sz="1600" dirty="0" smtClean="0">
                <a:latin typeface="Comic Sans MS" pitchFamily="66" charset="0"/>
                <a:cs typeface="Courier New" pitchFamily="49" charset="0"/>
              </a:rPr>
              <a:t>Unemployed-citizen</a:t>
            </a:r>
            <a:r>
              <a:rPr lang="en-GB" sz="1600" dirty="0" smtClean="0">
                <a:latin typeface="Comic Sans MS" pitchFamily="66" charset="0"/>
              </a:rPr>
              <a:t> </a:t>
            </a:r>
            <a:r>
              <a:rPr lang="en-GB" sz="1600" dirty="0" err="1" smtClean="0">
                <a:latin typeface="Courier New" pitchFamily="49" charset="0"/>
                <a:cs typeface="Courier New" pitchFamily="49" charset="0"/>
              </a:rPr>
              <a:t>CFrame</a:t>
            </a:r>
            <a:r>
              <a:rPr lang="en-GB" sz="1600" dirty="0" smtClean="0"/>
              <a:t> in LH panel </a:t>
            </a:r>
            <a:endParaRPr lang="en-GB" sz="1600" dirty="0" smtClean="0">
              <a:latin typeface="Courier New" pitchFamily="49" charset="0"/>
              <a:cs typeface="Courier New" pitchFamily="49" charset="0"/>
            </a:endParaRPr>
          </a:p>
        </p:txBody>
      </p:sp>
      <p:sp>
        <p:nvSpPr>
          <p:cNvPr id="6" name="TextBox 5"/>
          <p:cNvSpPr txBox="1"/>
          <p:nvPr/>
        </p:nvSpPr>
        <p:spPr>
          <a:xfrm>
            <a:off x="5076056" y="1592796"/>
            <a:ext cx="3780420" cy="5047536"/>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p>
          <a:p>
            <a:pPr marL="457200" indent="-457200">
              <a:buFont typeface="Arial" pitchFamily="34" charset="0"/>
              <a:buChar char="•"/>
            </a:pPr>
            <a:r>
              <a:rPr lang="en-GB" sz="1600" dirty="0" smtClean="0">
                <a:latin typeface="Comic Sans MS" pitchFamily="66" charset="0"/>
                <a:cs typeface="Courier New" pitchFamily="49" charset="0"/>
              </a:rPr>
              <a:t>Unemployed-citizen</a:t>
            </a:r>
            <a:r>
              <a:rPr lang="en-GB" sz="1600" dirty="0" smtClean="0">
                <a:cs typeface="Courier New" pitchFamily="49" charset="0"/>
              </a:rPr>
              <a:t>, similarly to </a:t>
            </a:r>
            <a:r>
              <a:rPr lang="en-GB" sz="1600" dirty="0" smtClean="0">
                <a:latin typeface="Comic Sans MS" pitchFamily="66" charset="0"/>
                <a:cs typeface="Courier New" pitchFamily="49" charset="0"/>
              </a:rPr>
              <a:t>Employed-citizen</a:t>
            </a:r>
            <a:r>
              <a:rPr lang="en-GB" sz="1600" dirty="0" smtClean="0">
                <a:cs typeface="Courier New" pitchFamily="49" charset="0"/>
              </a:rPr>
              <a:t>, provides a specialisation of the value-type for the </a:t>
            </a:r>
            <a:r>
              <a:rPr lang="en-GB" sz="1600" dirty="0" smtClean="0">
                <a:latin typeface="Comic Sans MS" pitchFamily="66" charset="0"/>
                <a:cs typeface="Courier New" pitchFamily="49" charset="0"/>
              </a:rPr>
              <a:t>tax-paid</a:t>
            </a:r>
            <a:r>
              <a:rPr lang="en-GB" sz="1600" dirty="0" smtClean="0">
                <a:cs typeface="Courier New" pitchFamily="49" charset="0"/>
              </a:rPr>
              <a:t> slot</a:t>
            </a:r>
          </a:p>
          <a:p>
            <a:pPr marL="457200" indent="-457200">
              <a:buFont typeface="Arial" pitchFamily="34" charset="0"/>
              <a:buChar char="•"/>
            </a:pPr>
            <a:r>
              <a:rPr lang="en-GB" sz="1600" dirty="0" smtClean="0">
                <a:cs typeface="Courier New" pitchFamily="49" charset="0"/>
              </a:rPr>
              <a:t>It also provides “fixed-values” for both that slot and the </a:t>
            </a:r>
            <a:r>
              <a:rPr lang="en-GB" sz="1600" dirty="0" smtClean="0">
                <a:latin typeface="Comic Sans MS" pitchFamily="66" charset="0"/>
                <a:cs typeface="Courier New" pitchFamily="49" charset="0"/>
              </a:rPr>
              <a:t>benefit-received</a:t>
            </a:r>
            <a:r>
              <a:rPr lang="en-GB" sz="1600" dirty="0" smtClean="0">
                <a:cs typeface="Courier New" pitchFamily="49" charset="0"/>
              </a:rPr>
              <a:t> slot, representing actual values that will be assigned to the relevant </a:t>
            </a:r>
            <a:r>
              <a:rPr lang="en-GB" sz="1600" dirty="0" err="1" smtClean="0">
                <a:latin typeface="Courier New" pitchFamily="49" charset="0"/>
                <a:cs typeface="Courier New" pitchFamily="49" charset="0"/>
              </a:rPr>
              <a:t>ISlot</a:t>
            </a:r>
            <a:r>
              <a:rPr lang="en-GB" sz="1600" dirty="0" err="1" smtClean="0">
                <a:cs typeface="Courier New" pitchFamily="49" charset="0"/>
              </a:rPr>
              <a:t>s</a:t>
            </a:r>
            <a:r>
              <a:rPr lang="en-GB" sz="1600" dirty="0" smtClean="0">
                <a:cs typeface="Courier New" pitchFamily="49" charset="0"/>
              </a:rPr>
              <a:t> whenever an </a:t>
            </a:r>
            <a:r>
              <a:rPr lang="en-GB" sz="1600" dirty="0" err="1" smtClean="0">
                <a:latin typeface="Courier New" pitchFamily="49" charset="0"/>
                <a:cs typeface="Courier New" pitchFamily="49" charset="0"/>
              </a:rPr>
              <a:t>IFrame</a:t>
            </a:r>
            <a:r>
              <a:rPr lang="en-GB" sz="1600" dirty="0" smtClean="0">
                <a:cs typeface="Courier New" pitchFamily="49" charset="0"/>
              </a:rPr>
              <a:t> is classified accordingly.</a:t>
            </a:r>
          </a:p>
          <a:p>
            <a:pPr marL="457200" indent="-457200">
              <a:buFont typeface="Arial" pitchFamily="34" charset="0"/>
              <a:buChar char="•"/>
            </a:pPr>
            <a:r>
              <a:rPr lang="en-GB" sz="1600" dirty="0" smtClean="0">
                <a:cs typeface="Courier New" pitchFamily="49" charset="0"/>
              </a:rPr>
              <a:t>Hence if an </a:t>
            </a:r>
            <a:r>
              <a:rPr lang="en-GB" sz="1600" dirty="0" err="1" smtClean="0">
                <a:latin typeface="Courier New" pitchFamily="49" charset="0"/>
                <a:cs typeface="Courier New" pitchFamily="49" charset="0"/>
              </a:rPr>
              <a:t>IFrame</a:t>
            </a:r>
            <a:r>
              <a:rPr lang="en-GB" sz="1600" dirty="0" smtClean="0">
                <a:cs typeface="Courier New" pitchFamily="49" charset="0"/>
              </a:rPr>
              <a:t> instantiating </a:t>
            </a:r>
            <a:r>
              <a:rPr lang="en-GB" sz="1600" dirty="0" smtClean="0">
                <a:latin typeface="Comic Sans MS" pitchFamily="66" charset="0"/>
                <a:cs typeface="Courier New" pitchFamily="49" charset="0"/>
              </a:rPr>
              <a:t>Citizen</a:t>
            </a:r>
            <a:r>
              <a:rPr lang="en-GB" sz="1600" dirty="0" smtClean="0">
                <a:cs typeface="Courier New" pitchFamily="49" charset="0"/>
              </a:rPr>
              <a:t> is classified as an instance of </a:t>
            </a:r>
            <a:r>
              <a:rPr lang="en-GB" sz="1600" dirty="0" smtClean="0">
                <a:latin typeface="Comic Sans MS" pitchFamily="66" charset="0"/>
                <a:cs typeface="Courier New" pitchFamily="49" charset="0"/>
              </a:rPr>
              <a:t>Unemployed-citizen</a:t>
            </a:r>
            <a:r>
              <a:rPr lang="en-GB" sz="1600" dirty="0" smtClean="0">
                <a:cs typeface="Courier New" pitchFamily="49" charset="0"/>
              </a:rPr>
              <a:t>, then not only will the </a:t>
            </a:r>
            <a:r>
              <a:rPr lang="en-GB" sz="1600" dirty="0" smtClean="0">
                <a:latin typeface="Comic Sans MS" pitchFamily="66" charset="0"/>
                <a:cs typeface="Courier New" pitchFamily="49" charset="0"/>
              </a:rPr>
              <a:t>tax-paid</a:t>
            </a:r>
            <a:r>
              <a:rPr lang="en-GB" sz="1600" dirty="0" smtClean="0">
                <a:cs typeface="Courier New" pitchFamily="49" charset="0"/>
              </a:rPr>
              <a:t> </a:t>
            </a:r>
            <a:r>
              <a:rPr lang="en-GB" sz="1600" dirty="0" err="1" smtClean="0">
                <a:latin typeface="Courier New" pitchFamily="49" charset="0"/>
                <a:cs typeface="Courier New" pitchFamily="49" charset="0"/>
              </a:rPr>
              <a:t>ISlot</a:t>
            </a:r>
            <a:r>
              <a:rPr lang="en-GB" sz="1600" dirty="0" smtClean="0">
                <a:cs typeface="Courier New" pitchFamily="49" charset="0"/>
              </a:rPr>
              <a:t> be given a specialised value-type of </a:t>
            </a:r>
            <a:r>
              <a:rPr lang="en-GB" sz="1600" dirty="0" smtClean="0">
                <a:latin typeface="Comic Sans MS" pitchFamily="66" charset="0"/>
                <a:cs typeface="Courier New" pitchFamily="49" charset="0"/>
              </a:rPr>
              <a:t>Zero-tax</a:t>
            </a:r>
            <a:r>
              <a:rPr lang="en-GB" sz="1600" dirty="0" smtClean="0">
                <a:cs typeface="Courier New" pitchFamily="49" charset="0"/>
              </a:rPr>
              <a:t>, it will also be assigned an actual value of </a:t>
            </a:r>
            <a:r>
              <a:rPr lang="en-GB" sz="1600" dirty="0" smtClean="0">
                <a:latin typeface="Comic Sans MS" pitchFamily="66" charset="0"/>
                <a:cs typeface="Courier New" pitchFamily="49" charset="0"/>
              </a:rPr>
              <a:t>Zero-tax.</a:t>
            </a:r>
            <a:r>
              <a:rPr lang="en-GB" sz="1600" dirty="0" smtClean="0">
                <a:cs typeface="Courier New" pitchFamily="49" charset="0"/>
              </a:rPr>
              <a:t> Similarly the </a:t>
            </a:r>
            <a:r>
              <a:rPr lang="en-GB" sz="1600" dirty="0" smtClean="0">
                <a:latin typeface="Comic Sans MS" pitchFamily="66" charset="0"/>
                <a:cs typeface="Courier New" pitchFamily="49" charset="0"/>
              </a:rPr>
              <a:t>benefit-received</a:t>
            </a:r>
            <a:r>
              <a:rPr lang="en-GB" sz="1600" dirty="0" smtClean="0">
                <a:cs typeface="Courier New" pitchFamily="49" charset="0"/>
              </a:rPr>
              <a:t> </a:t>
            </a:r>
            <a:r>
              <a:rPr lang="en-GB" sz="1600" dirty="0" err="1" smtClean="0">
                <a:latin typeface="Courier New" pitchFamily="49" charset="0"/>
                <a:cs typeface="Courier New" pitchFamily="49" charset="0"/>
              </a:rPr>
              <a:t>ISlot</a:t>
            </a:r>
            <a:r>
              <a:rPr lang="en-GB" sz="1600" dirty="0" smtClean="0">
                <a:cs typeface="Courier New" pitchFamily="49" charset="0"/>
              </a:rPr>
              <a:t> will be assigned a value of </a:t>
            </a:r>
            <a:r>
              <a:rPr lang="en-GB" sz="1600" dirty="0" smtClean="0">
                <a:latin typeface="Comic Sans MS" pitchFamily="66" charset="0"/>
                <a:cs typeface="Courier New" pitchFamily="49" charset="0"/>
              </a:rPr>
              <a:t>Unemployment-benefit</a:t>
            </a:r>
            <a:endParaRPr lang="en-GB" sz="1600" dirty="0" smtClean="0">
              <a:cs typeface="Courier New"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44825"/>
            <a:ext cx="7772400" cy="2952328"/>
          </a:xfrm>
        </p:spPr>
        <p:txBody>
          <a:bodyPr>
            <a:noAutofit/>
          </a:bodyPr>
          <a:lstStyle/>
          <a:p>
            <a:r>
              <a:rPr lang="en-GB" sz="6000" b="1" dirty="0" smtClean="0"/>
              <a:t>Browsing Hybrid</a:t>
            </a:r>
            <a:br>
              <a:rPr lang="en-GB" sz="6000" b="1" dirty="0" smtClean="0"/>
            </a:br>
            <a:r>
              <a:rPr lang="en-GB" sz="6000" b="1" dirty="0" smtClean="0"/>
              <a:t>HOBO/MEKON </a:t>
            </a:r>
            <a:br>
              <a:rPr lang="en-GB" sz="6000" b="1" dirty="0" smtClean="0"/>
            </a:br>
            <a:r>
              <a:rPr lang="en-GB" sz="6000" b="1" dirty="0" smtClean="0"/>
              <a:t>Version of Model</a:t>
            </a:r>
            <a:endParaRPr lang="en-GB" sz="60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35596" y="944724"/>
            <a:ext cx="7236804" cy="5016758"/>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GB" sz="2400" b="1" dirty="0" smtClean="0"/>
              <a:t>HOBO/MEKON Hybrid Models</a:t>
            </a:r>
          </a:p>
          <a:p>
            <a:pPr marL="457200" indent="-457200"/>
            <a:endParaRPr lang="en-GB" sz="800" dirty="0" smtClean="0">
              <a:cs typeface="Courier New" pitchFamily="49" charset="0"/>
            </a:endParaRPr>
          </a:p>
          <a:p>
            <a:r>
              <a:rPr lang="en-GB" sz="1600" dirty="0" smtClean="0"/>
              <a:t>The HOBO framework provides the following:</a:t>
            </a:r>
          </a:p>
          <a:p>
            <a:endParaRPr lang="en-GB" sz="800" dirty="0" smtClean="0"/>
          </a:p>
          <a:p>
            <a:pPr marL="457200" indent="-457200">
              <a:buFont typeface="Arial" pitchFamily="34" charset="0"/>
              <a:buChar char="•"/>
            </a:pPr>
            <a:r>
              <a:rPr lang="en-GB" sz="1600" dirty="0" smtClean="0">
                <a:cs typeface="Courier New" pitchFamily="49" charset="0"/>
              </a:rPr>
              <a:t>Generic </a:t>
            </a:r>
            <a:r>
              <a:rPr lang="en-GB" sz="1600" i="1" dirty="0" smtClean="0"/>
              <a:t>modelling</a:t>
            </a:r>
            <a:r>
              <a:rPr lang="en-GB" sz="1600" dirty="0" smtClean="0"/>
              <a:t> </a:t>
            </a:r>
            <a:r>
              <a:rPr lang="en-GB" sz="1600" dirty="0" smtClean="0">
                <a:cs typeface="Courier New" pitchFamily="49" charset="0"/>
              </a:rPr>
              <a:t>classes and interfaces for building domain-specific OMs</a:t>
            </a:r>
          </a:p>
          <a:p>
            <a:pPr marL="457200" indent="-457200">
              <a:buFont typeface="Arial" pitchFamily="34" charset="0"/>
              <a:buChar char="•"/>
            </a:pPr>
            <a:r>
              <a:rPr lang="en-GB" sz="1600" dirty="0" smtClean="0">
                <a:cs typeface="Courier New" pitchFamily="49" charset="0"/>
              </a:rPr>
              <a:t>Mechanisms for </a:t>
            </a:r>
            <a:r>
              <a:rPr lang="en-GB" sz="1600" i="1" dirty="0" smtClean="0">
                <a:cs typeface="Courier New" pitchFamily="49" charset="0"/>
              </a:rPr>
              <a:t>binding</a:t>
            </a:r>
            <a:r>
              <a:rPr lang="en-GB" sz="1600" dirty="0" smtClean="0">
                <a:cs typeface="Courier New" pitchFamily="49" charset="0"/>
              </a:rPr>
              <a:t> HOBO OMs to MEKON FMs</a:t>
            </a:r>
          </a:p>
          <a:p>
            <a:pPr marL="457200" indent="-457200"/>
            <a:endParaRPr lang="en-GB" sz="800" dirty="0" smtClean="0">
              <a:cs typeface="Courier New" pitchFamily="49" charset="0"/>
            </a:endParaRPr>
          </a:p>
          <a:p>
            <a:r>
              <a:rPr lang="en-GB" sz="1600" b="1" dirty="0" smtClean="0">
                <a:cs typeface="Courier New" pitchFamily="49" charset="0"/>
              </a:rPr>
              <a:t>OM </a:t>
            </a:r>
            <a:r>
              <a:rPr lang="en-GB" sz="1600" b="1" dirty="0" smtClean="0">
                <a:cs typeface="Courier New" pitchFamily="49" charset="0"/>
                <a:sym typeface="Wingdings" pitchFamily="2" charset="2"/>
              </a:rPr>
              <a:t>Modelling</a:t>
            </a:r>
            <a:r>
              <a:rPr lang="en-GB" sz="1600" b="1" dirty="0" smtClean="0">
                <a:cs typeface="Courier New" pitchFamily="49" charset="0"/>
              </a:rPr>
              <a:t>:</a:t>
            </a:r>
            <a:endParaRPr lang="en-GB" sz="1600" dirty="0" smtClean="0"/>
          </a:p>
          <a:p>
            <a:r>
              <a:rPr lang="en-GB" sz="1600" dirty="0" smtClean="0"/>
              <a:t>The main entities from which the </a:t>
            </a:r>
            <a:r>
              <a:rPr lang="en-GB" sz="1600" dirty="0" smtClean="0">
                <a:cs typeface="Courier New" pitchFamily="49" charset="0"/>
              </a:rPr>
              <a:t>domain-specific OMs </a:t>
            </a:r>
            <a:r>
              <a:rPr lang="en-GB" sz="1600" dirty="0" smtClean="0"/>
              <a:t>are built are:</a:t>
            </a:r>
          </a:p>
          <a:p>
            <a:endParaRPr lang="en-GB" sz="800" dirty="0" smtClean="0"/>
          </a:p>
          <a:p>
            <a:pPr marL="457200" indent="-457200">
              <a:buFont typeface="Arial" pitchFamily="34" charset="0"/>
              <a:buChar char="•"/>
            </a:pPr>
            <a:r>
              <a:rPr lang="en-GB" sz="1600" b="1" dirty="0" err="1" smtClean="0">
                <a:latin typeface="Courier New" pitchFamily="49" charset="0"/>
                <a:cs typeface="Courier New" pitchFamily="49" charset="0"/>
              </a:rPr>
              <a:t>DObject</a:t>
            </a:r>
            <a:r>
              <a:rPr lang="en-GB" sz="1600" dirty="0" smtClean="0">
                <a:cs typeface="Courier New" pitchFamily="49" charset="0"/>
              </a:rPr>
              <a:t>: Interface implemented by all OM classes</a:t>
            </a:r>
          </a:p>
          <a:p>
            <a:pPr marL="457200" indent="-457200">
              <a:buFont typeface="Arial" pitchFamily="34" charset="0"/>
              <a:buChar char="•"/>
            </a:pPr>
            <a:r>
              <a:rPr lang="en-GB" sz="1600" b="1" dirty="0" err="1" smtClean="0">
                <a:latin typeface="Courier New" pitchFamily="49" charset="0"/>
                <a:cs typeface="Courier New" pitchFamily="49" charset="0"/>
              </a:rPr>
              <a:t>DField</a:t>
            </a:r>
            <a:r>
              <a:rPr lang="en-GB" sz="1600" b="1" dirty="0" smtClean="0">
                <a:cs typeface="Courier New" pitchFamily="49" charset="0"/>
              </a:rPr>
              <a:t>:</a:t>
            </a:r>
            <a:r>
              <a:rPr lang="en-GB" sz="1600" dirty="0" smtClean="0">
                <a:cs typeface="Courier New" pitchFamily="49" charset="0"/>
              </a:rPr>
              <a:t> Class used to represent all OM fields (abstract base class with concrete extensions, </a:t>
            </a:r>
            <a:r>
              <a:rPr lang="en-GB" sz="1600" dirty="0" err="1" smtClean="0">
                <a:latin typeface="Courier New" pitchFamily="49" charset="0"/>
                <a:cs typeface="Courier New" pitchFamily="49" charset="0"/>
              </a:rPr>
              <a:t>DCell</a:t>
            </a:r>
            <a:r>
              <a:rPr lang="en-GB" sz="1600" dirty="0" smtClean="0">
                <a:cs typeface="Courier New" pitchFamily="49" charset="0"/>
              </a:rPr>
              <a:t> and </a:t>
            </a:r>
            <a:r>
              <a:rPr lang="en-GB" sz="1600" dirty="0" err="1" smtClean="0">
                <a:latin typeface="Courier New" pitchFamily="49" charset="0"/>
                <a:cs typeface="Courier New" pitchFamily="49" charset="0"/>
              </a:rPr>
              <a:t>DArray</a:t>
            </a:r>
            <a:r>
              <a:rPr lang="en-GB" sz="1600" dirty="0" smtClean="0">
                <a:cs typeface="Courier New" pitchFamily="49" charset="0"/>
              </a:rPr>
              <a:t>)</a:t>
            </a:r>
          </a:p>
          <a:p>
            <a:endParaRPr lang="en-GB" sz="800" dirty="0" smtClean="0">
              <a:cs typeface="Courier New" pitchFamily="49" charset="0"/>
            </a:endParaRPr>
          </a:p>
          <a:p>
            <a:r>
              <a:rPr lang="en-GB" sz="1600" b="1" dirty="0" smtClean="0">
                <a:cs typeface="Courier New" pitchFamily="49" charset="0"/>
              </a:rPr>
              <a:t>OM </a:t>
            </a:r>
            <a:r>
              <a:rPr lang="en-GB" sz="1600" b="1" dirty="0" smtClean="0">
                <a:cs typeface="Courier New" pitchFamily="49" charset="0"/>
                <a:sym typeface="Wingdings" pitchFamily="2" charset="2"/>
              </a:rPr>
              <a:t> </a:t>
            </a:r>
            <a:r>
              <a:rPr lang="en-GB" sz="1600" b="1" dirty="0" smtClean="0">
                <a:cs typeface="Courier New" pitchFamily="49" charset="0"/>
              </a:rPr>
              <a:t>FM Bindings:</a:t>
            </a:r>
            <a:endParaRPr lang="en-GB" sz="1600" dirty="0" smtClean="0">
              <a:cs typeface="Courier New" pitchFamily="49" charset="0"/>
            </a:endParaRPr>
          </a:p>
          <a:p>
            <a:r>
              <a:rPr lang="en-GB" sz="1600" dirty="0" smtClean="0">
                <a:cs typeface="Courier New" pitchFamily="49" charset="0"/>
              </a:rPr>
              <a:t>Every OM class or field will be “bound” to a corresponding FM entity (</a:t>
            </a:r>
            <a:r>
              <a:rPr lang="en-GB" sz="1600" dirty="0" err="1" smtClean="0">
                <a:latin typeface="Courier New" pitchFamily="49" charset="0"/>
                <a:cs typeface="Courier New" pitchFamily="49" charset="0"/>
              </a:rPr>
              <a:t>CFrame</a:t>
            </a:r>
            <a:r>
              <a:rPr lang="en-GB" sz="1600" dirty="0" smtClean="0">
                <a:cs typeface="Courier New" pitchFamily="49" charset="0"/>
              </a:rPr>
              <a:t> or </a:t>
            </a:r>
            <a:r>
              <a:rPr lang="en-GB" sz="1600" dirty="0" err="1" smtClean="0">
                <a:latin typeface="Courier New" pitchFamily="49" charset="0"/>
                <a:cs typeface="Courier New" pitchFamily="49" charset="0"/>
              </a:rPr>
              <a:t>CSlot</a:t>
            </a:r>
            <a:r>
              <a:rPr lang="en-GB" sz="1600" dirty="0" smtClean="0">
                <a:cs typeface="Courier New" pitchFamily="49" charset="0"/>
              </a:rPr>
              <a:t> respectively). The binding can be to either:</a:t>
            </a:r>
          </a:p>
          <a:p>
            <a:endParaRPr lang="en-GB" sz="800" dirty="0" smtClean="0"/>
          </a:p>
          <a:p>
            <a:pPr marL="457200" indent="-457200">
              <a:buFont typeface="Arial" pitchFamily="34" charset="0"/>
              <a:buChar char="•"/>
            </a:pPr>
            <a:r>
              <a:rPr lang="en-GB" sz="1600" b="1" i="1" dirty="0" smtClean="0">
                <a:cs typeface="Courier New" pitchFamily="49" charset="0"/>
              </a:rPr>
              <a:t>EKS-derived entity: </a:t>
            </a:r>
            <a:r>
              <a:rPr lang="en-GB" sz="1600" dirty="0" smtClean="0">
                <a:cs typeface="Courier New" pitchFamily="49" charset="0"/>
              </a:rPr>
              <a:t>If suitable mapping specified via HOBO configuration file</a:t>
            </a:r>
          </a:p>
          <a:p>
            <a:pPr marL="457200" indent="-457200">
              <a:buFont typeface="Arial" pitchFamily="34" charset="0"/>
              <a:buChar char="•"/>
            </a:pPr>
            <a:r>
              <a:rPr lang="en-GB" sz="1600" b="1" i="1" dirty="0" smtClean="0">
                <a:cs typeface="Courier New" pitchFamily="49" charset="0"/>
              </a:rPr>
              <a:t>Specifically generated entity: </a:t>
            </a:r>
            <a:r>
              <a:rPr lang="en-GB" sz="1600" dirty="0" smtClean="0">
                <a:cs typeface="Courier New" pitchFamily="49" charset="0"/>
              </a:rPr>
              <a:t>Otherwise</a:t>
            </a:r>
          </a:p>
          <a:p>
            <a:endParaRPr lang="en-GB" sz="800" dirty="0" smtClean="0">
              <a:cs typeface="Courier New" pitchFamily="49" charset="0"/>
            </a:endParaRPr>
          </a:p>
          <a:p>
            <a:r>
              <a:rPr lang="en-GB" sz="1600" dirty="0" smtClean="0">
                <a:cs typeface="Courier New" pitchFamily="49" charset="0"/>
              </a:rPr>
              <a:t>The bindings ensure that any relevant operations initiated in either representation will be reflected by the occurrence of corresponding operations in the other</a:t>
            </a:r>
            <a:r>
              <a:rPr lang="en-GB" sz="1600" dirty="0" smtClean="0"/>
              <a:t>.</a:t>
            </a:r>
            <a:endParaRPr lang="en-GB" sz="1600" dirty="0" smtClean="0">
              <a:cs typeface="Courier New"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srcRect/>
          <a:stretch>
            <a:fillRect/>
          </a:stretch>
        </p:blipFill>
        <p:spPr bwMode="auto">
          <a:xfrm>
            <a:off x="395536" y="332656"/>
            <a:ext cx="4975860" cy="4297680"/>
          </a:xfrm>
          <a:prstGeom prst="rect">
            <a:avLst/>
          </a:prstGeom>
          <a:noFill/>
          <a:ln w="9525">
            <a:noFill/>
            <a:miter lim="800000"/>
            <a:headEnd/>
            <a:tailEnd/>
          </a:ln>
        </p:spPr>
      </p:pic>
      <p:sp>
        <p:nvSpPr>
          <p:cNvPr id="4" name="TextBox 3"/>
          <p:cNvSpPr txBox="1"/>
          <p:nvPr/>
        </p:nvSpPr>
        <p:spPr>
          <a:xfrm>
            <a:off x="3995936" y="1340768"/>
            <a:ext cx="4680520" cy="1600438"/>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Invoke </a:t>
            </a:r>
            <a:r>
              <a:rPr lang="en-GB" sz="1600" i="1" dirty="0" smtClean="0"/>
              <a:t>ME</a:t>
            </a:r>
            <a:r>
              <a:rPr lang="en-GB" sz="1600" dirty="0" smtClean="0"/>
              <a:t> with hybrid HOBO/MEKON version of demo model, whilst leaving running previous invocation of </a:t>
            </a:r>
            <a:r>
              <a:rPr lang="en-GB" sz="1600" i="1" dirty="0" smtClean="0"/>
              <a:t>ME,</a:t>
            </a:r>
            <a:r>
              <a:rPr lang="en-GB" sz="1600" dirty="0" smtClean="0"/>
              <a:t> with basic MEKON version of model, for comparison purposes</a:t>
            </a:r>
          </a:p>
          <a:p>
            <a:pPr marL="457200" indent="-457200">
              <a:buFont typeface="+mj-lt"/>
              <a:buAutoNum type="arabicPeriod"/>
            </a:pPr>
            <a:r>
              <a:rPr lang="en-GB" sz="1600" dirty="0" smtClean="0"/>
              <a:t>Open-up and explore </a:t>
            </a:r>
            <a:r>
              <a:rPr lang="en-GB" sz="1600" dirty="0" err="1" smtClean="0">
                <a:latin typeface="Courier New" pitchFamily="49" charset="0"/>
                <a:cs typeface="Courier New" pitchFamily="49" charset="0"/>
              </a:rPr>
              <a:t>CFrame</a:t>
            </a:r>
            <a:r>
              <a:rPr lang="en-GB" sz="1600" dirty="0" smtClean="0"/>
              <a:t> tree in LH panel</a:t>
            </a:r>
          </a:p>
        </p:txBody>
      </p:sp>
      <p:sp>
        <p:nvSpPr>
          <p:cNvPr id="6" name="TextBox 5"/>
          <p:cNvSpPr txBox="1"/>
          <p:nvPr/>
        </p:nvSpPr>
        <p:spPr>
          <a:xfrm>
            <a:off x="395536" y="5157192"/>
            <a:ext cx="2916324" cy="1116124"/>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Icons Recap:</a:t>
            </a:r>
          </a:p>
        </p:txBody>
      </p:sp>
      <p:sp>
        <p:nvSpPr>
          <p:cNvPr id="7" name="TextBox 6"/>
          <p:cNvSpPr txBox="1"/>
          <p:nvPr/>
        </p:nvSpPr>
        <p:spPr>
          <a:xfrm>
            <a:off x="935596" y="5517232"/>
            <a:ext cx="2376264"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CFrame</a:t>
            </a:r>
            <a:r>
              <a:rPr lang="en-GB" sz="1600" dirty="0" smtClean="0"/>
              <a:t> / Internal source</a:t>
            </a:r>
            <a:endParaRPr lang="en-GB" sz="1600" dirty="0"/>
          </a:p>
        </p:txBody>
      </p:sp>
      <p:sp>
        <p:nvSpPr>
          <p:cNvPr id="9" name="TextBox 8"/>
          <p:cNvSpPr txBox="1"/>
          <p:nvPr/>
        </p:nvSpPr>
        <p:spPr>
          <a:xfrm>
            <a:off x="935596" y="5877272"/>
            <a:ext cx="2196244" cy="396044"/>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CFrame</a:t>
            </a:r>
            <a:r>
              <a:rPr lang="en-GB" sz="1600" dirty="0" smtClean="0"/>
              <a:t> / Dual sources</a:t>
            </a:r>
            <a:endParaRPr lang="en-GB" sz="1600" dirty="0"/>
          </a:p>
        </p:txBody>
      </p:sp>
      <p:sp>
        <p:nvSpPr>
          <p:cNvPr id="13" name="Oval 12"/>
          <p:cNvSpPr/>
          <p:nvPr/>
        </p:nvSpPr>
        <p:spPr>
          <a:xfrm>
            <a:off x="503548" y="5553236"/>
            <a:ext cx="324036" cy="288032"/>
          </a:xfrm>
          <a:prstGeom prst="ellipse">
            <a:avLst/>
          </a:prstGeom>
          <a:solidFill>
            <a:srgbClr val="411DD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6" name="Oval 15"/>
          <p:cNvSpPr/>
          <p:nvPr/>
        </p:nvSpPr>
        <p:spPr>
          <a:xfrm>
            <a:off x="503548" y="5913276"/>
            <a:ext cx="324036" cy="288032"/>
          </a:xfrm>
          <a:prstGeom prst="ellipse">
            <a:avLst/>
          </a:prstGeom>
          <a:solidFill>
            <a:srgbClr val="411DD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0" name="Oval 9"/>
          <p:cNvSpPr/>
          <p:nvPr/>
        </p:nvSpPr>
        <p:spPr>
          <a:xfrm>
            <a:off x="575556" y="5985284"/>
            <a:ext cx="180020" cy="144016"/>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rgbClr val="FF0000"/>
              </a:solidFill>
            </a:endParaRPr>
          </a:p>
        </p:txBody>
      </p:sp>
      <p:sp>
        <p:nvSpPr>
          <p:cNvPr id="11" name="TextBox 10"/>
          <p:cNvSpPr txBox="1"/>
          <p:nvPr/>
        </p:nvSpPr>
        <p:spPr>
          <a:xfrm>
            <a:off x="3995936" y="2924944"/>
            <a:ext cx="4680520" cy="3570208"/>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p>
          <a:p>
            <a:pPr marL="457200" indent="-457200">
              <a:buFont typeface="Arial" pitchFamily="34" charset="0"/>
              <a:buChar char="•"/>
            </a:pPr>
            <a:r>
              <a:rPr lang="en-GB" sz="1600" dirty="0" smtClean="0"/>
              <a:t>The blue splurges now visible indicate that certain “key” </a:t>
            </a:r>
            <a:r>
              <a:rPr lang="en-GB" sz="1600" dirty="0" err="1" smtClean="0">
                <a:latin typeface="Courier New" pitchFamily="49" charset="0"/>
                <a:cs typeface="Courier New" pitchFamily="49" charset="0"/>
              </a:rPr>
              <a:t>CFrame</a:t>
            </a:r>
            <a:r>
              <a:rPr lang="en-GB" sz="1600" dirty="0" err="1" smtClean="0"/>
              <a:t>s</a:t>
            </a:r>
            <a:r>
              <a:rPr lang="en-GB" sz="1600" dirty="0" smtClean="0"/>
              <a:t> are bound to OM classes</a:t>
            </a:r>
          </a:p>
          <a:p>
            <a:pPr marL="457200" indent="-457200">
              <a:buFont typeface="Arial" pitchFamily="34" charset="0"/>
              <a:buChar char="•"/>
            </a:pPr>
            <a:r>
              <a:rPr lang="en-GB" sz="1600" dirty="0" smtClean="0"/>
              <a:t>Some, such as </a:t>
            </a:r>
            <a:r>
              <a:rPr lang="en-GB" sz="1600" dirty="0" smtClean="0">
                <a:latin typeface="Comic Sans MS" pitchFamily="66" charset="0"/>
              </a:rPr>
              <a:t>Citizen</a:t>
            </a:r>
            <a:r>
              <a:rPr lang="en-GB" sz="1600" dirty="0" smtClean="0"/>
              <a:t>, have dual sources – </a:t>
            </a:r>
            <a:r>
              <a:rPr lang="en-GB" sz="1600" i="1" dirty="0" smtClean="0"/>
              <a:t>i.e. </a:t>
            </a:r>
            <a:r>
              <a:rPr lang="en-GB" sz="1600" dirty="0" smtClean="0"/>
              <a:t>OM class and OWL class</a:t>
            </a:r>
          </a:p>
          <a:p>
            <a:pPr marL="457200" indent="-457200">
              <a:buFont typeface="Arial" pitchFamily="34" charset="0"/>
              <a:buChar char="•"/>
            </a:pPr>
            <a:r>
              <a:rPr lang="en-GB" sz="1600" dirty="0" smtClean="0"/>
              <a:t>Others, such as </a:t>
            </a:r>
            <a:r>
              <a:rPr lang="en-GB" sz="1600" dirty="0" smtClean="0">
                <a:latin typeface="Comic Sans MS" pitchFamily="66" charset="0"/>
              </a:rPr>
              <a:t>Super-tax</a:t>
            </a:r>
            <a:r>
              <a:rPr lang="en-GB" sz="1600" dirty="0" smtClean="0"/>
              <a:t>, have only an internal source - </a:t>
            </a:r>
            <a:r>
              <a:rPr lang="en-GB" sz="1600" i="1" dirty="0" smtClean="0"/>
              <a:t>i.e. </a:t>
            </a:r>
            <a:r>
              <a:rPr lang="en-GB" sz="1600" dirty="0" smtClean="0"/>
              <a:t>an OM class</a:t>
            </a:r>
          </a:p>
          <a:p>
            <a:pPr marL="457200" indent="-457200">
              <a:buFont typeface="Arial" pitchFamily="34" charset="0"/>
              <a:buChar char="•"/>
            </a:pPr>
            <a:r>
              <a:rPr lang="en-GB" sz="1600" dirty="0" smtClean="0"/>
              <a:t>Other </a:t>
            </a:r>
            <a:r>
              <a:rPr lang="en-GB" sz="1600" dirty="0" err="1" smtClean="0">
                <a:latin typeface="Courier New" pitchFamily="49" charset="0"/>
                <a:cs typeface="Courier New" pitchFamily="49" charset="0"/>
              </a:rPr>
              <a:t>CFrame</a:t>
            </a:r>
            <a:r>
              <a:rPr lang="en-GB" sz="1600" dirty="0" err="1" smtClean="0"/>
              <a:t>s</a:t>
            </a:r>
            <a:r>
              <a:rPr lang="en-GB" sz="1600" dirty="0" smtClean="0"/>
              <a:t> , such as </a:t>
            </a:r>
            <a:r>
              <a:rPr lang="en-GB" sz="1600" dirty="0" smtClean="0">
                <a:latin typeface="Comic Sans MS" pitchFamily="66" charset="0"/>
              </a:rPr>
              <a:t>Zero-tax</a:t>
            </a:r>
            <a:r>
              <a:rPr lang="en-GB" sz="1600" dirty="0" smtClean="0"/>
              <a:t> have only external sources, meaning that they are not represented at all in the OM</a:t>
            </a:r>
          </a:p>
          <a:p>
            <a:pPr marL="457200" indent="-457200">
              <a:buFont typeface="Arial" pitchFamily="34" charset="0"/>
              <a:buChar char="•"/>
            </a:pPr>
            <a:r>
              <a:rPr lang="en-GB" sz="1600" dirty="0" smtClean="0"/>
              <a:t>Note that those </a:t>
            </a:r>
            <a:r>
              <a:rPr lang="en-GB" sz="1600" dirty="0" err="1" smtClean="0">
                <a:latin typeface="Courier New" pitchFamily="49" charset="0"/>
                <a:cs typeface="Courier New" pitchFamily="49" charset="0"/>
              </a:rPr>
              <a:t>CFrame</a:t>
            </a:r>
            <a:r>
              <a:rPr lang="en-GB" sz="1600" dirty="0" err="1" smtClean="0"/>
              <a:t>s</a:t>
            </a:r>
            <a:r>
              <a:rPr lang="en-GB" sz="1600" dirty="0" smtClean="0"/>
              <a:t> with external or dual sources also appear in the basic MEKON version of the model, whereas those with only internal sources do not</a:t>
            </a:r>
          </a:p>
        </p:txBody>
      </p:sp>
      <p:sp>
        <p:nvSpPr>
          <p:cNvPr id="14" name="TextBox 13"/>
          <p:cNvSpPr txBox="1"/>
          <p:nvPr/>
        </p:nvSpPr>
        <p:spPr>
          <a:xfrm>
            <a:off x="6336196" y="224644"/>
            <a:ext cx="2520280" cy="861774"/>
          </a:xfrm>
          <a:prstGeom prst="rect">
            <a:avLst/>
          </a:prstGeom>
          <a:solidFill>
            <a:srgbClr val="FFC000"/>
          </a:solidFill>
          <a:ln>
            <a:solidFill>
              <a:schemeClr val="tx1"/>
            </a:solidFill>
          </a:ln>
        </p:spPr>
        <p:txBody>
          <a:bodyPr wrap="square" rtlCol="0">
            <a:spAutoFit/>
          </a:bodyPr>
          <a:lstStyle/>
          <a:p>
            <a:r>
              <a:rPr lang="en-GB" b="1" i="1" dirty="0" smtClean="0"/>
              <a:t>Reminder:</a:t>
            </a:r>
            <a:r>
              <a:rPr lang="en-GB" i="1" dirty="0" smtClean="0"/>
              <a:t> </a:t>
            </a:r>
            <a:r>
              <a:rPr lang="en-GB" sz="1600" dirty="0" smtClean="0"/>
              <a:t>See appendix at end of tutorial for </a:t>
            </a:r>
            <a:r>
              <a:rPr lang="en-GB" sz="1600" i="1" dirty="0" smtClean="0"/>
              <a:t>Model Explorer</a:t>
            </a:r>
            <a:r>
              <a:rPr lang="en-GB" sz="1600" dirty="0" smtClean="0"/>
              <a:t> invocation details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4977172"/>
            <a:ext cx="2808312" cy="1548172"/>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Icons Recap:</a:t>
            </a:r>
          </a:p>
        </p:txBody>
      </p:sp>
      <p:sp>
        <p:nvSpPr>
          <p:cNvPr id="19" name="Isosceles Triangle 18"/>
          <p:cNvSpPr/>
          <p:nvPr/>
        </p:nvSpPr>
        <p:spPr>
          <a:xfrm rot="5400000">
            <a:off x="539552" y="6129300"/>
            <a:ext cx="324036" cy="324036"/>
          </a:xfrm>
          <a:prstGeom prst="triangle">
            <a:avLst/>
          </a:prstGeom>
          <a:solidFill>
            <a:srgbClr val="411DD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 name="TextBox 6"/>
          <p:cNvSpPr txBox="1"/>
          <p:nvPr/>
        </p:nvSpPr>
        <p:spPr>
          <a:xfrm>
            <a:off x="971600" y="5733256"/>
            <a:ext cx="2232248"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CSlot</a:t>
            </a:r>
            <a:r>
              <a:rPr lang="en-GB" sz="1600" dirty="0" smtClean="0"/>
              <a:t> / Internal source</a:t>
            </a:r>
          </a:p>
          <a:p>
            <a:endParaRPr lang="en-GB" sz="1600" dirty="0"/>
          </a:p>
        </p:txBody>
      </p:sp>
      <p:sp>
        <p:nvSpPr>
          <p:cNvPr id="11" name="TextBox 10"/>
          <p:cNvSpPr txBox="1"/>
          <p:nvPr/>
        </p:nvSpPr>
        <p:spPr>
          <a:xfrm>
            <a:off x="971600" y="6129300"/>
            <a:ext cx="2232248" cy="396044"/>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CSlot</a:t>
            </a:r>
            <a:r>
              <a:rPr lang="en-GB" sz="1600" dirty="0" smtClean="0"/>
              <a:t> / Dual sources</a:t>
            </a:r>
            <a:endParaRPr lang="en-GB" sz="1600" dirty="0"/>
          </a:p>
        </p:txBody>
      </p:sp>
      <p:sp>
        <p:nvSpPr>
          <p:cNvPr id="12" name="Isosceles Triangle 11"/>
          <p:cNvSpPr/>
          <p:nvPr/>
        </p:nvSpPr>
        <p:spPr>
          <a:xfrm rot="5400000">
            <a:off x="539552" y="5733256"/>
            <a:ext cx="324036" cy="324036"/>
          </a:xfrm>
          <a:prstGeom prst="triangle">
            <a:avLst/>
          </a:prstGeom>
          <a:solidFill>
            <a:srgbClr val="411DD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3" name="Isosceles Triangle 12"/>
          <p:cNvSpPr/>
          <p:nvPr/>
        </p:nvSpPr>
        <p:spPr>
          <a:xfrm rot="5400000">
            <a:off x="575556" y="6201308"/>
            <a:ext cx="180020" cy="180020"/>
          </a:xfrm>
          <a:prstGeom prst="triangl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15" name="TextBox 14"/>
          <p:cNvSpPr txBox="1"/>
          <p:nvPr/>
        </p:nvSpPr>
        <p:spPr>
          <a:xfrm>
            <a:off x="971600" y="5373216"/>
            <a:ext cx="2160240" cy="324036"/>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MFrame</a:t>
            </a:r>
            <a:r>
              <a:rPr lang="en-GB" sz="1600" dirty="0" smtClean="0"/>
              <a:t> / Dual sources</a:t>
            </a:r>
          </a:p>
          <a:p>
            <a:endParaRPr lang="en-GB" sz="1600" dirty="0"/>
          </a:p>
        </p:txBody>
      </p:sp>
      <p:sp>
        <p:nvSpPr>
          <p:cNvPr id="16" name="Rectangle 15"/>
          <p:cNvSpPr/>
          <p:nvPr/>
        </p:nvSpPr>
        <p:spPr>
          <a:xfrm>
            <a:off x="539552" y="5373216"/>
            <a:ext cx="324036" cy="288032"/>
          </a:xfrm>
          <a:prstGeom prst="rect">
            <a:avLst/>
          </a:prstGeom>
          <a:solidFill>
            <a:srgbClr val="411DD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7" name="Rectangle 16"/>
          <p:cNvSpPr/>
          <p:nvPr/>
        </p:nvSpPr>
        <p:spPr>
          <a:xfrm>
            <a:off x="611560" y="5445224"/>
            <a:ext cx="180020" cy="144016"/>
          </a:xfrm>
          <a:prstGeom prst="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22" name="TextBox 21"/>
          <p:cNvSpPr txBox="1"/>
          <p:nvPr/>
        </p:nvSpPr>
        <p:spPr>
          <a:xfrm>
            <a:off x="4067944" y="5553236"/>
            <a:ext cx="2880320" cy="828092"/>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 Modifier:</a:t>
            </a:r>
          </a:p>
        </p:txBody>
      </p:sp>
      <p:sp>
        <p:nvSpPr>
          <p:cNvPr id="23" name="TextBox 22"/>
          <p:cNvSpPr txBox="1"/>
          <p:nvPr/>
        </p:nvSpPr>
        <p:spPr>
          <a:xfrm>
            <a:off x="4644008" y="5949280"/>
            <a:ext cx="2304256" cy="396044"/>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CSlot</a:t>
            </a:r>
            <a:r>
              <a:rPr lang="en-GB" sz="1600" dirty="0" smtClean="0"/>
              <a:t> is a “derived” slot</a:t>
            </a:r>
            <a:endParaRPr lang="en-GB" sz="1600" dirty="0"/>
          </a:p>
        </p:txBody>
      </p:sp>
      <p:sp>
        <p:nvSpPr>
          <p:cNvPr id="24" name="Isosceles Triangle 23"/>
          <p:cNvSpPr/>
          <p:nvPr/>
        </p:nvSpPr>
        <p:spPr>
          <a:xfrm rot="5400000">
            <a:off x="4211960" y="5949280"/>
            <a:ext cx="324036" cy="324036"/>
          </a:xfrm>
          <a:prstGeom prst="triangl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26" name="Rectangle 25"/>
          <p:cNvSpPr/>
          <p:nvPr/>
        </p:nvSpPr>
        <p:spPr>
          <a:xfrm>
            <a:off x="4463988" y="5949280"/>
            <a:ext cx="72008" cy="32403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5796136" y="548680"/>
            <a:ext cx="2952328" cy="861774"/>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Arial" pitchFamily="34" charset="0"/>
              <a:buChar char="•"/>
            </a:pPr>
            <a:r>
              <a:rPr lang="en-GB" sz="1600" dirty="0" smtClean="0"/>
              <a:t>Select </a:t>
            </a:r>
            <a:r>
              <a:rPr lang="en-GB" sz="1600" dirty="0" smtClean="0">
                <a:latin typeface="Comic Sans MS" pitchFamily="66" charset="0"/>
                <a:cs typeface="Courier New" pitchFamily="49" charset="0"/>
              </a:rPr>
              <a:t>Citizen</a:t>
            </a:r>
            <a:r>
              <a:rPr lang="en-GB" sz="1600" dirty="0" smtClean="0"/>
              <a:t> </a:t>
            </a:r>
            <a:r>
              <a:rPr lang="en-GB" sz="1600" dirty="0" err="1" smtClean="0">
                <a:latin typeface="Courier New" pitchFamily="49" charset="0"/>
                <a:cs typeface="Courier New" pitchFamily="49" charset="0"/>
              </a:rPr>
              <a:t>CFrame</a:t>
            </a:r>
            <a:r>
              <a:rPr lang="en-GB" sz="1600" dirty="0" smtClean="0"/>
              <a:t> in LH panel</a:t>
            </a:r>
          </a:p>
        </p:txBody>
      </p:sp>
      <p:sp>
        <p:nvSpPr>
          <p:cNvPr id="21" name="TextBox 20"/>
          <p:cNvSpPr txBox="1"/>
          <p:nvPr/>
        </p:nvSpPr>
        <p:spPr>
          <a:xfrm>
            <a:off x="5796136" y="1412776"/>
            <a:ext cx="2952328" cy="3570208"/>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p>
          <a:p>
            <a:pPr marL="457200" indent="-457200">
              <a:buFont typeface="Arial" pitchFamily="34" charset="0"/>
              <a:buChar char="•"/>
            </a:pPr>
            <a:r>
              <a:rPr lang="en-GB" sz="1600" dirty="0" smtClean="0"/>
              <a:t>The </a:t>
            </a:r>
            <a:r>
              <a:rPr lang="en-GB" sz="1600" dirty="0" err="1" smtClean="0">
                <a:latin typeface="Courier New" pitchFamily="49" charset="0"/>
                <a:cs typeface="Courier New" pitchFamily="49" charset="0"/>
              </a:rPr>
              <a:t>CSlot</a:t>
            </a:r>
            <a:r>
              <a:rPr lang="en-GB" sz="1600" dirty="0" err="1" smtClean="0">
                <a:cs typeface="Courier New" pitchFamily="49" charset="0"/>
              </a:rPr>
              <a:t>s</a:t>
            </a:r>
            <a:r>
              <a:rPr lang="en-GB" sz="1600" dirty="0" smtClean="0">
                <a:cs typeface="Courier New" pitchFamily="49" charset="0"/>
              </a:rPr>
              <a:t> that appear, along with their value-types, are similarly indicated as having either internal, external or dual sources.</a:t>
            </a:r>
            <a:endParaRPr lang="en-GB" sz="1600" dirty="0" smtClean="0">
              <a:latin typeface="Courier New" pitchFamily="49" charset="0"/>
              <a:cs typeface="Courier New" pitchFamily="49" charset="0"/>
            </a:endParaRPr>
          </a:p>
          <a:p>
            <a:pPr marL="457200" indent="-457200">
              <a:buFont typeface="Arial" pitchFamily="34" charset="0"/>
              <a:buChar char="•"/>
            </a:pPr>
            <a:r>
              <a:rPr lang="en-GB" sz="1600" dirty="0" smtClean="0">
                <a:cs typeface="Courier New" pitchFamily="49" charset="0"/>
              </a:rPr>
              <a:t>The </a:t>
            </a:r>
            <a:r>
              <a:rPr lang="en-GB" sz="1600" dirty="0" smtClean="0">
                <a:latin typeface="Comic Sans MS" pitchFamily="66" charset="0"/>
                <a:cs typeface="Courier New" pitchFamily="49" charset="0"/>
              </a:rPr>
              <a:t>benefit-received</a:t>
            </a:r>
            <a:r>
              <a:rPr lang="en-GB" sz="1600" dirty="0" smtClean="0">
                <a:cs typeface="Courier New" pitchFamily="49" charset="0"/>
              </a:rPr>
              <a:t> </a:t>
            </a:r>
            <a:r>
              <a:rPr lang="en-GB" sz="1600" dirty="0" err="1" smtClean="0">
                <a:latin typeface="Courier New" pitchFamily="49" charset="0"/>
                <a:cs typeface="Courier New" pitchFamily="49" charset="0"/>
              </a:rPr>
              <a:t>CSlot</a:t>
            </a:r>
            <a:r>
              <a:rPr lang="en-GB" sz="1600" dirty="0" smtClean="0">
                <a:cs typeface="Courier New" pitchFamily="49" charset="0"/>
              </a:rPr>
              <a:t> has been specified (by the OM in this case) as being a “derived” slot, which means that all values for this slot can be derived from those of other slots</a:t>
            </a:r>
          </a:p>
        </p:txBody>
      </p:sp>
      <p:pic>
        <p:nvPicPr>
          <p:cNvPr id="17410" name="Picture 2"/>
          <p:cNvPicPr>
            <a:picLocks noChangeAspect="1" noChangeArrowheads="1"/>
          </p:cNvPicPr>
          <p:nvPr/>
        </p:nvPicPr>
        <p:blipFill>
          <a:blip r:embed="rId2" cstate="print"/>
          <a:srcRect/>
          <a:stretch>
            <a:fillRect/>
          </a:stretch>
        </p:blipFill>
        <p:spPr bwMode="auto">
          <a:xfrm>
            <a:off x="395536" y="332656"/>
            <a:ext cx="4975860" cy="42976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srcRect/>
          <a:stretch>
            <a:fillRect/>
          </a:stretch>
        </p:blipFill>
        <p:spPr bwMode="auto">
          <a:xfrm>
            <a:off x="395536" y="332656"/>
            <a:ext cx="4975860" cy="4320540"/>
          </a:xfrm>
          <a:prstGeom prst="rect">
            <a:avLst/>
          </a:prstGeom>
          <a:noFill/>
          <a:ln w="9525">
            <a:noFill/>
            <a:miter lim="800000"/>
            <a:headEnd/>
            <a:tailEnd/>
          </a:ln>
        </p:spPr>
      </p:pic>
      <p:sp>
        <p:nvSpPr>
          <p:cNvPr id="18" name="TextBox 17"/>
          <p:cNvSpPr txBox="1"/>
          <p:nvPr/>
        </p:nvSpPr>
        <p:spPr>
          <a:xfrm>
            <a:off x="4139952" y="1124744"/>
            <a:ext cx="4680520" cy="861774"/>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Arial" pitchFamily="34" charset="0"/>
              <a:buChar char="•"/>
            </a:pPr>
            <a:r>
              <a:rPr lang="en-GB" sz="1600" dirty="0" smtClean="0"/>
              <a:t>Expand </a:t>
            </a:r>
            <a:r>
              <a:rPr lang="en-GB" sz="1600" dirty="0" err="1" smtClean="0">
                <a:latin typeface="Courier New" pitchFamily="49" charset="0"/>
                <a:cs typeface="Courier New" pitchFamily="49" charset="0"/>
              </a:rPr>
              <a:t>CFrame</a:t>
            </a:r>
            <a:r>
              <a:rPr lang="en-GB" sz="1600" dirty="0" smtClean="0"/>
              <a:t> trees under both </a:t>
            </a:r>
            <a:r>
              <a:rPr lang="en-GB" sz="1600" dirty="0" smtClean="0">
                <a:latin typeface="Comic Sans MS" pitchFamily="66" charset="0"/>
              </a:rPr>
              <a:t>Job-type</a:t>
            </a:r>
            <a:r>
              <a:rPr lang="en-GB" sz="1600" dirty="0" smtClean="0"/>
              <a:t> and </a:t>
            </a:r>
            <a:r>
              <a:rPr lang="en-GB" sz="1600" dirty="0" smtClean="0">
                <a:latin typeface="Comic Sans MS" pitchFamily="66" charset="0"/>
              </a:rPr>
              <a:t>Travel-mode</a:t>
            </a:r>
            <a:endParaRPr lang="en-GB" sz="1600" dirty="0" smtClean="0"/>
          </a:p>
        </p:txBody>
      </p:sp>
      <p:sp>
        <p:nvSpPr>
          <p:cNvPr id="20" name="TextBox 19"/>
          <p:cNvSpPr txBox="1"/>
          <p:nvPr/>
        </p:nvSpPr>
        <p:spPr>
          <a:xfrm>
            <a:off x="4139952" y="1988840"/>
            <a:ext cx="4680520" cy="4555093"/>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p>
          <a:p>
            <a:pPr marL="457200" indent="-457200">
              <a:buFont typeface="Arial" pitchFamily="34" charset="0"/>
              <a:buChar char="•"/>
            </a:pPr>
            <a:r>
              <a:rPr lang="en-GB" sz="1600" dirty="0" smtClean="0"/>
              <a:t>Note that the contents of both trees are derived mainly from external sources only, with the only exception being </a:t>
            </a:r>
            <a:r>
              <a:rPr lang="en-GB" sz="1600" dirty="0" smtClean="0">
                <a:latin typeface="Comic Sans MS" pitchFamily="66" charset="0"/>
              </a:rPr>
              <a:t>Travel-mode</a:t>
            </a:r>
            <a:r>
              <a:rPr lang="en-GB" sz="1600" dirty="0" smtClean="0"/>
              <a:t> itself</a:t>
            </a:r>
          </a:p>
          <a:p>
            <a:pPr marL="457200" indent="-457200">
              <a:buFont typeface="Arial" pitchFamily="34" charset="0"/>
              <a:buChar char="•"/>
            </a:pPr>
            <a:r>
              <a:rPr lang="en-GB" sz="1600" dirty="0" smtClean="0">
                <a:cs typeface="Courier New" pitchFamily="49" charset="0"/>
              </a:rPr>
              <a:t>This is indicative of what more realistic models look like – </a:t>
            </a:r>
            <a:r>
              <a:rPr lang="en-GB" sz="1600" i="1" dirty="0" smtClean="0">
                <a:cs typeface="Courier New" pitchFamily="49" charset="0"/>
              </a:rPr>
              <a:t>i.e. </a:t>
            </a:r>
            <a:r>
              <a:rPr lang="en-GB" sz="1600" dirty="0" smtClean="0">
                <a:cs typeface="Courier New" pitchFamily="49" charset="0"/>
              </a:rPr>
              <a:t>being mainly constituted by large </a:t>
            </a:r>
            <a:r>
              <a:rPr lang="en-GB" sz="1600" dirty="0" smtClean="0"/>
              <a:t>externally-derived </a:t>
            </a:r>
            <a:r>
              <a:rPr lang="en-GB" sz="1600" dirty="0" smtClean="0">
                <a:cs typeface="Courier New" pitchFamily="49" charset="0"/>
              </a:rPr>
              <a:t>hierarchies (much larger than in the demo model), with only a relative handful of core concepts being represented in the OM</a:t>
            </a:r>
          </a:p>
          <a:p>
            <a:pPr marL="457200" indent="-457200">
              <a:buFont typeface="Arial" pitchFamily="34" charset="0"/>
              <a:buChar char="•"/>
            </a:pPr>
            <a:r>
              <a:rPr lang="en-GB" sz="1600" dirty="0" smtClean="0">
                <a:cs typeface="Courier New" pitchFamily="49" charset="0"/>
              </a:rPr>
              <a:t>When a </a:t>
            </a:r>
            <a:r>
              <a:rPr lang="en-GB" sz="1600" dirty="0" err="1" smtClean="0">
                <a:latin typeface="Courier New" pitchFamily="49" charset="0"/>
                <a:cs typeface="Courier New" pitchFamily="49" charset="0"/>
              </a:rPr>
              <a:t>CFrame</a:t>
            </a:r>
            <a:r>
              <a:rPr lang="en-GB" sz="1600" dirty="0" smtClean="0">
                <a:cs typeface="Courier New" pitchFamily="49" charset="0"/>
              </a:rPr>
              <a:t> with only an external source is instantiated, the nature of the corresponding OM instantiation is dependent on the presence or otherwise of internally-sourced ancestors.</a:t>
            </a:r>
          </a:p>
          <a:p>
            <a:pPr marL="457200" indent="-457200">
              <a:buFont typeface="Arial" pitchFamily="34" charset="0"/>
              <a:buChar char="•"/>
            </a:pPr>
            <a:r>
              <a:rPr lang="en-GB" sz="1600" dirty="0" smtClean="0">
                <a:cs typeface="Courier New" pitchFamily="49" charset="0"/>
              </a:rPr>
              <a:t>So, for instance, </a:t>
            </a:r>
            <a:r>
              <a:rPr lang="en-GB" sz="1600" dirty="0" smtClean="0">
                <a:latin typeface="Comic Sans MS" pitchFamily="66" charset="0"/>
                <a:cs typeface="Courier New" pitchFamily="49" charset="0"/>
              </a:rPr>
              <a:t>Bus</a:t>
            </a:r>
            <a:r>
              <a:rPr lang="en-GB" sz="1600" dirty="0" smtClean="0">
                <a:cs typeface="Courier New" pitchFamily="49" charset="0"/>
              </a:rPr>
              <a:t> will be represented in the OM via the </a:t>
            </a:r>
            <a:r>
              <a:rPr lang="en-GB" sz="1600" dirty="0" err="1" smtClean="0">
                <a:latin typeface="Courier New" pitchFamily="49" charset="0"/>
                <a:cs typeface="Courier New" pitchFamily="49" charset="0"/>
              </a:rPr>
              <a:t>TravelMode</a:t>
            </a:r>
            <a:r>
              <a:rPr lang="en-GB" sz="1600" dirty="0" smtClean="0">
                <a:cs typeface="Courier New" pitchFamily="49" charset="0"/>
              </a:rPr>
              <a:t> class, whereas </a:t>
            </a:r>
            <a:r>
              <a:rPr lang="en-GB" sz="1600" dirty="0" smtClean="0">
                <a:latin typeface="Comic Sans MS" pitchFamily="66" charset="0"/>
                <a:cs typeface="Courier New" pitchFamily="49" charset="0"/>
              </a:rPr>
              <a:t>Accountant</a:t>
            </a:r>
            <a:r>
              <a:rPr lang="en-GB" sz="1600" dirty="0" smtClean="0">
                <a:cs typeface="Courier New" pitchFamily="49" charset="0"/>
              </a:rPr>
              <a:t>, having no internally-sourced ancestors, will be represented via a default implementation of </a:t>
            </a:r>
            <a:r>
              <a:rPr lang="en-GB" sz="1600" dirty="0" err="1" smtClean="0">
                <a:latin typeface="Courier New" pitchFamily="49" charset="0"/>
                <a:cs typeface="Courier New" pitchFamily="49" charset="0"/>
              </a:rPr>
              <a:t>DObject</a:t>
            </a:r>
            <a:endParaRPr lang="en-GB" sz="16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880828"/>
            <a:ext cx="8064896" cy="2988332"/>
          </a:xfrm>
        </p:spPr>
        <p:txBody>
          <a:bodyPr>
            <a:noAutofit/>
          </a:bodyPr>
          <a:lstStyle/>
          <a:p>
            <a:pPr lvl="2" algn="ctr" rtl="0">
              <a:spcBef>
                <a:spcPct val="0"/>
              </a:spcBef>
            </a:pPr>
            <a:r>
              <a:rPr lang="en-GB" sz="6000" b="1" dirty="0" smtClean="0">
                <a:latin typeface="+mj-lt"/>
              </a:rPr>
              <a:t>Creating + Storing</a:t>
            </a:r>
            <a:br>
              <a:rPr lang="en-GB" sz="6000" b="1" dirty="0" smtClean="0">
                <a:latin typeface="+mj-lt"/>
              </a:rPr>
            </a:br>
            <a:r>
              <a:rPr lang="en-GB" sz="6000" b="1" dirty="0" smtClean="0">
                <a:latin typeface="+mj-lt"/>
              </a:rPr>
              <a:t> Assertion Instances</a:t>
            </a:r>
            <a:endParaRPr lang="en-GB" sz="6000"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cstate="print"/>
          <a:srcRect/>
          <a:stretch>
            <a:fillRect/>
          </a:stretch>
        </p:blipFill>
        <p:spPr bwMode="auto">
          <a:xfrm>
            <a:off x="287524" y="332656"/>
            <a:ext cx="4975860" cy="4320540"/>
          </a:xfrm>
          <a:prstGeom prst="rect">
            <a:avLst/>
          </a:prstGeom>
          <a:noFill/>
          <a:ln w="9525">
            <a:noFill/>
            <a:miter lim="800000"/>
            <a:headEnd/>
            <a:tailEnd/>
          </a:ln>
        </p:spPr>
      </p:pic>
      <p:grpSp>
        <p:nvGrpSpPr>
          <p:cNvPr id="21" name="Group 20"/>
          <p:cNvGrpSpPr/>
          <p:nvPr/>
        </p:nvGrpSpPr>
        <p:grpSpPr>
          <a:xfrm rot="19301791">
            <a:off x="4230038" y="4419208"/>
            <a:ext cx="135329" cy="221507"/>
            <a:chOff x="7056276" y="4257092"/>
            <a:chExt cx="468052" cy="891034"/>
          </a:xfrm>
        </p:grpSpPr>
        <p:sp>
          <p:nvSpPr>
            <p:cNvPr id="16" name="Rectangle 15"/>
            <p:cNvSpPr/>
            <p:nvPr/>
          </p:nvSpPr>
          <p:spPr>
            <a:xfrm rot="5400000">
              <a:off x="7048879" y="4801043"/>
              <a:ext cx="480664" cy="21350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Isosceles Triangle 16"/>
            <p:cNvSpPr/>
            <p:nvPr/>
          </p:nvSpPr>
          <p:spPr>
            <a:xfrm>
              <a:off x="7056276" y="4257092"/>
              <a:ext cx="468052" cy="46805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7200292" y="4653136"/>
              <a:ext cx="180020"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3" name="TextBox 32"/>
          <p:cNvSpPr txBox="1"/>
          <p:nvPr/>
        </p:nvSpPr>
        <p:spPr>
          <a:xfrm>
            <a:off x="251520" y="4905164"/>
            <a:ext cx="5220580" cy="1700808"/>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Icons Recap:</a:t>
            </a:r>
          </a:p>
        </p:txBody>
      </p:sp>
      <p:sp>
        <p:nvSpPr>
          <p:cNvPr id="35" name="TextBox 34"/>
          <p:cNvSpPr txBox="1"/>
          <p:nvPr/>
        </p:nvSpPr>
        <p:spPr>
          <a:xfrm>
            <a:off x="791580" y="5733256"/>
            <a:ext cx="2952328"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ISlot</a:t>
            </a:r>
            <a:r>
              <a:rPr lang="en-GB" sz="1600" dirty="0" smtClean="0"/>
              <a:t> / Externally-sourced type</a:t>
            </a:r>
            <a:endParaRPr lang="en-GB" sz="1600" dirty="0"/>
          </a:p>
        </p:txBody>
      </p:sp>
      <p:sp>
        <p:nvSpPr>
          <p:cNvPr id="36" name="Isosceles Triangle 35"/>
          <p:cNvSpPr/>
          <p:nvPr/>
        </p:nvSpPr>
        <p:spPr>
          <a:xfrm rot="5400000">
            <a:off x="395535" y="5769260"/>
            <a:ext cx="324036" cy="324036"/>
          </a:xfrm>
          <a:prstGeom prst="triangl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38" name="Rectangle 37"/>
          <p:cNvSpPr/>
          <p:nvPr/>
        </p:nvSpPr>
        <p:spPr>
          <a:xfrm rot="18972962">
            <a:off x="421376" y="5319366"/>
            <a:ext cx="272357" cy="288198"/>
          </a:xfrm>
          <a:prstGeom prst="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40" name="TextBox 39"/>
          <p:cNvSpPr txBox="1"/>
          <p:nvPr/>
        </p:nvSpPr>
        <p:spPr>
          <a:xfrm>
            <a:off x="791580" y="5301208"/>
            <a:ext cx="3096344"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IFrame</a:t>
            </a:r>
            <a:r>
              <a:rPr lang="en-GB" sz="1600" dirty="0" smtClean="0"/>
              <a:t> / Externally-sourced type</a:t>
            </a:r>
            <a:endParaRPr lang="en-GB" sz="1600" dirty="0"/>
          </a:p>
        </p:txBody>
      </p:sp>
      <p:sp>
        <p:nvSpPr>
          <p:cNvPr id="15" name="TextBox 14"/>
          <p:cNvSpPr txBox="1"/>
          <p:nvPr/>
        </p:nvSpPr>
        <p:spPr>
          <a:xfrm>
            <a:off x="5796136" y="620688"/>
            <a:ext cx="3024336" cy="2585323"/>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Continue with hybrid version of demo model</a:t>
            </a:r>
          </a:p>
          <a:p>
            <a:pPr marL="457200" indent="-457200">
              <a:buFont typeface="+mj-lt"/>
              <a:buAutoNum type="arabicPeriod"/>
            </a:pPr>
            <a:r>
              <a:rPr lang="en-GB" sz="1600" dirty="0" smtClean="0"/>
              <a:t>Select </a:t>
            </a:r>
            <a:r>
              <a:rPr lang="en-GB" sz="1600" dirty="0" smtClean="0">
                <a:latin typeface="Comic Sans MS" pitchFamily="66" charset="0"/>
                <a:cs typeface="Courier New" pitchFamily="49" charset="0"/>
              </a:rPr>
              <a:t>Job</a:t>
            </a:r>
            <a:r>
              <a:rPr lang="en-GB" sz="1600" dirty="0" smtClean="0"/>
              <a:t> </a:t>
            </a:r>
            <a:r>
              <a:rPr lang="en-GB" sz="1600" dirty="0" err="1" smtClean="0">
                <a:latin typeface="Courier New" pitchFamily="49" charset="0"/>
                <a:cs typeface="Courier New" pitchFamily="49" charset="0"/>
              </a:rPr>
              <a:t>CFrame</a:t>
            </a:r>
            <a:r>
              <a:rPr lang="en-GB" sz="1600" dirty="0" smtClean="0"/>
              <a:t> in LH panel</a:t>
            </a:r>
          </a:p>
          <a:p>
            <a:pPr marL="457200" indent="-457200">
              <a:buFont typeface="+mj-lt"/>
              <a:buAutoNum type="arabicPeriod"/>
            </a:pPr>
            <a:r>
              <a:rPr lang="en-GB" sz="1600" dirty="0" smtClean="0"/>
              <a:t>Click on “Assertion…” button in “Instantiate” area at bottom of RH panel</a:t>
            </a:r>
          </a:p>
          <a:p>
            <a:pPr marL="457200" indent="-457200">
              <a:buFont typeface="+mj-lt"/>
              <a:buAutoNum type="arabicPeriod"/>
            </a:pPr>
            <a:r>
              <a:rPr lang="en-GB" sz="1600" dirty="0" smtClean="0"/>
              <a:t>Manually expand tree that appears in new window</a:t>
            </a:r>
          </a:p>
        </p:txBody>
      </p:sp>
      <p:sp>
        <p:nvSpPr>
          <p:cNvPr id="22" name="TextBox 21"/>
          <p:cNvSpPr txBox="1"/>
          <p:nvPr/>
        </p:nvSpPr>
        <p:spPr>
          <a:xfrm>
            <a:off x="5796136" y="3176972"/>
            <a:ext cx="3024336" cy="3077766"/>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t>This window shows an </a:t>
            </a:r>
            <a:r>
              <a:rPr lang="en-GB" sz="1600" dirty="0" err="1" smtClean="0">
                <a:latin typeface="Courier New" pitchFamily="49" charset="0"/>
                <a:cs typeface="Courier New" pitchFamily="49" charset="0"/>
              </a:rPr>
              <a:t>IFrame</a:t>
            </a:r>
            <a:r>
              <a:rPr lang="en-GB" sz="1600" dirty="0" smtClean="0"/>
              <a:t> instantiating </a:t>
            </a:r>
            <a:r>
              <a:rPr lang="en-GB" sz="1600" dirty="0" smtClean="0">
                <a:latin typeface="Comic Sans MS" pitchFamily="66" charset="0"/>
              </a:rPr>
              <a:t>Job</a:t>
            </a:r>
            <a:endParaRPr lang="en-GB" sz="1600" dirty="0" smtClean="0"/>
          </a:p>
          <a:p>
            <a:pPr marL="457200" indent="-457200">
              <a:buFont typeface="Arial" pitchFamily="34" charset="0"/>
              <a:buChar char="•"/>
            </a:pPr>
            <a:r>
              <a:rPr lang="en-GB" sz="1600" dirty="0" smtClean="0"/>
              <a:t>This is an </a:t>
            </a:r>
            <a:r>
              <a:rPr lang="en-GB" sz="1600" i="1" dirty="0" smtClean="0"/>
              <a:t>assertion</a:t>
            </a:r>
            <a:r>
              <a:rPr lang="en-GB" sz="1600" dirty="0" smtClean="0"/>
              <a:t>, rather than </a:t>
            </a:r>
            <a:r>
              <a:rPr lang="en-GB" sz="1600" i="1" dirty="0" smtClean="0"/>
              <a:t>query</a:t>
            </a:r>
            <a:r>
              <a:rPr lang="en-GB" sz="1600" dirty="0" smtClean="0"/>
              <a:t>, instance (see next slide for details)</a:t>
            </a:r>
          </a:p>
          <a:p>
            <a:pPr marL="457200" indent="-457200">
              <a:buFont typeface="Arial" pitchFamily="34" charset="0"/>
              <a:buChar char="•"/>
            </a:pPr>
            <a:r>
              <a:rPr lang="en-GB" sz="1600" dirty="0" smtClean="0"/>
              <a:t>The icons appearing underneath the </a:t>
            </a:r>
            <a:r>
              <a:rPr lang="en-GB" sz="1600" dirty="0" err="1" smtClean="0">
                <a:latin typeface="Courier New" pitchFamily="49" charset="0"/>
                <a:cs typeface="Courier New" pitchFamily="49" charset="0"/>
              </a:rPr>
              <a:t>ISlot</a:t>
            </a:r>
            <a:r>
              <a:rPr lang="en-GB" sz="1600" dirty="0" err="1" smtClean="0"/>
              <a:t>s</a:t>
            </a:r>
            <a:r>
              <a:rPr lang="en-GB" sz="1600" dirty="0" smtClean="0"/>
              <a:t>  represent the relevant value-types. The actual values, when set, will appear underneath the value-types</a:t>
            </a:r>
          </a:p>
        </p:txBody>
      </p:sp>
      <p:pic>
        <p:nvPicPr>
          <p:cNvPr id="1032" name="Picture 8"/>
          <p:cNvPicPr>
            <a:picLocks noChangeAspect="1" noChangeArrowheads="1"/>
          </p:cNvPicPr>
          <p:nvPr/>
        </p:nvPicPr>
        <p:blipFill>
          <a:blip r:embed="rId3" cstate="print"/>
          <a:srcRect/>
          <a:stretch>
            <a:fillRect/>
          </a:stretch>
        </p:blipFill>
        <p:spPr bwMode="auto">
          <a:xfrm>
            <a:off x="2123728" y="1196752"/>
            <a:ext cx="3314700" cy="2689860"/>
          </a:xfrm>
          <a:prstGeom prst="rect">
            <a:avLst/>
          </a:prstGeom>
          <a:noFill/>
          <a:ln w="9525">
            <a:noFill/>
            <a:miter lim="800000"/>
            <a:headEnd/>
            <a:tailEnd/>
          </a:ln>
        </p:spPr>
      </p:pic>
      <p:sp>
        <p:nvSpPr>
          <p:cNvPr id="43" name="TextBox 42"/>
          <p:cNvSpPr txBox="1"/>
          <p:nvPr/>
        </p:nvSpPr>
        <p:spPr>
          <a:xfrm>
            <a:off x="791580" y="6165304"/>
            <a:ext cx="2700300"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ISlot</a:t>
            </a:r>
            <a:r>
              <a:rPr lang="en-GB" sz="1600" dirty="0" smtClean="0"/>
              <a:t> / Dual-sourced type</a:t>
            </a:r>
            <a:endParaRPr lang="en-GB" sz="1600" dirty="0"/>
          </a:p>
        </p:txBody>
      </p:sp>
      <p:sp>
        <p:nvSpPr>
          <p:cNvPr id="45" name="Isosceles Triangle 44"/>
          <p:cNvSpPr/>
          <p:nvPr/>
        </p:nvSpPr>
        <p:spPr>
          <a:xfrm rot="5400000">
            <a:off x="395536" y="6201308"/>
            <a:ext cx="324036" cy="324036"/>
          </a:xfrm>
          <a:prstGeom prst="triangle">
            <a:avLst/>
          </a:prstGeom>
          <a:solidFill>
            <a:srgbClr val="411DD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46" name="Isosceles Triangle 45"/>
          <p:cNvSpPr/>
          <p:nvPr/>
        </p:nvSpPr>
        <p:spPr>
          <a:xfrm rot="5400000">
            <a:off x="431540" y="6273316"/>
            <a:ext cx="180020" cy="180020"/>
          </a:xfrm>
          <a:prstGeom prst="triangl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41" name="TextBox 40"/>
          <p:cNvSpPr txBox="1"/>
          <p:nvPr/>
        </p:nvSpPr>
        <p:spPr>
          <a:xfrm>
            <a:off x="3851920" y="5409220"/>
            <a:ext cx="1476164" cy="1080120"/>
          </a:xfrm>
          <a:prstGeom prst="rect">
            <a:avLst/>
          </a:prstGeom>
          <a:solidFill>
            <a:schemeClr val="accent2">
              <a:lumMod val="40000"/>
              <a:lumOff val="60000"/>
            </a:schemeClr>
          </a:solidFill>
          <a:ln>
            <a:solidFill>
              <a:schemeClr val="tx1"/>
            </a:solidFill>
          </a:ln>
        </p:spPr>
        <p:txBody>
          <a:bodyPr wrap="square" rtlCol="0">
            <a:noAutofit/>
          </a:bodyPr>
          <a:lstStyle/>
          <a:p>
            <a:r>
              <a:rPr lang="en-GB" sz="1600" b="1" i="1" dirty="0" smtClean="0"/>
              <a:t>Note:</a:t>
            </a:r>
            <a:r>
              <a:rPr lang="en-GB" sz="1600" i="1" dirty="0" smtClean="0"/>
              <a:t> </a:t>
            </a:r>
            <a:r>
              <a:rPr lang="en-GB" sz="1600" dirty="0" err="1" smtClean="0">
                <a:latin typeface="Courier New" pitchFamily="49" charset="0"/>
                <a:cs typeface="Courier New" pitchFamily="49" charset="0"/>
              </a:rPr>
              <a:t>ISlot</a:t>
            </a:r>
            <a:r>
              <a:rPr lang="en-GB" sz="1600" dirty="0" err="1" smtClean="0"/>
              <a:t>s</a:t>
            </a:r>
            <a:r>
              <a:rPr lang="en-GB" sz="1600" dirty="0" smtClean="0"/>
              <a:t> distinguished from </a:t>
            </a:r>
            <a:r>
              <a:rPr lang="en-GB" sz="1600" dirty="0" err="1" smtClean="0">
                <a:latin typeface="Courier New" pitchFamily="49" charset="0"/>
                <a:cs typeface="Courier New" pitchFamily="49" charset="0"/>
              </a:rPr>
              <a:t>CSlot</a:t>
            </a:r>
            <a:r>
              <a:rPr lang="en-GB" sz="1600" dirty="0" err="1" smtClean="0"/>
              <a:t>s</a:t>
            </a:r>
            <a:r>
              <a:rPr lang="en-GB" sz="1600" dirty="0" smtClean="0"/>
              <a:t> only by context</a:t>
            </a:r>
            <a:endParaRPr lang="en-GB" sz="16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224644"/>
            <a:ext cx="8748972" cy="6494085"/>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GB" sz="2400" b="1" dirty="0" smtClean="0"/>
              <a:t>Assertion and Query Instances</a:t>
            </a:r>
          </a:p>
          <a:p>
            <a:pPr marL="457200" indent="-457200"/>
            <a:endParaRPr lang="en-GB" sz="800" dirty="0" smtClean="0">
              <a:cs typeface="Courier New" pitchFamily="49" charset="0"/>
            </a:endParaRPr>
          </a:p>
          <a:p>
            <a:r>
              <a:rPr lang="en-GB" sz="1600" dirty="0" smtClean="0"/>
              <a:t>The term </a:t>
            </a:r>
            <a:r>
              <a:rPr lang="en-GB" sz="1600" b="1" dirty="0" smtClean="0"/>
              <a:t>instance</a:t>
            </a:r>
            <a:r>
              <a:rPr lang="en-GB" sz="1600" dirty="0" smtClean="0"/>
              <a:t> refers to a specific </a:t>
            </a:r>
            <a:r>
              <a:rPr lang="en-GB" sz="1600" b="1" dirty="0" err="1" smtClean="0">
                <a:latin typeface="Courier New" pitchFamily="49" charset="0"/>
                <a:cs typeface="Courier New" pitchFamily="49" charset="0"/>
              </a:rPr>
              <a:t>IFrame</a:t>
            </a:r>
            <a:r>
              <a:rPr lang="en-GB" sz="1600" b="1" dirty="0" smtClean="0"/>
              <a:t>/</a:t>
            </a:r>
            <a:r>
              <a:rPr lang="en-GB" sz="1600" b="1" dirty="0" err="1" smtClean="0">
                <a:latin typeface="Courier New" pitchFamily="49" charset="0"/>
                <a:cs typeface="Courier New" pitchFamily="49" charset="0"/>
              </a:rPr>
              <a:t>ISlot</a:t>
            </a:r>
            <a:r>
              <a:rPr lang="en-GB" sz="1600" b="1" dirty="0" smtClean="0"/>
              <a:t> network</a:t>
            </a:r>
            <a:r>
              <a:rPr lang="en-GB" sz="1600" dirty="0" smtClean="0"/>
              <a:t>, representing a particular instantiation of the FM. </a:t>
            </a:r>
            <a:r>
              <a:rPr lang="en-GB" sz="1600" dirty="0" smtClean="0">
                <a:cs typeface="Courier New" pitchFamily="49" charset="0"/>
              </a:rPr>
              <a:t>In general, such a network can constitute a </a:t>
            </a:r>
            <a:r>
              <a:rPr lang="en-GB" sz="1600" b="1" dirty="0" smtClean="0">
                <a:cs typeface="Courier New" pitchFamily="49" charset="0"/>
              </a:rPr>
              <a:t>general directed graph</a:t>
            </a:r>
            <a:r>
              <a:rPr lang="en-GB" sz="1600" dirty="0" smtClean="0">
                <a:cs typeface="Courier New" pitchFamily="49" charset="0"/>
              </a:rPr>
              <a:t>, which may include </a:t>
            </a:r>
            <a:r>
              <a:rPr lang="en-GB" sz="1600" b="1" dirty="0" smtClean="0">
                <a:cs typeface="Courier New" pitchFamily="49" charset="0"/>
              </a:rPr>
              <a:t>convergences and cycles</a:t>
            </a:r>
            <a:r>
              <a:rPr lang="en-GB" sz="1600" dirty="0" smtClean="0">
                <a:cs typeface="Courier New" pitchFamily="49" charset="0"/>
              </a:rPr>
              <a:t>. However, instances constructed via the </a:t>
            </a:r>
            <a:r>
              <a:rPr lang="en-GB" sz="1600" i="1" dirty="0" smtClean="0">
                <a:cs typeface="Courier New" pitchFamily="49" charset="0"/>
              </a:rPr>
              <a:t>ME</a:t>
            </a:r>
            <a:r>
              <a:rPr lang="en-GB" sz="1600" dirty="0" smtClean="0">
                <a:cs typeface="Courier New" pitchFamily="49" charset="0"/>
              </a:rPr>
              <a:t> are restricted to being </a:t>
            </a:r>
            <a:r>
              <a:rPr lang="en-GB" sz="1600" b="1" dirty="0" smtClean="0">
                <a:cs typeface="Courier New" pitchFamily="49" charset="0"/>
              </a:rPr>
              <a:t>tree-like</a:t>
            </a:r>
            <a:r>
              <a:rPr lang="en-GB" sz="1600" dirty="0" smtClean="0">
                <a:cs typeface="Courier New" pitchFamily="49" charset="0"/>
              </a:rPr>
              <a:t> in structure.</a:t>
            </a:r>
            <a:endParaRPr lang="en-GB" sz="1600" dirty="0" smtClean="0"/>
          </a:p>
          <a:p>
            <a:endParaRPr lang="en-GB" sz="800" dirty="0" smtClean="0"/>
          </a:p>
          <a:p>
            <a:r>
              <a:rPr lang="en-GB" sz="1600" dirty="0" smtClean="0"/>
              <a:t>An </a:t>
            </a:r>
            <a:r>
              <a:rPr lang="en-GB" sz="1600" b="1" dirty="0" smtClean="0"/>
              <a:t>assertion</a:t>
            </a:r>
            <a:r>
              <a:rPr lang="en-GB" sz="1600" b="1" i="1" dirty="0" smtClean="0"/>
              <a:t> </a:t>
            </a:r>
            <a:r>
              <a:rPr lang="en-GB" sz="1600" b="1" dirty="0" smtClean="0"/>
              <a:t>instance </a:t>
            </a:r>
            <a:r>
              <a:rPr lang="en-GB" sz="1600" dirty="0" smtClean="0"/>
              <a:t>represents a specific concrete entity, whereas a </a:t>
            </a:r>
            <a:r>
              <a:rPr lang="en-GB" sz="1600" b="1" dirty="0" smtClean="0"/>
              <a:t>query instance </a:t>
            </a:r>
            <a:r>
              <a:rPr lang="en-GB" sz="1600" dirty="0" smtClean="0"/>
              <a:t>provides an abstract specification of a set of such entities. Sets of assertions can be stored in an </a:t>
            </a:r>
            <a:r>
              <a:rPr lang="en-GB" sz="1600" b="1" dirty="0" smtClean="0"/>
              <a:t>instance store</a:t>
            </a:r>
            <a:r>
              <a:rPr lang="en-GB" sz="1600" dirty="0" smtClean="0"/>
              <a:t>, with specific subsets being retrieved via suitably constructed queries.</a:t>
            </a:r>
            <a:endParaRPr lang="en-GB" sz="1600" b="1" dirty="0" smtClean="0"/>
          </a:p>
          <a:p>
            <a:endParaRPr lang="en-GB" sz="800" dirty="0" smtClean="0"/>
          </a:p>
          <a:p>
            <a:pPr marL="457200" indent="-457200"/>
            <a:r>
              <a:rPr lang="en-GB" sz="1600" dirty="0" smtClean="0">
                <a:cs typeface="Courier New" pitchFamily="49" charset="0"/>
              </a:rPr>
              <a:t>Query instances differ from a assertion instances in the following ways:</a:t>
            </a:r>
          </a:p>
          <a:p>
            <a:pPr marL="457200" indent="-457200"/>
            <a:endParaRPr lang="en-GB" sz="800" dirty="0" smtClean="0">
              <a:cs typeface="Courier New" pitchFamily="49" charset="0"/>
            </a:endParaRPr>
          </a:p>
          <a:p>
            <a:pPr marL="457200" indent="-457200">
              <a:buFont typeface="Arial" pitchFamily="34" charset="0"/>
              <a:buChar char="•"/>
            </a:pPr>
            <a:r>
              <a:rPr lang="en-GB" sz="1600" b="1" i="1" dirty="0" smtClean="0">
                <a:cs typeface="Courier New" pitchFamily="49" charset="0"/>
              </a:rPr>
              <a:t>Disjunction types allowed: </a:t>
            </a:r>
            <a:r>
              <a:rPr lang="en-GB" sz="1600" dirty="0" smtClean="0">
                <a:cs typeface="Courier New" pitchFamily="49" charset="0"/>
              </a:rPr>
              <a:t>Queries can be instantiations of “disjunction” </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(see below), whereas assertions cannot</a:t>
            </a:r>
          </a:p>
          <a:p>
            <a:pPr marL="457200" indent="-457200">
              <a:buFont typeface="Arial" pitchFamily="34" charset="0"/>
              <a:buChar char="•"/>
            </a:pPr>
            <a:r>
              <a:rPr lang="en-GB" sz="1600" b="1" i="1" dirty="0" smtClean="0">
                <a:cs typeface="Courier New" pitchFamily="49" charset="0"/>
              </a:rPr>
              <a:t>Abstract slot-values allowed: </a:t>
            </a:r>
            <a:r>
              <a:rPr lang="en-GB" sz="1600" dirty="0" smtClean="0">
                <a:cs typeface="Courier New" pitchFamily="49" charset="0"/>
              </a:rPr>
              <a:t>By default, all slots on queries can be given “abstract” values (see below), whereas those on assertions cannot (in either case however, this default behaviour can be overridden, via either the configuration file or the OM)</a:t>
            </a:r>
          </a:p>
          <a:p>
            <a:pPr marL="457200" indent="-457200">
              <a:buFont typeface="Arial" pitchFamily="34" charset="0"/>
              <a:buChar char="•"/>
            </a:pPr>
            <a:r>
              <a:rPr lang="en-GB" sz="1600" b="1" i="1" dirty="0" smtClean="0">
                <a:cs typeface="Courier New" pitchFamily="49" charset="0"/>
              </a:rPr>
              <a:t>All slots editable: </a:t>
            </a:r>
            <a:r>
              <a:rPr lang="en-GB" sz="1600" dirty="0" smtClean="0">
                <a:cs typeface="Courier New" pitchFamily="49" charset="0"/>
              </a:rPr>
              <a:t>Dependent slots on queries are editable by the client, whereas those on assertions are not</a:t>
            </a:r>
          </a:p>
          <a:p>
            <a:pPr marL="457200" indent="-457200"/>
            <a:endParaRPr lang="en-GB" sz="800" dirty="0" smtClean="0">
              <a:cs typeface="Courier New" pitchFamily="49" charset="0"/>
            </a:endParaRPr>
          </a:p>
          <a:p>
            <a:r>
              <a:rPr lang="en-GB" sz="1600" dirty="0" smtClean="0"/>
              <a:t>A </a:t>
            </a:r>
            <a:r>
              <a:rPr lang="en-GB" sz="1600" b="1" dirty="0" smtClean="0"/>
              <a:t>disjunction-</a:t>
            </a:r>
            <a:r>
              <a:rPr lang="en-GB" sz="1600" b="1" dirty="0" err="1" smtClean="0">
                <a:latin typeface="Courier New" pitchFamily="49" charset="0"/>
                <a:cs typeface="Courier New" pitchFamily="49" charset="0"/>
              </a:rPr>
              <a:t>CFrame</a:t>
            </a:r>
            <a:r>
              <a:rPr lang="en-GB" sz="1600" b="1" dirty="0" smtClean="0">
                <a:cs typeface="Courier New" pitchFamily="49" charset="0"/>
              </a:rPr>
              <a:t> </a:t>
            </a:r>
            <a:r>
              <a:rPr lang="en-GB" sz="1600" dirty="0" smtClean="0">
                <a:cs typeface="Courier New" pitchFamily="49" charset="0"/>
              </a:rPr>
              <a:t>is a </a:t>
            </a:r>
            <a:r>
              <a:rPr lang="en-GB" sz="1600" dirty="0" err="1" smtClean="0">
                <a:latin typeface="Courier New" pitchFamily="49" charset="0"/>
                <a:cs typeface="Courier New" pitchFamily="49" charset="0"/>
              </a:rPr>
              <a:t>CFrame</a:t>
            </a:r>
            <a:r>
              <a:rPr lang="en-GB" sz="1600" dirty="0" smtClean="0">
                <a:cs typeface="Courier New" pitchFamily="49" charset="0"/>
              </a:rPr>
              <a:t> of a special type that represents a disjunction of </a:t>
            </a:r>
            <a:r>
              <a:rPr lang="en-GB" sz="1600" b="1" dirty="0" smtClean="0">
                <a:cs typeface="Courier New" pitchFamily="49" charset="0"/>
              </a:rPr>
              <a:t>model-</a:t>
            </a:r>
            <a:r>
              <a:rPr lang="en-GB" sz="1600" b="1"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(i.e. </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of the standard type that form part of the actual model).</a:t>
            </a:r>
          </a:p>
          <a:p>
            <a:endParaRPr lang="en-GB" sz="800" dirty="0" smtClean="0">
              <a:cs typeface="Courier New" pitchFamily="49" charset="0"/>
            </a:endParaRPr>
          </a:p>
          <a:p>
            <a:r>
              <a:rPr lang="en-GB" sz="1600" dirty="0" smtClean="0"/>
              <a:t>An </a:t>
            </a:r>
            <a:r>
              <a:rPr lang="en-GB" sz="1600" b="1" dirty="0" smtClean="0"/>
              <a:t>abstract value</a:t>
            </a:r>
            <a:r>
              <a:rPr lang="en-GB" sz="1600" dirty="0" smtClean="0"/>
              <a:t> is one of:</a:t>
            </a:r>
          </a:p>
          <a:p>
            <a:pPr marL="457200" indent="-457200"/>
            <a:endParaRPr lang="en-GB" sz="800" dirty="0" smtClean="0">
              <a:cs typeface="Courier New" pitchFamily="49" charset="0"/>
            </a:endParaRPr>
          </a:p>
          <a:p>
            <a:pPr marL="457200" indent="-457200">
              <a:buFont typeface="Arial" pitchFamily="34" charset="0"/>
              <a:buChar char="•"/>
            </a:pPr>
            <a:r>
              <a:rPr lang="en-GB" sz="1600" dirty="0" smtClean="0"/>
              <a:t>Disjunction-</a:t>
            </a:r>
            <a:r>
              <a:rPr lang="en-GB" sz="1600" dirty="0" err="1" smtClean="0">
                <a:latin typeface="Courier New" pitchFamily="49" charset="0"/>
                <a:cs typeface="Courier New" pitchFamily="49" charset="0"/>
              </a:rPr>
              <a:t>CFrame</a:t>
            </a:r>
            <a:endParaRPr lang="en-GB" sz="1600" dirty="0" smtClean="0">
              <a:latin typeface="Courier New" pitchFamily="49" charset="0"/>
              <a:cs typeface="Courier New" pitchFamily="49" charset="0"/>
            </a:endParaRPr>
          </a:p>
          <a:p>
            <a:pPr marL="457200" indent="-457200">
              <a:buFont typeface="Arial" pitchFamily="34" charset="0"/>
              <a:buChar char="•"/>
            </a:pPr>
            <a:r>
              <a:rPr lang="en-GB" sz="1600" dirty="0" err="1" smtClean="0">
                <a:latin typeface="Courier New" pitchFamily="49" charset="0"/>
                <a:cs typeface="Courier New" pitchFamily="49" charset="0"/>
              </a:rPr>
              <a:t>IFrame</a:t>
            </a:r>
            <a:r>
              <a:rPr lang="en-GB" sz="1600" dirty="0" smtClean="0">
                <a:cs typeface="Courier New" pitchFamily="49" charset="0"/>
              </a:rPr>
              <a:t> whose type is a </a:t>
            </a:r>
            <a:r>
              <a:rPr lang="en-GB" sz="1600" dirty="0" smtClean="0"/>
              <a:t>disjunction-</a:t>
            </a:r>
            <a:r>
              <a:rPr lang="en-GB" sz="1600" dirty="0" err="1" smtClean="0">
                <a:latin typeface="Courier New" pitchFamily="49" charset="0"/>
                <a:cs typeface="Courier New" pitchFamily="49" charset="0"/>
              </a:rPr>
              <a:t>CFrame</a:t>
            </a:r>
            <a:endParaRPr lang="en-GB" sz="1600" dirty="0" smtClean="0">
              <a:latin typeface="Courier New" pitchFamily="49" charset="0"/>
              <a:cs typeface="Courier New" pitchFamily="49" charset="0"/>
            </a:endParaRPr>
          </a:p>
          <a:p>
            <a:pPr marL="457200" indent="-457200">
              <a:buFont typeface="Arial" pitchFamily="34" charset="0"/>
              <a:buChar char="•"/>
            </a:pPr>
            <a:r>
              <a:rPr lang="en-GB" sz="1600" dirty="0" smtClean="0">
                <a:cs typeface="Courier New" pitchFamily="49" charset="0"/>
              </a:rPr>
              <a:t>Numeric range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Secondary Tutorial Goal</a:t>
            </a:r>
            <a:endParaRPr lang="en-GB" b="1" dirty="0"/>
          </a:p>
        </p:txBody>
      </p:sp>
      <p:sp>
        <p:nvSpPr>
          <p:cNvPr id="3" name="Content Placeholder 2"/>
          <p:cNvSpPr>
            <a:spLocks noGrp="1"/>
          </p:cNvSpPr>
          <p:nvPr>
            <p:ph idx="1"/>
          </p:nvPr>
        </p:nvSpPr>
        <p:spPr/>
        <p:txBody>
          <a:bodyPr>
            <a:normAutofit fontScale="92500" lnSpcReduction="10000"/>
          </a:bodyPr>
          <a:lstStyle/>
          <a:p>
            <a:r>
              <a:rPr lang="en-GB" dirty="0" smtClean="0"/>
              <a:t>Introduction to </a:t>
            </a:r>
            <a:r>
              <a:rPr lang="en-GB" b="1" i="1" dirty="0" smtClean="0"/>
              <a:t>Model Explorer </a:t>
            </a:r>
            <a:r>
              <a:rPr lang="en-GB" dirty="0" smtClean="0"/>
              <a:t>application</a:t>
            </a:r>
          </a:p>
          <a:p>
            <a:pPr lvl="1"/>
            <a:r>
              <a:rPr lang="en-GB" dirty="0" smtClean="0"/>
              <a:t>GUI-based tool for MEKON/HOBO developers</a:t>
            </a:r>
          </a:p>
          <a:p>
            <a:r>
              <a:rPr lang="en-GB" dirty="0" smtClean="0"/>
              <a:t>Covering:</a:t>
            </a:r>
          </a:p>
          <a:p>
            <a:pPr lvl="1"/>
            <a:r>
              <a:rPr lang="en-GB" dirty="0" smtClean="0"/>
              <a:t>Browsing of models</a:t>
            </a:r>
          </a:p>
          <a:p>
            <a:pPr lvl="1"/>
            <a:r>
              <a:rPr lang="en-GB" dirty="0" smtClean="0"/>
              <a:t>Exploration of dynamic behaviour of model-instantiations</a:t>
            </a:r>
          </a:p>
          <a:p>
            <a:pPr lvl="1"/>
            <a:r>
              <a:rPr lang="en-GB" dirty="0" smtClean="0"/>
              <a:t>Storage/retrieval/querying of model-instantiations</a:t>
            </a:r>
          </a:p>
          <a:p>
            <a:r>
              <a:rPr lang="en-GB" b="1" dirty="0" smtClean="0"/>
              <a:t>Note:</a:t>
            </a:r>
            <a:endParaRPr lang="en-GB" dirty="0" smtClean="0"/>
          </a:p>
          <a:p>
            <a:pPr lvl="1"/>
            <a:r>
              <a:rPr lang="en-GB" i="1" dirty="0" smtClean="0"/>
              <a:t>Model Explorer </a:t>
            </a:r>
            <a:r>
              <a:rPr lang="en-GB" dirty="0" smtClean="0"/>
              <a:t>does NOT support any kind of model-editing</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5556" y="512676"/>
            <a:ext cx="7992888" cy="5878532"/>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GB" sz="2400" b="1" dirty="0" smtClean="0"/>
              <a:t>Assertion and Query Instances</a:t>
            </a:r>
          </a:p>
          <a:p>
            <a:pPr marL="457200" indent="-457200"/>
            <a:endParaRPr lang="en-GB" sz="800" dirty="0" smtClean="0">
              <a:cs typeface="Courier New" pitchFamily="49" charset="0"/>
            </a:endParaRPr>
          </a:p>
          <a:p>
            <a:r>
              <a:rPr lang="en-GB" sz="1600" dirty="0" smtClean="0"/>
              <a:t>The term </a:t>
            </a:r>
            <a:r>
              <a:rPr lang="en-GB" sz="1600" b="1" dirty="0" smtClean="0"/>
              <a:t>instance</a:t>
            </a:r>
            <a:r>
              <a:rPr lang="en-GB" sz="1600" dirty="0" smtClean="0"/>
              <a:t> refers to a specific </a:t>
            </a:r>
            <a:r>
              <a:rPr lang="en-GB" sz="1600" b="1" dirty="0" err="1" smtClean="0">
                <a:latin typeface="Courier New" pitchFamily="49" charset="0"/>
                <a:cs typeface="Courier New" pitchFamily="49" charset="0"/>
              </a:rPr>
              <a:t>IFrame</a:t>
            </a:r>
            <a:r>
              <a:rPr lang="en-GB" sz="1600" b="1" dirty="0" smtClean="0"/>
              <a:t>/</a:t>
            </a:r>
            <a:r>
              <a:rPr lang="en-GB" sz="1600" b="1" dirty="0" err="1" smtClean="0">
                <a:latin typeface="Courier New" pitchFamily="49" charset="0"/>
                <a:cs typeface="Courier New" pitchFamily="49" charset="0"/>
              </a:rPr>
              <a:t>ISlot</a:t>
            </a:r>
            <a:r>
              <a:rPr lang="en-GB" sz="1600" b="1" dirty="0" smtClean="0"/>
              <a:t> network</a:t>
            </a:r>
            <a:r>
              <a:rPr lang="en-GB" sz="1600" dirty="0" smtClean="0"/>
              <a:t>, representing a particular instantiation of the FM. </a:t>
            </a:r>
            <a:r>
              <a:rPr lang="en-GB" sz="1600" dirty="0" smtClean="0">
                <a:cs typeface="Courier New" pitchFamily="49" charset="0"/>
              </a:rPr>
              <a:t>In general, such a network can constitute a </a:t>
            </a:r>
            <a:r>
              <a:rPr lang="en-GB" sz="1600" b="1" dirty="0" smtClean="0">
                <a:cs typeface="Courier New" pitchFamily="49" charset="0"/>
              </a:rPr>
              <a:t>general directed graph</a:t>
            </a:r>
            <a:r>
              <a:rPr lang="en-GB" sz="1600" dirty="0" smtClean="0">
                <a:cs typeface="Courier New" pitchFamily="49" charset="0"/>
              </a:rPr>
              <a:t>, which may include </a:t>
            </a:r>
            <a:r>
              <a:rPr lang="en-GB" sz="1600" b="1" dirty="0" smtClean="0">
                <a:cs typeface="Courier New" pitchFamily="49" charset="0"/>
              </a:rPr>
              <a:t>convergences and cycles</a:t>
            </a:r>
            <a:r>
              <a:rPr lang="en-GB" sz="1600" dirty="0" smtClean="0">
                <a:cs typeface="Courier New" pitchFamily="49" charset="0"/>
              </a:rPr>
              <a:t>. However, instances created via the </a:t>
            </a:r>
            <a:r>
              <a:rPr lang="en-GB" sz="1600" i="1" dirty="0" smtClean="0">
                <a:cs typeface="Courier New" pitchFamily="49" charset="0"/>
              </a:rPr>
              <a:t>ME</a:t>
            </a:r>
            <a:r>
              <a:rPr lang="en-GB" sz="1600" dirty="0" smtClean="0">
                <a:cs typeface="Courier New" pitchFamily="49" charset="0"/>
              </a:rPr>
              <a:t> are restricted to being </a:t>
            </a:r>
            <a:r>
              <a:rPr lang="en-GB" sz="1600" b="1" dirty="0" smtClean="0">
                <a:cs typeface="Courier New" pitchFamily="49" charset="0"/>
              </a:rPr>
              <a:t>tree-like</a:t>
            </a:r>
            <a:r>
              <a:rPr lang="en-GB" sz="1600" dirty="0" smtClean="0">
                <a:cs typeface="Courier New" pitchFamily="49" charset="0"/>
              </a:rPr>
              <a:t> in structure.</a:t>
            </a:r>
            <a:endParaRPr lang="en-GB" sz="1600" dirty="0" smtClean="0"/>
          </a:p>
          <a:p>
            <a:endParaRPr lang="en-GB" sz="800" dirty="0" smtClean="0"/>
          </a:p>
          <a:p>
            <a:r>
              <a:rPr lang="en-GB" sz="1600" dirty="0" smtClean="0"/>
              <a:t>An </a:t>
            </a:r>
            <a:r>
              <a:rPr lang="en-GB" sz="1600" b="1" dirty="0" smtClean="0"/>
              <a:t>assertion</a:t>
            </a:r>
            <a:r>
              <a:rPr lang="en-GB" sz="1600" b="1" i="1" dirty="0" smtClean="0"/>
              <a:t> </a:t>
            </a:r>
            <a:r>
              <a:rPr lang="en-GB" sz="1600" b="1" dirty="0" smtClean="0"/>
              <a:t>instance </a:t>
            </a:r>
            <a:r>
              <a:rPr lang="en-GB" sz="1600" dirty="0" smtClean="0"/>
              <a:t>represents a specific concrete entity, whereas a </a:t>
            </a:r>
            <a:r>
              <a:rPr lang="en-GB" sz="1600" b="1" dirty="0" smtClean="0"/>
              <a:t>query instance </a:t>
            </a:r>
            <a:r>
              <a:rPr lang="en-GB" sz="1600" dirty="0" smtClean="0"/>
              <a:t>provides an abstract specification of a set of such entities. Sets of assertions can be stored in an </a:t>
            </a:r>
            <a:r>
              <a:rPr lang="en-GB" sz="1600" b="1" dirty="0" smtClean="0"/>
              <a:t>instance store</a:t>
            </a:r>
            <a:r>
              <a:rPr lang="en-GB" sz="1600" dirty="0" smtClean="0"/>
              <a:t>, with specific subsets being retrieved via suitably constructed queries.</a:t>
            </a:r>
            <a:endParaRPr lang="en-GB" sz="1600" b="1" dirty="0" smtClean="0"/>
          </a:p>
          <a:p>
            <a:endParaRPr lang="en-GB" sz="800" dirty="0" smtClean="0"/>
          </a:p>
          <a:p>
            <a:pPr marL="457200" indent="-457200"/>
            <a:r>
              <a:rPr lang="en-GB" sz="1600" dirty="0" smtClean="0">
                <a:cs typeface="Courier New" pitchFamily="49" charset="0"/>
              </a:rPr>
              <a:t>Query instances differ from assertion instances in the following ways:</a:t>
            </a:r>
          </a:p>
          <a:p>
            <a:pPr marL="457200" indent="-457200"/>
            <a:endParaRPr lang="en-GB" sz="800" dirty="0" smtClean="0">
              <a:cs typeface="Courier New" pitchFamily="49" charset="0"/>
            </a:endParaRPr>
          </a:p>
          <a:p>
            <a:pPr marL="457200" indent="-457200">
              <a:buFont typeface="Arial" pitchFamily="34" charset="0"/>
              <a:buChar char="•"/>
            </a:pPr>
            <a:r>
              <a:rPr lang="en-GB" sz="1600" b="1" i="1" dirty="0" smtClean="0">
                <a:cs typeface="Courier New" pitchFamily="49" charset="0"/>
              </a:rPr>
              <a:t>Abstract slot-values allowed: </a:t>
            </a:r>
            <a:r>
              <a:rPr lang="en-GB" sz="1600" dirty="0" smtClean="0">
                <a:cs typeface="Courier New" pitchFamily="49" charset="0"/>
              </a:rPr>
              <a:t>By default, query instances can contain </a:t>
            </a:r>
            <a:r>
              <a:rPr lang="en-GB" sz="1600" i="1" dirty="0" smtClean="0">
                <a:cs typeface="Courier New" pitchFamily="49" charset="0"/>
              </a:rPr>
              <a:t>abstract</a:t>
            </a:r>
            <a:r>
              <a:rPr lang="en-GB" sz="1600" dirty="0" smtClean="0">
                <a:cs typeface="Courier New" pitchFamily="49" charset="0"/>
              </a:rPr>
              <a:t> slot-values (see below), whereas assertions cannot (however, in either case this default </a:t>
            </a:r>
            <a:r>
              <a:rPr lang="en-GB" sz="1600" dirty="0" err="1" smtClean="0">
                <a:cs typeface="Courier New" pitchFamily="49" charset="0"/>
              </a:rPr>
              <a:t>behaiour</a:t>
            </a:r>
            <a:r>
              <a:rPr lang="en-GB" sz="1600" dirty="0" smtClean="0">
                <a:cs typeface="Courier New" pitchFamily="49" charset="0"/>
              </a:rPr>
              <a:t> can be overridden for specific slots, via either the configuration file or the OM)</a:t>
            </a:r>
          </a:p>
          <a:p>
            <a:pPr marL="457200" indent="-457200">
              <a:buFont typeface="Arial" pitchFamily="34" charset="0"/>
              <a:buChar char="•"/>
            </a:pPr>
            <a:r>
              <a:rPr lang="en-GB" sz="1600" b="1" i="1" dirty="0" smtClean="0">
                <a:cs typeface="Courier New" pitchFamily="49" charset="0"/>
              </a:rPr>
              <a:t>All slots editable: </a:t>
            </a:r>
            <a:r>
              <a:rPr lang="en-GB" sz="1600" dirty="0" smtClean="0">
                <a:cs typeface="Courier New" pitchFamily="49" charset="0"/>
              </a:rPr>
              <a:t>Dependent slots on queries are editable by the client, whereas those on assertions are not</a:t>
            </a:r>
            <a:endParaRPr lang="en-GB" sz="800" dirty="0" smtClean="0">
              <a:cs typeface="Courier New" pitchFamily="49" charset="0"/>
            </a:endParaRPr>
          </a:p>
          <a:p>
            <a:endParaRPr lang="en-GB" sz="800" dirty="0" smtClean="0">
              <a:cs typeface="Courier New" pitchFamily="49" charset="0"/>
            </a:endParaRPr>
          </a:p>
          <a:p>
            <a:r>
              <a:rPr lang="en-GB" sz="1600" dirty="0" smtClean="0"/>
              <a:t>An </a:t>
            </a:r>
            <a:r>
              <a:rPr lang="en-GB" sz="1600" b="1" dirty="0" smtClean="0"/>
              <a:t>abstract slot-value </a:t>
            </a:r>
            <a:r>
              <a:rPr lang="en-GB" sz="1600" dirty="0" smtClean="0"/>
              <a:t>is one of:</a:t>
            </a:r>
          </a:p>
          <a:p>
            <a:pPr marL="457200" indent="-457200"/>
            <a:endParaRPr lang="en-GB" sz="800" dirty="0" smtClean="0">
              <a:cs typeface="Courier New" pitchFamily="49" charset="0"/>
            </a:endParaRPr>
          </a:p>
          <a:p>
            <a:pPr marL="457200" indent="-457200">
              <a:buFont typeface="Arial" pitchFamily="34" charset="0"/>
              <a:buChar char="•"/>
            </a:pPr>
            <a:r>
              <a:rPr lang="en-GB" sz="1600" b="1" i="1" dirty="0" smtClean="0"/>
              <a:t>Disjunction-</a:t>
            </a:r>
            <a:r>
              <a:rPr lang="en-GB" sz="1600" b="1" i="1" dirty="0" err="1" smtClean="0">
                <a:latin typeface="Courier New" pitchFamily="49" charset="0"/>
                <a:cs typeface="Courier New" pitchFamily="49" charset="0"/>
              </a:rPr>
              <a:t>CFrame</a:t>
            </a:r>
            <a:r>
              <a:rPr lang="en-GB" sz="1600" b="1" i="1" dirty="0" smtClean="0">
                <a:cs typeface="Courier New" pitchFamily="49" charset="0"/>
              </a:rPr>
              <a:t>: </a:t>
            </a:r>
            <a:r>
              <a:rPr lang="en-GB" sz="1600" dirty="0" smtClean="0">
                <a:cs typeface="Courier New" pitchFamily="49" charset="0"/>
              </a:rPr>
              <a:t>A </a:t>
            </a:r>
            <a:r>
              <a:rPr lang="en-GB" sz="1600" dirty="0" err="1" smtClean="0">
                <a:latin typeface="Courier New" pitchFamily="49" charset="0"/>
                <a:cs typeface="Courier New" pitchFamily="49" charset="0"/>
              </a:rPr>
              <a:t>CFrame</a:t>
            </a:r>
            <a:r>
              <a:rPr lang="en-GB" sz="1600" dirty="0" smtClean="0">
                <a:cs typeface="Courier New" pitchFamily="49" charset="0"/>
              </a:rPr>
              <a:t> of a special type that represents a disjunction of </a:t>
            </a:r>
            <a:r>
              <a:rPr lang="en-GB" sz="1600" i="1" dirty="0" smtClean="0">
                <a:cs typeface="Courier New" pitchFamily="49" charset="0"/>
              </a:rPr>
              <a:t>model-</a:t>
            </a:r>
            <a:r>
              <a:rPr lang="en-GB" sz="1600" i="1"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(i.e. </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of the standard type that form part of the actual model)</a:t>
            </a:r>
            <a:endParaRPr lang="en-GB" sz="1600" dirty="0" smtClean="0">
              <a:latin typeface="Courier New" pitchFamily="49" charset="0"/>
              <a:cs typeface="Courier New" pitchFamily="49" charset="0"/>
            </a:endParaRPr>
          </a:p>
          <a:p>
            <a:pPr marL="457200" indent="-457200">
              <a:buFont typeface="Arial" pitchFamily="34" charset="0"/>
              <a:buChar char="•"/>
            </a:pPr>
            <a:r>
              <a:rPr lang="en-GB" sz="1600" b="1" i="1" dirty="0" smtClean="0"/>
              <a:t>Disjunction-typed-</a:t>
            </a:r>
            <a:r>
              <a:rPr lang="en-GB" sz="1600" b="1" i="1" dirty="0" err="1" smtClean="0">
                <a:latin typeface="Courier New" pitchFamily="49" charset="0"/>
                <a:cs typeface="Courier New" pitchFamily="49" charset="0"/>
              </a:rPr>
              <a:t>IFrame</a:t>
            </a:r>
            <a:r>
              <a:rPr lang="en-GB" sz="1600" b="1" i="1" dirty="0" smtClean="0">
                <a:cs typeface="Courier New" pitchFamily="49" charset="0"/>
              </a:rPr>
              <a:t>: </a:t>
            </a:r>
            <a:r>
              <a:rPr lang="en-GB" sz="1600" dirty="0" smtClean="0">
                <a:cs typeface="Courier New" pitchFamily="49" charset="0"/>
              </a:rPr>
              <a:t>An </a:t>
            </a:r>
            <a:r>
              <a:rPr lang="en-GB" sz="1600" dirty="0" err="1" smtClean="0">
                <a:latin typeface="Courier New" pitchFamily="49" charset="0"/>
                <a:cs typeface="Courier New" pitchFamily="49" charset="0"/>
              </a:rPr>
              <a:t>IFrame</a:t>
            </a:r>
            <a:r>
              <a:rPr lang="en-GB" sz="1600" dirty="0" smtClean="0">
                <a:cs typeface="Courier New" pitchFamily="49" charset="0"/>
              </a:rPr>
              <a:t> whose type is a </a:t>
            </a:r>
            <a:r>
              <a:rPr lang="en-GB" sz="1600" dirty="0" smtClean="0"/>
              <a:t>disjunction-</a:t>
            </a:r>
            <a:r>
              <a:rPr lang="en-GB" sz="1600" dirty="0" err="1" smtClean="0">
                <a:latin typeface="Courier New" pitchFamily="49" charset="0"/>
                <a:cs typeface="Courier New" pitchFamily="49" charset="0"/>
              </a:rPr>
              <a:t>CFrame</a:t>
            </a:r>
            <a:endParaRPr lang="en-GB" sz="1600" dirty="0" smtClean="0">
              <a:latin typeface="Courier New" pitchFamily="49" charset="0"/>
              <a:cs typeface="Courier New" pitchFamily="49" charset="0"/>
            </a:endParaRPr>
          </a:p>
          <a:p>
            <a:pPr marL="457200" indent="-457200">
              <a:buFont typeface="Arial" pitchFamily="34" charset="0"/>
              <a:buChar char="•"/>
            </a:pPr>
            <a:r>
              <a:rPr lang="en-GB" sz="1600" b="1" i="1" dirty="0" smtClean="0">
                <a:cs typeface="Courier New" pitchFamily="49" charset="0"/>
              </a:rPr>
              <a:t>Indefinite-</a:t>
            </a:r>
            <a:r>
              <a:rPr lang="en-GB" sz="1600" b="1" i="1" dirty="0" err="1" smtClean="0">
                <a:latin typeface="Courier New" pitchFamily="49" charset="0"/>
                <a:cs typeface="Courier New" pitchFamily="49" charset="0"/>
              </a:rPr>
              <a:t>INumber</a:t>
            </a:r>
            <a:r>
              <a:rPr lang="en-GB" sz="1600" b="1" i="1" dirty="0" smtClean="0">
                <a:cs typeface="Courier New" pitchFamily="49" charset="0"/>
              </a:rPr>
              <a:t>: </a:t>
            </a:r>
            <a:r>
              <a:rPr lang="en-GB" sz="1600" dirty="0" smtClean="0">
                <a:cs typeface="Courier New" pitchFamily="49" charset="0"/>
              </a:rPr>
              <a:t>An </a:t>
            </a:r>
            <a:r>
              <a:rPr lang="en-GB" sz="1600" dirty="0" err="1" smtClean="0">
                <a:latin typeface="Courier New" pitchFamily="49" charset="0"/>
                <a:cs typeface="Courier New" pitchFamily="49" charset="0"/>
              </a:rPr>
              <a:t>INumber</a:t>
            </a:r>
            <a:r>
              <a:rPr lang="en-GB" sz="1600" dirty="0" smtClean="0">
                <a:cs typeface="Courier New" pitchFamily="49" charset="0"/>
              </a:rPr>
              <a:t> of a special type that represents a value-range, rather than a specific value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5112060" y="368660"/>
            <a:ext cx="3708412" cy="1846659"/>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Left-click on the </a:t>
            </a:r>
            <a:r>
              <a:rPr lang="en-GB" sz="1600" dirty="0" smtClean="0">
                <a:latin typeface="Comic Sans MS" pitchFamily="66" charset="0"/>
              </a:rPr>
              <a:t>Industry</a:t>
            </a:r>
            <a:r>
              <a:rPr lang="en-GB" sz="1600" dirty="0" smtClean="0"/>
              <a:t> value-type icon, underneath the “industry” slot icon.</a:t>
            </a:r>
          </a:p>
          <a:p>
            <a:pPr marL="457200" indent="-457200">
              <a:buFont typeface="+mj-lt"/>
              <a:buAutoNum type="arabicPeriod"/>
            </a:pPr>
            <a:r>
              <a:rPr lang="en-GB" sz="1600" dirty="0" smtClean="0"/>
              <a:t>Select </a:t>
            </a:r>
            <a:r>
              <a:rPr lang="en-GB" sz="1600" dirty="0" smtClean="0">
                <a:latin typeface="Comic Sans MS" pitchFamily="66" charset="0"/>
              </a:rPr>
              <a:t>Academia</a:t>
            </a:r>
            <a:r>
              <a:rPr lang="en-GB" sz="1600" dirty="0" smtClean="0"/>
              <a:t> in the dialog that appears (using either of the tabs provided: “tree” or “list/search” )</a:t>
            </a:r>
          </a:p>
        </p:txBody>
      </p:sp>
      <p:sp>
        <p:nvSpPr>
          <p:cNvPr id="22" name="TextBox 21"/>
          <p:cNvSpPr txBox="1"/>
          <p:nvPr/>
        </p:nvSpPr>
        <p:spPr>
          <a:xfrm>
            <a:off x="5112060" y="2204864"/>
            <a:ext cx="3708412" cy="4308872"/>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t>The </a:t>
            </a:r>
            <a:r>
              <a:rPr lang="en-GB" sz="1600" dirty="0" smtClean="0">
                <a:latin typeface="Comic Sans MS" pitchFamily="66" charset="0"/>
              </a:rPr>
              <a:t>Academia</a:t>
            </a:r>
            <a:r>
              <a:rPr lang="en-GB" sz="1600" dirty="0" smtClean="0"/>
              <a:t> icon that appears underneath the </a:t>
            </a:r>
            <a:r>
              <a:rPr lang="en-GB" sz="1600" dirty="0" smtClean="0">
                <a:latin typeface="Comic Sans MS" pitchFamily="66" charset="0"/>
              </a:rPr>
              <a:t>Industry</a:t>
            </a:r>
            <a:r>
              <a:rPr lang="en-GB" sz="1600" dirty="0" smtClean="0"/>
              <a:t> value-type icon, represents an </a:t>
            </a:r>
            <a:r>
              <a:rPr lang="en-GB" sz="1600" dirty="0" err="1" smtClean="0">
                <a:latin typeface="Courier New" pitchFamily="49" charset="0"/>
                <a:cs typeface="Courier New" pitchFamily="49" charset="0"/>
              </a:rPr>
              <a:t>IFrame</a:t>
            </a:r>
            <a:r>
              <a:rPr lang="en-GB" sz="1600" dirty="0" smtClean="0"/>
              <a:t> that has been created and set as the value for the relevant slot</a:t>
            </a:r>
          </a:p>
          <a:p>
            <a:pPr marL="457200" indent="-457200">
              <a:buFont typeface="Arial" pitchFamily="34" charset="0"/>
              <a:buChar char="•"/>
            </a:pPr>
            <a:r>
              <a:rPr lang="en-GB" sz="1600" dirty="0" smtClean="0"/>
              <a:t>Note that the value-type for the </a:t>
            </a:r>
            <a:r>
              <a:rPr lang="en-GB" sz="1600" dirty="0" smtClean="0">
                <a:latin typeface="Comic Sans MS" pitchFamily="66" charset="0"/>
              </a:rPr>
              <a:t>job-type</a:t>
            </a:r>
            <a:r>
              <a:rPr lang="en-GB" sz="1600" dirty="0" smtClean="0"/>
              <a:t> slot has been automatically updated from the default </a:t>
            </a:r>
            <a:r>
              <a:rPr lang="en-GB" sz="1600" dirty="0" smtClean="0">
                <a:latin typeface="Comic Sans MS" pitchFamily="66" charset="0"/>
              </a:rPr>
              <a:t>Job-type</a:t>
            </a:r>
            <a:r>
              <a:rPr lang="en-GB" sz="1600" dirty="0" smtClean="0"/>
              <a:t> to what is referred to as a disjunction-</a:t>
            </a:r>
            <a:r>
              <a:rPr lang="en-GB" sz="1600" dirty="0" err="1" smtClean="0">
                <a:latin typeface="Courier New" pitchFamily="49" charset="0"/>
                <a:cs typeface="Courier New" pitchFamily="49" charset="0"/>
              </a:rPr>
              <a:t>MFrame</a:t>
            </a:r>
            <a:r>
              <a:rPr lang="en-GB" sz="1600" dirty="0" smtClean="0"/>
              <a:t> (</a:t>
            </a:r>
            <a:r>
              <a:rPr lang="en-GB" sz="1600" i="1" dirty="0" smtClean="0"/>
              <a:t>i.e.</a:t>
            </a:r>
            <a:r>
              <a:rPr lang="en-GB" sz="1600" dirty="0" smtClean="0"/>
              <a:t> an </a:t>
            </a:r>
            <a:r>
              <a:rPr lang="en-GB" sz="1600" dirty="0" err="1" smtClean="0">
                <a:latin typeface="Courier New" pitchFamily="49" charset="0"/>
                <a:cs typeface="Courier New" pitchFamily="49" charset="0"/>
              </a:rPr>
              <a:t>MFrame</a:t>
            </a:r>
            <a:r>
              <a:rPr lang="en-GB" sz="1600" dirty="0" smtClean="0"/>
              <a:t> corresponding to a disjunction-</a:t>
            </a:r>
            <a:r>
              <a:rPr lang="en-GB" sz="1600" dirty="0" err="1" smtClean="0">
                <a:latin typeface="Courier New" pitchFamily="49" charset="0"/>
                <a:cs typeface="Courier New" pitchFamily="49" charset="0"/>
              </a:rPr>
              <a:t>CFrame</a:t>
            </a:r>
            <a:r>
              <a:rPr lang="en-GB" sz="1600" dirty="0" smtClean="0"/>
              <a:t>)</a:t>
            </a:r>
          </a:p>
          <a:p>
            <a:pPr marL="457200" indent="-457200">
              <a:buFont typeface="Arial" pitchFamily="34" charset="0"/>
              <a:buChar char="•"/>
            </a:pPr>
            <a:r>
              <a:rPr lang="en-GB" sz="1600" dirty="0" smtClean="0"/>
              <a:t>This value-type update is due to OWL-based inference based on the entered value, and mediated by the MEKON-OWL reasoning plug-in</a:t>
            </a:r>
          </a:p>
        </p:txBody>
      </p:sp>
      <p:pic>
        <p:nvPicPr>
          <p:cNvPr id="4098" name="Picture 2"/>
          <p:cNvPicPr>
            <a:picLocks noChangeAspect="1" noChangeArrowheads="1"/>
          </p:cNvPicPr>
          <p:nvPr/>
        </p:nvPicPr>
        <p:blipFill>
          <a:blip r:embed="rId2" cstate="print"/>
          <a:srcRect/>
          <a:stretch>
            <a:fillRect/>
          </a:stretch>
        </p:blipFill>
        <p:spPr bwMode="auto">
          <a:xfrm>
            <a:off x="359532" y="440668"/>
            <a:ext cx="4299204" cy="3120390"/>
          </a:xfrm>
          <a:prstGeom prst="rect">
            <a:avLst/>
          </a:prstGeom>
          <a:noFill/>
          <a:ln w="9525">
            <a:noFill/>
            <a:miter lim="800000"/>
            <a:headEnd/>
            <a:tailEnd/>
          </a:ln>
        </p:spPr>
      </p:pic>
      <p:sp>
        <p:nvSpPr>
          <p:cNvPr id="7" name="TextBox 6"/>
          <p:cNvSpPr txBox="1"/>
          <p:nvPr/>
        </p:nvSpPr>
        <p:spPr>
          <a:xfrm>
            <a:off x="899592" y="4185084"/>
            <a:ext cx="3060340" cy="1908212"/>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Icon-Text Modifier:</a:t>
            </a:r>
          </a:p>
        </p:txBody>
      </p:sp>
      <p:sp>
        <p:nvSpPr>
          <p:cNvPr id="9" name="TextBox 8"/>
          <p:cNvSpPr txBox="1"/>
          <p:nvPr/>
        </p:nvSpPr>
        <p:spPr>
          <a:xfrm>
            <a:off x="1295636" y="4545124"/>
            <a:ext cx="2628292" cy="612068"/>
          </a:xfrm>
          <a:prstGeom prst="rect">
            <a:avLst/>
          </a:prstGeom>
          <a:noFill/>
          <a:ln>
            <a:noFill/>
          </a:ln>
        </p:spPr>
        <p:txBody>
          <a:bodyPr wrap="square" rtlCol="0">
            <a:noAutofit/>
          </a:bodyPr>
          <a:lstStyle/>
          <a:p>
            <a:r>
              <a:rPr lang="en-GB" sz="1600" dirty="0" smtClean="0"/>
              <a:t>Entity was affected in some way by latest user action </a:t>
            </a:r>
            <a:endParaRPr lang="en-GB" sz="1600" dirty="0"/>
          </a:p>
        </p:txBody>
      </p:sp>
      <p:sp>
        <p:nvSpPr>
          <p:cNvPr id="10" name="TextBox 9"/>
          <p:cNvSpPr txBox="1"/>
          <p:nvPr/>
        </p:nvSpPr>
        <p:spPr>
          <a:xfrm>
            <a:off x="899592" y="4581128"/>
            <a:ext cx="468052" cy="360040"/>
          </a:xfrm>
          <a:prstGeom prst="rect">
            <a:avLst/>
          </a:prstGeom>
          <a:noFill/>
          <a:ln>
            <a:noFill/>
          </a:ln>
        </p:spPr>
        <p:txBody>
          <a:bodyPr wrap="square" rtlCol="0">
            <a:noAutofit/>
          </a:bodyPr>
          <a:lstStyle/>
          <a:p>
            <a:r>
              <a:rPr lang="en-GB" sz="2400" dirty="0" smtClean="0"/>
              <a:t>@</a:t>
            </a:r>
            <a:endParaRPr lang="en-GB" sz="2400" dirty="0"/>
          </a:p>
        </p:txBody>
      </p:sp>
      <p:sp>
        <p:nvSpPr>
          <p:cNvPr id="11" name="TextBox 10"/>
          <p:cNvSpPr txBox="1"/>
          <p:nvPr/>
        </p:nvSpPr>
        <p:spPr>
          <a:xfrm>
            <a:off x="899592" y="5193196"/>
            <a:ext cx="3060340" cy="900100"/>
          </a:xfrm>
          <a:prstGeom prst="rect">
            <a:avLst/>
          </a:prstGeom>
          <a:noFill/>
          <a:ln>
            <a:noFill/>
          </a:ln>
        </p:spPr>
        <p:txBody>
          <a:bodyPr wrap="square" rtlCol="0">
            <a:noAutofit/>
          </a:bodyPr>
          <a:lstStyle/>
          <a:p>
            <a:r>
              <a:rPr lang="en-GB" sz="1600" b="1" i="1" dirty="0" smtClean="0"/>
              <a:t>Note: </a:t>
            </a:r>
            <a:r>
              <a:rPr lang="en-GB" sz="1600" dirty="0" smtClean="0"/>
              <a:t>When relevant entity is not currently visible, modifier will be applied to nearest visible ancestor</a:t>
            </a:r>
            <a:endParaRPr lang="en-GB" sz="1600" dirty="0"/>
          </a:p>
        </p:txBody>
      </p:sp>
      <p:cxnSp>
        <p:nvCxnSpPr>
          <p:cNvPr id="16" name="Straight Arrow Connector 15"/>
          <p:cNvCxnSpPr/>
          <p:nvPr/>
        </p:nvCxnSpPr>
        <p:spPr>
          <a:xfrm flipH="1" flipV="1">
            <a:off x="2663788" y="2780928"/>
            <a:ext cx="900100" cy="792088"/>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303748" y="1880828"/>
            <a:ext cx="504056" cy="216024"/>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663788" y="1556792"/>
            <a:ext cx="115212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chemeClr val="tx1">
                    <a:lumMod val="75000"/>
                    <a:lumOff val="25000"/>
                  </a:schemeClr>
                </a:solidFill>
              </a:rPr>
              <a:t>user input</a:t>
            </a:r>
            <a:endParaRPr lang="en-GB" b="1" dirty="0">
              <a:solidFill>
                <a:schemeClr val="tx1">
                  <a:lumMod val="75000"/>
                  <a:lumOff val="25000"/>
                </a:schemeClr>
              </a:solidFill>
            </a:endParaRPr>
          </a:p>
        </p:txBody>
      </p:sp>
      <p:sp>
        <p:nvSpPr>
          <p:cNvPr id="13" name="TextBox 12"/>
          <p:cNvSpPr txBox="1"/>
          <p:nvPr/>
        </p:nvSpPr>
        <p:spPr>
          <a:xfrm>
            <a:off x="3239852" y="3392996"/>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FF0000"/>
                </a:solidFill>
              </a:rPr>
              <a:t>EKS response</a:t>
            </a:r>
            <a:endParaRPr lang="en-GB" b="1" dirty="0">
              <a:solidFill>
                <a:srgbClr val="FF000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3" name="Picture 9"/>
          <p:cNvPicPr>
            <a:picLocks noChangeAspect="1" noChangeArrowheads="1"/>
          </p:cNvPicPr>
          <p:nvPr/>
        </p:nvPicPr>
        <p:blipFill>
          <a:blip r:embed="rId2" cstate="print"/>
          <a:srcRect/>
          <a:stretch>
            <a:fillRect/>
          </a:stretch>
        </p:blipFill>
        <p:spPr bwMode="auto">
          <a:xfrm>
            <a:off x="359532" y="296652"/>
            <a:ext cx="4299204" cy="3566160"/>
          </a:xfrm>
          <a:prstGeom prst="rect">
            <a:avLst/>
          </a:prstGeom>
          <a:noFill/>
          <a:ln w="9525">
            <a:noFill/>
            <a:miter lim="800000"/>
            <a:headEnd/>
            <a:tailEnd/>
          </a:ln>
        </p:spPr>
      </p:pic>
      <p:sp>
        <p:nvSpPr>
          <p:cNvPr id="7" name="TextBox 6"/>
          <p:cNvSpPr txBox="1"/>
          <p:nvPr/>
        </p:nvSpPr>
        <p:spPr>
          <a:xfrm>
            <a:off x="5256076" y="2636912"/>
            <a:ext cx="3312368" cy="1354217"/>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Add a value of </a:t>
            </a:r>
            <a:r>
              <a:rPr lang="en-GB" sz="1600" dirty="0" smtClean="0">
                <a:latin typeface="Comic Sans MS" pitchFamily="66" charset="0"/>
              </a:rPr>
              <a:t>Researcher</a:t>
            </a:r>
            <a:r>
              <a:rPr lang="en-GB" sz="1600" dirty="0" smtClean="0"/>
              <a:t>, for the </a:t>
            </a:r>
            <a:r>
              <a:rPr lang="en-GB" sz="1600" dirty="0" smtClean="0">
                <a:latin typeface="Comic Sans MS" pitchFamily="66" charset="0"/>
              </a:rPr>
              <a:t>job-type</a:t>
            </a:r>
            <a:r>
              <a:rPr lang="en-GB" sz="1600" dirty="0" smtClean="0"/>
              <a:t> slot (by left-clicking on the relevant value-type icon, as before)</a:t>
            </a:r>
          </a:p>
        </p:txBody>
      </p:sp>
      <p:sp>
        <p:nvSpPr>
          <p:cNvPr id="8" name="TextBox 7"/>
          <p:cNvSpPr txBox="1"/>
          <p:nvPr/>
        </p:nvSpPr>
        <p:spPr>
          <a:xfrm>
            <a:off x="5256076" y="4005064"/>
            <a:ext cx="3312368" cy="2339102"/>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t>Note that a new </a:t>
            </a:r>
            <a:r>
              <a:rPr lang="en-GB" sz="1600" dirty="0" smtClean="0">
                <a:latin typeface="Comic Sans MS" pitchFamily="66" charset="0"/>
              </a:rPr>
              <a:t>research-area</a:t>
            </a:r>
            <a:r>
              <a:rPr lang="en-GB" sz="1600" dirty="0" smtClean="0"/>
              <a:t> slot appears, which similarly to the updating of the slot value-type that resulted from the previous action, is due to OWL-based inference invoked as a result of this latest action</a:t>
            </a:r>
          </a:p>
        </p:txBody>
      </p:sp>
      <p:cxnSp>
        <p:nvCxnSpPr>
          <p:cNvPr id="5" name="Straight Arrow Connector 4"/>
          <p:cNvCxnSpPr/>
          <p:nvPr/>
        </p:nvCxnSpPr>
        <p:spPr>
          <a:xfrm flipH="1" flipV="1">
            <a:off x="2087724" y="2996952"/>
            <a:ext cx="1044116" cy="396044"/>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447764" y="2060848"/>
            <a:ext cx="936104" cy="576064"/>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59832" y="1808820"/>
            <a:ext cx="115212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chemeClr val="tx1">
                    <a:lumMod val="75000"/>
                    <a:lumOff val="25000"/>
                  </a:schemeClr>
                </a:solidFill>
              </a:rPr>
              <a:t>user input</a:t>
            </a:r>
            <a:endParaRPr lang="en-GB" b="1" dirty="0">
              <a:solidFill>
                <a:schemeClr val="tx1">
                  <a:lumMod val="75000"/>
                  <a:lumOff val="25000"/>
                </a:schemeClr>
              </a:solidFill>
            </a:endParaRPr>
          </a:p>
        </p:txBody>
      </p:sp>
      <p:sp>
        <p:nvSpPr>
          <p:cNvPr id="10" name="TextBox 9"/>
          <p:cNvSpPr txBox="1"/>
          <p:nvPr/>
        </p:nvSpPr>
        <p:spPr>
          <a:xfrm>
            <a:off x="2627784" y="3248980"/>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FF0000"/>
                </a:solidFill>
              </a:rPr>
              <a:t>EKS response</a:t>
            </a:r>
            <a:endParaRPr lang="en-GB" b="1" dirty="0">
              <a:solidFill>
                <a:srgbClr val="FF000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5" name="Picture 5"/>
          <p:cNvPicPr>
            <a:picLocks noChangeAspect="1" noChangeArrowheads="1"/>
          </p:cNvPicPr>
          <p:nvPr/>
        </p:nvPicPr>
        <p:blipFill>
          <a:blip r:embed="rId2" cstate="print"/>
          <a:srcRect/>
          <a:stretch>
            <a:fillRect/>
          </a:stretch>
        </p:blipFill>
        <p:spPr bwMode="auto">
          <a:xfrm>
            <a:off x="287524" y="368660"/>
            <a:ext cx="4206240" cy="3444240"/>
          </a:xfrm>
          <a:prstGeom prst="rect">
            <a:avLst/>
          </a:prstGeom>
          <a:noFill/>
          <a:ln w="9525">
            <a:noFill/>
            <a:miter lim="800000"/>
            <a:headEnd/>
            <a:tailEnd/>
          </a:ln>
        </p:spPr>
      </p:pic>
      <p:sp>
        <p:nvSpPr>
          <p:cNvPr id="15" name="TextBox 14"/>
          <p:cNvSpPr txBox="1"/>
          <p:nvPr/>
        </p:nvSpPr>
        <p:spPr>
          <a:xfrm>
            <a:off x="5220072" y="224644"/>
            <a:ext cx="3600400" cy="1846659"/>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Select the “Inferred Types” tab in the assertion window</a:t>
            </a:r>
          </a:p>
          <a:p>
            <a:pPr marL="457200" indent="-457200">
              <a:buFont typeface="+mj-lt"/>
              <a:buAutoNum type="arabicPeriod"/>
            </a:pPr>
            <a:r>
              <a:rPr lang="en-GB" sz="1600" dirty="0" smtClean="0"/>
              <a:t>Select in turn each of the </a:t>
            </a:r>
            <a:r>
              <a:rPr lang="en-GB" sz="1600" dirty="0" err="1" smtClean="0">
                <a:latin typeface="Courier New" pitchFamily="49" charset="0"/>
                <a:cs typeface="Courier New" pitchFamily="49" charset="0"/>
              </a:rPr>
              <a:t>CFrame</a:t>
            </a:r>
            <a:r>
              <a:rPr lang="en-GB" sz="1600" dirty="0" err="1" smtClean="0"/>
              <a:t>s</a:t>
            </a:r>
            <a:r>
              <a:rPr lang="en-GB" sz="1600" dirty="0" smtClean="0"/>
              <a:t> that appear in that tab, causing corresponding selections in the main window</a:t>
            </a:r>
          </a:p>
        </p:txBody>
      </p:sp>
      <p:sp>
        <p:nvSpPr>
          <p:cNvPr id="22" name="TextBox 21"/>
          <p:cNvSpPr txBox="1"/>
          <p:nvPr/>
        </p:nvSpPr>
        <p:spPr>
          <a:xfrm>
            <a:off x="5220072" y="2060848"/>
            <a:ext cx="3600400" cy="4555093"/>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t>The displayed </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are the </a:t>
            </a:r>
            <a:r>
              <a:rPr lang="en-GB" sz="1600" dirty="0" smtClean="0"/>
              <a:t>currently inferred-types of the instance, as inferred via OWL-based reasoning</a:t>
            </a:r>
          </a:p>
          <a:p>
            <a:pPr marL="457200" indent="-457200">
              <a:buFont typeface="Arial" pitchFamily="34" charset="0"/>
              <a:buChar char="•"/>
            </a:pPr>
            <a:r>
              <a:rPr lang="en-GB" sz="1600" dirty="0" smtClean="0"/>
              <a:t>The </a:t>
            </a:r>
            <a:r>
              <a:rPr lang="en-GB" sz="1600" dirty="0" smtClean="0">
                <a:cs typeface="Courier New" pitchFamily="49" charset="0"/>
              </a:rPr>
              <a:t>details displayed </a:t>
            </a:r>
            <a:r>
              <a:rPr lang="en-GB" sz="1600" dirty="0" smtClean="0"/>
              <a:t>in the main window show the roles that these inferred-types played in the previously witnessed dynamic updates:</a:t>
            </a:r>
          </a:p>
          <a:p>
            <a:pPr marL="914400" lvl="1" indent="-457200">
              <a:buFont typeface="Arial" pitchFamily="34" charset="0"/>
              <a:buChar char="•"/>
            </a:pPr>
            <a:r>
              <a:rPr lang="en-GB" sz="1600" dirty="0" smtClean="0">
                <a:latin typeface="Comic Sans MS" pitchFamily="66" charset="0"/>
              </a:rPr>
              <a:t>Academic-job</a:t>
            </a:r>
            <a:r>
              <a:rPr lang="en-GB" sz="1600" dirty="0" smtClean="0"/>
              <a:t> provided the specialisation for the pre-existing </a:t>
            </a:r>
            <a:r>
              <a:rPr lang="en-GB" sz="1600" dirty="0" smtClean="0">
                <a:latin typeface="Comic Sans MS" pitchFamily="66" charset="0"/>
              </a:rPr>
              <a:t>job-type</a:t>
            </a:r>
            <a:r>
              <a:rPr lang="en-GB" sz="1600" dirty="0" smtClean="0"/>
              <a:t> slot (as originally provided via the initial instantiation of </a:t>
            </a:r>
            <a:r>
              <a:rPr lang="en-GB" sz="1600" dirty="0" smtClean="0">
                <a:latin typeface="Comic Sans MS" pitchFamily="66" charset="0"/>
              </a:rPr>
              <a:t>Job</a:t>
            </a:r>
            <a:r>
              <a:rPr lang="en-GB" sz="1600" dirty="0" smtClean="0"/>
              <a:t>)</a:t>
            </a:r>
          </a:p>
          <a:p>
            <a:pPr marL="914400" lvl="1" indent="-457200">
              <a:buFont typeface="Arial" pitchFamily="34" charset="0"/>
              <a:buChar char="•"/>
            </a:pPr>
            <a:r>
              <a:rPr lang="en-GB" sz="1600" dirty="0" smtClean="0">
                <a:latin typeface="Comic Sans MS" pitchFamily="66" charset="0"/>
              </a:rPr>
              <a:t>Research-job</a:t>
            </a:r>
            <a:r>
              <a:rPr lang="en-GB" sz="1600" dirty="0" smtClean="0"/>
              <a:t> provided the definition for the dynamically created </a:t>
            </a:r>
            <a:r>
              <a:rPr lang="en-GB" sz="1600" dirty="0" smtClean="0">
                <a:latin typeface="Comic Sans MS" pitchFamily="66" charset="0"/>
              </a:rPr>
              <a:t>research-area</a:t>
            </a:r>
            <a:r>
              <a:rPr lang="en-GB" sz="1600" dirty="0" smtClean="0"/>
              <a:t> slot</a:t>
            </a:r>
          </a:p>
        </p:txBody>
      </p:sp>
      <p:pic>
        <p:nvPicPr>
          <p:cNvPr id="20487" name="Picture 7"/>
          <p:cNvPicPr>
            <a:picLocks noChangeAspect="1" noChangeArrowheads="1"/>
          </p:cNvPicPr>
          <p:nvPr/>
        </p:nvPicPr>
        <p:blipFill>
          <a:blip r:embed="rId3" cstate="print"/>
          <a:srcRect/>
          <a:stretch>
            <a:fillRect/>
          </a:stretch>
        </p:blipFill>
        <p:spPr bwMode="auto">
          <a:xfrm>
            <a:off x="1475656" y="2744924"/>
            <a:ext cx="3390900"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5220072" y="1556792"/>
            <a:ext cx="3492388" cy="4801314"/>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Try adding and removing various values for the </a:t>
            </a:r>
            <a:r>
              <a:rPr lang="en-GB" sz="1600" dirty="0" smtClean="0">
                <a:latin typeface="Comic Sans MS" pitchFamily="66" charset="0"/>
              </a:rPr>
              <a:t>industry</a:t>
            </a:r>
            <a:r>
              <a:rPr lang="en-GB" sz="1600" dirty="0" smtClean="0"/>
              <a:t> slot in the following ways:</a:t>
            </a:r>
          </a:p>
          <a:p>
            <a:pPr marL="914400" lvl="1" indent="-457200">
              <a:buFont typeface="Arial" pitchFamily="34" charset="0"/>
              <a:buChar char="•"/>
            </a:pPr>
            <a:r>
              <a:rPr lang="en-GB" sz="1600" dirty="0" smtClean="0"/>
              <a:t>Left-click on value-type icon to add new value (which, since slot has </a:t>
            </a:r>
            <a:r>
              <a:rPr lang="en-GB" sz="1600" dirty="0" smtClean="0">
                <a:latin typeface="Courier New" pitchFamily="49" charset="0"/>
                <a:cs typeface="Courier New" pitchFamily="49" charset="0"/>
              </a:rPr>
              <a:t>SINGLE</a:t>
            </a:r>
            <a:r>
              <a:rPr lang="en-GB" sz="1600" dirty="0" smtClean="0"/>
              <a:t> cardinality, will replace previous value)</a:t>
            </a:r>
          </a:p>
          <a:p>
            <a:pPr marL="914400" lvl="1" indent="-457200">
              <a:buFont typeface="Arial" pitchFamily="34" charset="0"/>
              <a:buChar char="•"/>
            </a:pPr>
            <a:r>
              <a:rPr lang="en-GB" sz="1600" dirty="0" smtClean="0"/>
              <a:t>Right-click on value icon to remove relevant value</a:t>
            </a:r>
          </a:p>
          <a:p>
            <a:pPr marL="914400" lvl="1" indent="-457200">
              <a:buFont typeface="Arial" pitchFamily="34" charset="0"/>
              <a:buChar char="•"/>
            </a:pPr>
            <a:r>
              <a:rPr lang="en-GB" sz="1600" dirty="0" smtClean="0"/>
              <a:t>Right-click on value-type icon to clear all values for the slot (which, for </a:t>
            </a:r>
            <a:r>
              <a:rPr lang="en-GB" sz="1600" dirty="0" smtClean="0">
                <a:latin typeface="Courier New" pitchFamily="49" charset="0"/>
                <a:cs typeface="Courier New" pitchFamily="49" charset="0"/>
              </a:rPr>
              <a:t>SINGLE</a:t>
            </a:r>
            <a:r>
              <a:rPr lang="en-GB" sz="1600" dirty="0" smtClean="0"/>
              <a:t> cardinality slot, will always amount to the same thing)</a:t>
            </a:r>
          </a:p>
          <a:p>
            <a:pPr marL="457200" indent="-457200">
              <a:buFont typeface="+mj-lt"/>
              <a:buAutoNum type="arabicPeriod"/>
            </a:pPr>
            <a:r>
              <a:rPr lang="en-GB" sz="1600" dirty="0" smtClean="0"/>
              <a:t>Note appropriate updates occurring to value-type of </a:t>
            </a:r>
            <a:r>
              <a:rPr lang="en-GB" sz="1600" dirty="0" smtClean="0">
                <a:latin typeface="Comic Sans MS" pitchFamily="66" charset="0"/>
              </a:rPr>
              <a:t>job-type</a:t>
            </a:r>
            <a:r>
              <a:rPr lang="en-GB" sz="1600" dirty="0" smtClean="0"/>
              <a:t> slot</a:t>
            </a:r>
          </a:p>
        </p:txBody>
      </p:sp>
      <p:pic>
        <p:nvPicPr>
          <p:cNvPr id="2050" name="Picture 2"/>
          <p:cNvPicPr>
            <a:picLocks noChangeAspect="1" noChangeArrowheads="1"/>
          </p:cNvPicPr>
          <p:nvPr/>
        </p:nvPicPr>
        <p:blipFill>
          <a:blip r:embed="rId2" cstate="print"/>
          <a:srcRect/>
          <a:stretch>
            <a:fillRect/>
          </a:stretch>
        </p:blipFill>
        <p:spPr bwMode="auto">
          <a:xfrm>
            <a:off x="359532" y="476672"/>
            <a:ext cx="4388358" cy="3239262"/>
          </a:xfrm>
          <a:prstGeom prst="rect">
            <a:avLst/>
          </a:prstGeom>
          <a:noFill/>
          <a:ln w="9525">
            <a:noFill/>
            <a:miter lim="800000"/>
            <a:headEnd/>
            <a:tailEnd/>
          </a:ln>
        </p:spPr>
      </p:pic>
      <p:cxnSp>
        <p:nvCxnSpPr>
          <p:cNvPr id="4" name="Straight Arrow Connector 3"/>
          <p:cNvCxnSpPr/>
          <p:nvPr/>
        </p:nvCxnSpPr>
        <p:spPr>
          <a:xfrm flipH="1" flipV="1">
            <a:off x="2663788" y="2780928"/>
            <a:ext cx="900100" cy="792088"/>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a:off x="2303748" y="1880828"/>
            <a:ext cx="504056" cy="216024"/>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663788" y="1556792"/>
            <a:ext cx="115212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chemeClr val="tx1">
                    <a:lumMod val="75000"/>
                    <a:lumOff val="25000"/>
                  </a:schemeClr>
                </a:solidFill>
              </a:rPr>
              <a:t>user input</a:t>
            </a:r>
            <a:endParaRPr lang="en-GB" b="1" dirty="0">
              <a:solidFill>
                <a:schemeClr val="tx1">
                  <a:lumMod val="75000"/>
                  <a:lumOff val="25000"/>
                </a:schemeClr>
              </a:solidFill>
            </a:endParaRPr>
          </a:p>
        </p:txBody>
      </p:sp>
      <p:sp>
        <p:nvSpPr>
          <p:cNvPr id="7" name="TextBox 6"/>
          <p:cNvSpPr txBox="1"/>
          <p:nvPr/>
        </p:nvSpPr>
        <p:spPr>
          <a:xfrm>
            <a:off x="3239852" y="3392996"/>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FF0000"/>
                </a:solidFill>
              </a:rPr>
              <a:t>EKS response</a:t>
            </a:r>
            <a:endParaRPr lang="en-GB" b="1" dirty="0">
              <a:solidFill>
                <a:srgbClr val="FF000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4860032" y="872716"/>
            <a:ext cx="3780420" cy="1354217"/>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Set values for </a:t>
            </a:r>
            <a:r>
              <a:rPr lang="en-GB" sz="1600" dirty="0" smtClean="0">
                <a:latin typeface="Comic Sans MS" pitchFamily="66" charset="0"/>
              </a:rPr>
              <a:t>hours-per-week</a:t>
            </a:r>
            <a:r>
              <a:rPr lang="en-GB" sz="1600" dirty="0" smtClean="0"/>
              <a:t> and </a:t>
            </a:r>
            <a:r>
              <a:rPr lang="en-GB" sz="1600" dirty="0" smtClean="0">
                <a:latin typeface="Comic Sans MS" pitchFamily="66" charset="0"/>
              </a:rPr>
              <a:t>hourly-pay</a:t>
            </a:r>
            <a:r>
              <a:rPr lang="en-GB" sz="1600" dirty="0" smtClean="0"/>
              <a:t> slots (left-clicking on the value-type icons for numeric slots will produce appropriate input dialogs)</a:t>
            </a:r>
          </a:p>
        </p:txBody>
      </p:sp>
      <p:sp>
        <p:nvSpPr>
          <p:cNvPr id="22" name="TextBox 21"/>
          <p:cNvSpPr txBox="1"/>
          <p:nvPr/>
        </p:nvSpPr>
        <p:spPr>
          <a:xfrm>
            <a:off x="4860032" y="2240868"/>
            <a:ext cx="3780420" cy="4062651"/>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t>Note that the </a:t>
            </a:r>
            <a:r>
              <a:rPr lang="en-GB" sz="1600" dirty="0" smtClean="0">
                <a:latin typeface="Comic Sans MS" pitchFamily="66" charset="0"/>
              </a:rPr>
              <a:t>weekly-pay</a:t>
            </a:r>
            <a:r>
              <a:rPr lang="en-GB" sz="1600" dirty="0" smtClean="0"/>
              <a:t> slot will have been automatically assigned an appropriate value</a:t>
            </a:r>
          </a:p>
          <a:p>
            <a:pPr marL="457200" indent="-457200">
              <a:buFont typeface="Arial" pitchFamily="34" charset="0"/>
              <a:buChar char="•"/>
            </a:pPr>
            <a:r>
              <a:rPr lang="en-GB" sz="1600" dirty="0" smtClean="0"/>
              <a:t>This assignment was performed by the OM, rather than via OWL-based reasoning, which does not support such numeric calculations (if you perform the equivalent actions on the basic OM-free MEKON version of the model, then no such automatic updating will occur)</a:t>
            </a:r>
          </a:p>
          <a:p>
            <a:pPr marL="457200" indent="-457200">
              <a:buFont typeface="Arial" pitchFamily="34" charset="0"/>
              <a:buChar char="•"/>
            </a:pPr>
            <a:r>
              <a:rPr lang="en-GB" sz="1600" dirty="0" smtClean="0"/>
              <a:t>The OM performs the updates in response to the firing of listeners that it attaches to the relevant </a:t>
            </a:r>
            <a:r>
              <a:rPr lang="en-GB" sz="1600" dirty="0" err="1" smtClean="0">
                <a:latin typeface="Courier New" pitchFamily="49" charset="0"/>
                <a:cs typeface="Courier New" pitchFamily="49" charset="0"/>
              </a:rPr>
              <a:t>ISlot</a:t>
            </a:r>
            <a:r>
              <a:rPr lang="en-GB" sz="1600" dirty="0" err="1" smtClean="0"/>
              <a:t>s</a:t>
            </a:r>
            <a:r>
              <a:rPr lang="en-GB" sz="1600" dirty="0" smtClean="0"/>
              <a:t> as the </a:t>
            </a:r>
            <a:r>
              <a:rPr lang="en-GB" sz="1600" dirty="0" err="1" smtClean="0">
                <a:latin typeface="Courier New" pitchFamily="49" charset="0"/>
                <a:cs typeface="Courier New" pitchFamily="49" charset="0"/>
              </a:rPr>
              <a:t>IFrame</a:t>
            </a:r>
            <a:r>
              <a:rPr lang="en-GB" sz="1600" dirty="0" smtClean="0"/>
              <a:t> is instantiated</a:t>
            </a:r>
          </a:p>
        </p:txBody>
      </p:sp>
      <p:pic>
        <p:nvPicPr>
          <p:cNvPr id="2053" name="Picture 5"/>
          <p:cNvPicPr>
            <a:picLocks noChangeAspect="1" noChangeArrowheads="1"/>
          </p:cNvPicPr>
          <p:nvPr/>
        </p:nvPicPr>
        <p:blipFill>
          <a:blip r:embed="rId2" cstate="print"/>
          <a:srcRect/>
          <a:stretch>
            <a:fillRect/>
          </a:stretch>
        </p:blipFill>
        <p:spPr bwMode="auto">
          <a:xfrm>
            <a:off x="467544" y="404664"/>
            <a:ext cx="3679698" cy="3210306"/>
          </a:xfrm>
          <a:prstGeom prst="rect">
            <a:avLst/>
          </a:prstGeom>
          <a:noFill/>
          <a:ln w="9525">
            <a:noFill/>
            <a:miter lim="800000"/>
            <a:headEnd/>
            <a:tailEnd/>
          </a:ln>
        </p:spPr>
      </p:pic>
      <p:sp>
        <p:nvSpPr>
          <p:cNvPr id="5" name="TextBox 4"/>
          <p:cNvSpPr txBox="1"/>
          <p:nvPr/>
        </p:nvSpPr>
        <p:spPr>
          <a:xfrm>
            <a:off x="1331640" y="4653136"/>
            <a:ext cx="1728192" cy="900100"/>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Icons Recap:</a:t>
            </a:r>
          </a:p>
        </p:txBody>
      </p:sp>
      <p:sp>
        <p:nvSpPr>
          <p:cNvPr id="8" name="Rectangle 7"/>
          <p:cNvSpPr/>
          <p:nvPr/>
        </p:nvSpPr>
        <p:spPr>
          <a:xfrm rot="18972962">
            <a:off x="1573504" y="5067338"/>
            <a:ext cx="272357" cy="288198"/>
          </a:xfrm>
          <a:prstGeom prst="rect">
            <a:avLst/>
          </a:prstGeom>
          <a:solidFill>
            <a:schemeClr val="accent3">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9" name="TextBox 8"/>
          <p:cNvSpPr txBox="1"/>
          <p:nvPr/>
        </p:nvSpPr>
        <p:spPr>
          <a:xfrm>
            <a:off x="1943708" y="5049180"/>
            <a:ext cx="1080120"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INumber</a:t>
            </a:r>
            <a:endParaRPr lang="en-GB" sz="1600" dirty="0"/>
          </a:p>
        </p:txBody>
      </p:sp>
      <p:sp>
        <p:nvSpPr>
          <p:cNvPr id="17" name="TextBox 16"/>
          <p:cNvSpPr txBox="1"/>
          <p:nvPr/>
        </p:nvSpPr>
        <p:spPr>
          <a:xfrm>
            <a:off x="2663788" y="1556792"/>
            <a:ext cx="1152128" cy="360040"/>
          </a:xfrm>
          <a:prstGeom prst="rect">
            <a:avLst/>
          </a:prstGeom>
          <a:solidFill>
            <a:srgbClr val="92D050"/>
          </a:solidFill>
          <a:ln>
            <a:noFill/>
          </a:ln>
        </p:spPr>
        <p:txBody>
          <a:bodyPr wrap="square" rtlCol="0">
            <a:noAutofit/>
          </a:bodyPr>
          <a:lstStyle/>
          <a:p>
            <a:r>
              <a:rPr lang="en-GB" b="1" dirty="0" smtClean="0"/>
              <a:t>user input</a:t>
            </a:r>
            <a:endParaRPr lang="en-GB" b="1" dirty="0"/>
          </a:p>
        </p:txBody>
      </p:sp>
      <p:cxnSp>
        <p:nvCxnSpPr>
          <p:cNvPr id="32" name="Straight Arrow Connector 31"/>
          <p:cNvCxnSpPr/>
          <p:nvPr/>
        </p:nvCxnSpPr>
        <p:spPr>
          <a:xfrm flipH="1">
            <a:off x="1763688" y="2816932"/>
            <a:ext cx="1044116" cy="144016"/>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1727684" y="1808820"/>
            <a:ext cx="1152128" cy="288032"/>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375756" y="2600908"/>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411DD9"/>
                </a:solidFill>
              </a:rPr>
              <a:t>OM response</a:t>
            </a:r>
            <a:endParaRPr lang="en-GB" b="1" dirty="0">
              <a:solidFill>
                <a:srgbClr val="411DD9"/>
              </a:solidFill>
            </a:endParaRPr>
          </a:p>
        </p:txBody>
      </p:sp>
      <p:cxnSp>
        <p:nvCxnSpPr>
          <p:cNvPr id="38" name="Straight Arrow Connector 37"/>
          <p:cNvCxnSpPr/>
          <p:nvPr/>
        </p:nvCxnSpPr>
        <p:spPr>
          <a:xfrm flipH="1" flipV="1">
            <a:off x="1727684" y="1556792"/>
            <a:ext cx="1152128" cy="180020"/>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663788" y="1556792"/>
            <a:ext cx="115212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chemeClr val="tx1">
                    <a:lumMod val="75000"/>
                    <a:lumOff val="25000"/>
                  </a:schemeClr>
                </a:solidFill>
              </a:rPr>
              <a:t>user input</a:t>
            </a:r>
            <a:endParaRPr lang="en-GB" b="1"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323528" y="332656"/>
            <a:ext cx="3872484" cy="3864102"/>
          </a:xfrm>
          <a:prstGeom prst="rect">
            <a:avLst/>
          </a:prstGeom>
          <a:noFill/>
          <a:ln w="9525">
            <a:noFill/>
            <a:miter lim="800000"/>
            <a:headEnd/>
            <a:tailEnd/>
          </a:ln>
        </p:spPr>
      </p:pic>
      <p:sp>
        <p:nvSpPr>
          <p:cNvPr id="15" name="TextBox 14"/>
          <p:cNvSpPr txBox="1"/>
          <p:nvPr/>
        </p:nvSpPr>
        <p:spPr>
          <a:xfrm>
            <a:off x="4860032" y="1304764"/>
            <a:ext cx="3960440" cy="1107996"/>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Instantiate </a:t>
            </a:r>
            <a:r>
              <a:rPr lang="en-GB" sz="1600" dirty="0" smtClean="0">
                <a:latin typeface="Comic Sans MS" pitchFamily="66" charset="0"/>
              </a:rPr>
              <a:t>Citizen</a:t>
            </a:r>
            <a:r>
              <a:rPr lang="en-GB" sz="1600" dirty="0" smtClean="0"/>
              <a:t> assertion</a:t>
            </a:r>
          </a:p>
          <a:p>
            <a:pPr marL="457200" indent="-457200">
              <a:buFont typeface="+mj-lt"/>
              <a:buAutoNum type="arabicPeriod"/>
            </a:pPr>
            <a:r>
              <a:rPr lang="en-GB" sz="1600" dirty="0" smtClean="0"/>
              <a:t>Left-click </a:t>
            </a:r>
            <a:r>
              <a:rPr lang="en-GB" sz="1600" dirty="0" smtClean="0">
                <a:latin typeface="Comic Sans MS" pitchFamily="66" charset="0"/>
              </a:rPr>
              <a:t>employment</a:t>
            </a:r>
            <a:r>
              <a:rPr lang="en-GB" sz="1600" dirty="0" smtClean="0"/>
              <a:t> slot value-type</a:t>
            </a:r>
          </a:p>
          <a:p>
            <a:pPr marL="457200" indent="-457200">
              <a:buFont typeface="+mj-lt"/>
              <a:buAutoNum type="arabicPeriod"/>
            </a:pPr>
            <a:r>
              <a:rPr lang="en-GB" sz="1600" dirty="0" smtClean="0"/>
              <a:t>Expand resulting </a:t>
            </a:r>
            <a:r>
              <a:rPr lang="en-GB" sz="1600" dirty="0" smtClean="0">
                <a:latin typeface="Comic Sans MS" pitchFamily="66" charset="0"/>
              </a:rPr>
              <a:t>Employment</a:t>
            </a:r>
            <a:r>
              <a:rPr lang="en-GB" sz="1600" dirty="0" smtClean="0"/>
              <a:t> value</a:t>
            </a:r>
          </a:p>
        </p:txBody>
      </p:sp>
      <p:sp>
        <p:nvSpPr>
          <p:cNvPr id="22" name="TextBox 21"/>
          <p:cNvSpPr txBox="1"/>
          <p:nvPr/>
        </p:nvSpPr>
        <p:spPr>
          <a:xfrm>
            <a:off x="4860032" y="2420888"/>
            <a:ext cx="3960440" cy="4062651"/>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t>Since there is only one possible value-type for this slot rather than a hierarchy of possible types, a value of the relevant type appears automatically, without any need for a value-type selection dialog</a:t>
            </a:r>
          </a:p>
          <a:p>
            <a:pPr marL="457200" indent="-457200">
              <a:buFont typeface="Arial" pitchFamily="34" charset="0"/>
              <a:buChar char="•"/>
            </a:pPr>
            <a:r>
              <a:rPr lang="en-GB" sz="1600" dirty="0" smtClean="0"/>
              <a:t>The </a:t>
            </a:r>
            <a:r>
              <a:rPr lang="en-GB" sz="1600" dirty="0" smtClean="0">
                <a:latin typeface="Comic Sans MS" pitchFamily="66" charset="0"/>
              </a:rPr>
              <a:t>benefit-received</a:t>
            </a:r>
            <a:r>
              <a:rPr lang="en-GB" sz="1600" dirty="0" smtClean="0"/>
              <a:t> and </a:t>
            </a:r>
            <a:r>
              <a:rPr lang="en-GB" sz="1600" dirty="0" smtClean="0">
                <a:latin typeface="Comic Sans MS" pitchFamily="66" charset="0"/>
              </a:rPr>
              <a:t>tax-paid</a:t>
            </a:r>
            <a:r>
              <a:rPr lang="en-GB" sz="1600" dirty="0" smtClean="0"/>
              <a:t> slots are automatically assigned values, whilst the latter also has it’s value-type updated. This is all a result of OWL-based reasoning, driven by the fact that the newly assigned value for the </a:t>
            </a:r>
            <a:r>
              <a:rPr lang="en-GB" sz="1600" dirty="0" smtClean="0">
                <a:latin typeface="Comic Sans MS" pitchFamily="66" charset="0"/>
              </a:rPr>
              <a:t>employment</a:t>
            </a:r>
            <a:r>
              <a:rPr lang="en-GB" sz="1600" dirty="0" smtClean="0"/>
              <a:t> slot currently has no value in it’s </a:t>
            </a:r>
            <a:r>
              <a:rPr lang="en-GB" sz="1600" dirty="0" smtClean="0">
                <a:latin typeface="Comic Sans MS" pitchFamily="66" charset="0"/>
              </a:rPr>
              <a:t>job</a:t>
            </a:r>
            <a:r>
              <a:rPr lang="en-GB" sz="1600" dirty="0" smtClean="0"/>
              <a:t> slot (see next slide for details)</a:t>
            </a:r>
          </a:p>
        </p:txBody>
      </p:sp>
      <p:cxnSp>
        <p:nvCxnSpPr>
          <p:cNvPr id="5" name="Straight Arrow Connector 4"/>
          <p:cNvCxnSpPr/>
          <p:nvPr/>
        </p:nvCxnSpPr>
        <p:spPr>
          <a:xfrm flipH="1">
            <a:off x="1619672" y="2816932"/>
            <a:ext cx="1152128" cy="324036"/>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231740" y="2024844"/>
            <a:ext cx="1008112" cy="0"/>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023828" y="1844824"/>
            <a:ext cx="115212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chemeClr val="tx1">
                    <a:lumMod val="75000"/>
                    <a:lumOff val="25000"/>
                  </a:schemeClr>
                </a:solidFill>
              </a:rPr>
              <a:t>user input</a:t>
            </a:r>
            <a:endParaRPr lang="en-GB" b="1" dirty="0">
              <a:solidFill>
                <a:schemeClr val="tx1">
                  <a:lumMod val="75000"/>
                  <a:lumOff val="25000"/>
                </a:schemeClr>
              </a:solidFill>
            </a:endParaRPr>
          </a:p>
        </p:txBody>
      </p:sp>
      <p:cxnSp>
        <p:nvCxnSpPr>
          <p:cNvPr id="14" name="Straight Arrow Connector 13"/>
          <p:cNvCxnSpPr/>
          <p:nvPr/>
        </p:nvCxnSpPr>
        <p:spPr>
          <a:xfrm flipH="1">
            <a:off x="2771800" y="1016732"/>
            <a:ext cx="684076" cy="360040"/>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59832" y="800708"/>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FF0000"/>
                </a:solidFill>
              </a:rPr>
              <a:t>EKS response</a:t>
            </a:r>
            <a:endParaRPr lang="en-GB" b="1" dirty="0">
              <a:solidFill>
                <a:srgbClr val="FF0000"/>
              </a:solidFill>
            </a:endParaRPr>
          </a:p>
        </p:txBody>
      </p:sp>
      <p:cxnSp>
        <p:nvCxnSpPr>
          <p:cNvPr id="31" name="Straight Arrow Connector 30"/>
          <p:cNvCxnSpPr/>
          <p:nvPr/>
        </p:nvCxnSpPr>
        <p:spPr>
          <a:xfrm flipH="1">
            <a:off x="1943708" y="2924944"/>
            <a:ext cx="972108" cy="432048"/>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11760" y="2564904"/>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FF0000"/>
                </a:solidFill>
              </a:rPr>
              <a:t>EKS response</a:t>
            </a:r>
            <a:endParaRPr lang="en-GB" b="1" dirty="0">
              <a:solidFill>
                <a:srgbClr val="FF000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cstate="print"/>
          <a:srcRect/>
          <a:stretch>
            <a:fillRect/>
          </a:stretch>
        </p:blipFill>
        <p:spPr bwMode="auto">
          <a:xfrm>
            <a:off x="251520" y="332656"/>
            <a:ext cx="4320540" cy="3444240"/>
          </a:xfrm>
          <a:prstGeom prst="rect">
            <a:avLst/>
          </a:prstGeom>
          <a:noFill/>
          <a:ln w="9525">
            <a:noFill/>
            <a:miter lim="800000"/>
            <a:headEnd/>
            <a:tailEnd/>
          </a:ln>
        </p:spPr>
      </p:pic>
      <p:sp>
        <p:nvSpPr>
          <p:cNvPr id="15" name="TextBox 14"/>
          <p:cNvSpPr txBox="1"/>
          <p:nvPr/>
        </p:nvSpPr>
        <p:spPr>
          <a:xfrm>
            <a:off x="5076056" y="224644"/>
            <a:ext cx="3816424" cy="1600438"/>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Select the “Inferred Types” tab in the assertion window</a:t>
            </a:r>
          </a:p>
          <a:p>
            <a:pPr marL="457200" indent="-457200">
              <a:buFont typeface="+mj-lt"/>
              <a:buAutoNum type="arabicPeriod"/>
            </a:pPr>
            <a:r>
              <a:rPr lang="en-GB" sz="1600" dirty="0" smtClean="0"/>
              <a:t>Select </a:t>
            </a:r>
            <a:r>
              <a:rPr lang="en-GB" sz="1600" dirty="0" smtClean="0">
                <a:latin typeface="Comic Sans MS" pitchFamily="66" charset="0"/>
              </a:rPr>
              <a:t>Unemployed-citizen</a:t>
            </a:r>
            <a:r>
              <a:rPr lang="en-GB" sz="1600" dirty="0" smtClean="0"/>
              <a:t> from that tab, causing corresponding selections in the main window</a:t>
            </a:r>
          </a:p>
        </p:txBody>
      </p:sp>
      <p:sp>
        <p:nvSpPr>
          <p:cNvPr id="22" name="TextBox 21"/>
          <p:cNvSpPr txBox="1"/>
          <p:nvPr/>
        </p:nvSpPr>
        <p:spPr>
          <a:xfrm>
            <a:off x="5076056" y="1844824"/>
            <a:ext cx="3816424" cy="4801314"/>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t>It can be seen how the slot definition and pair of fixed values associated with </a:t>
            </a:r>
            <a:r>
              <a:rPr lang="en-GB" sz="1600" dirty="0" smtClean="0">
                <a:latin typeface="Comic Sans MS" pitchFamily="66" charset="0"/>
              </a:rPr>
              <a:t>Unemployed-citizen</a:t>
            </a:r>
            <a:r>
              <a:rPr lang="en-GB" sz="1600" dirty="0" smtClean="0"/>
              <a:t>, specified the automatic updates that have just occurred</a:t>
            </a:r>
          </a:p>
          <a:p>
            <a:pPr marL="457200" indent="-457200">
              <a:buFont typeface="Arial" pitchFamily="34" charset="0"/>
              <a:buChar char="•"/>
            </a:pPr>
            <a:r>
              <a:rPr lang="en-GB" sz="1600" dirty="0" smtClean="0"/>
              <a:t>The inference of </a:t>
            </a:r>
            <a:r>
              <a:rPr lang="en-GB" sz="1600" dirty="0" smtClean="0">
                <a:latin typeface="Comic Sans MS" pitchFamily="66" charset="0"/>
              </a:rPr>
              <a:t>Unemployed-citizen</a:t>
            </a:r>
            <a:r>
              <a:rPr lang="en-GB" sz="1600" dirty="0" smtClean="0"/>
              <a:t> was dependent on:</a:t>
            </a:r>
          </a:p>
          <a:p>
            <a:pPr marL="914400" lvl="1" indent="-457200">
              <a:buFont typeface="+mj-lt"/>
              <a:buAutoNum type="arabicPeriod"/>
            </a:pPr>
            <a:r>
              <a:rPr lang="en-GB" sz="1600" dirty="0" smtClean="0"/>
              <a:t>A suitable definition for the relevant class in the OWL ontology</a:t>
            </a:r>
          </a:p>
          <a:p>
            <a:pPr marL="914400" lvl="1" indent="-457200">
              <a:buFont typeface="+mj-lt"/>
              <a:buAutoNum type="arabicPeriod"/>
            </a:pPr>
            <a:r>
              <a:rPr lang="en-GB" sz="1600" dirty="0" smtClean="0"/>
              <a:t>The  specification, within the MEKON-OWL section of the configuration file, that the </a:t>
            </a:r>
            <a:r>
              <a:rPr lang="en-GB" sz="1600" dirty="0" smtClean="0">
                <a:latin typeface="Comic Sans MS" pitchFamily="66" charset="0"/>
              </a:rPr>
              <a:t>job</a:t>
            </a:r>
            <a:r>
              <a:rPr lang="en-GB" sz="1600" dirty="0" smtClean="0"/>
              <a:t> property is to have </a:t>
            </a:r>
            <a:r>
              <a:rPr lang="en-GB" sz="1600" dirty="0" smtClean="0">
                <a:latin typeface="Courier New" pitchFamily="49" charset="0"/>
                <a:cs typeface="Courier New" pitchFamily="49" charset="0"/>
              </a:rPr>
              <a:t>CLOSED_WORLD</a:t>
            </a:r>
            <a:r>
              <a:rPr lang="en-GB" sz="1600" dirty="0" smtClean="0"/>
              <a:t> semantics, resulting in the generation of appropriate OWL constructs for classification</a:t>
            </a:r>
          </a:p>
        </p:txBody>
      </p:sp>
      <p:pic>
        <p:nvPicPr>
          <p:cNvPr id="21509" name="Picture 5"/>
          <p:cNvPicPr>
            <a:picLocks noChangeAspect="1" noChangeArrowheads="1"/>
          </p:cNvPicPr>
          <p:nvPr/>
        </p:nvPicPr>
        <p:blipFill>
          <a:blip r:embed="rId3" cstate="print"/>
          <a:srcRect/>
          <a:stretch>
            <a:fillRect/>
          </a:stretch>
        </p:blipFill>
        <p:spPr bwMode="auto">
          <a:xfrm>
            <a:off x="1367644" y="2528900"/>
            <a:ext cx="3451860" cy="28041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print"/>
          <a:srcRect/>
          <a:stretch>
            <a:fillRect/>
          </a:stretch>
        </p:blipFill>
        <p:spPr bwMode="auto">
          <a:xfrm>
            <a:off x="359532" y="260648"/>
            <a:ext cx="3872484" cy="4014978"/>
          </a:xfrm>
          <a:prstGeom prst="rect">
            <a:avLst/>
          </a:prstGeom>
          <a:noFill/>
          <a:ln w="9525">
            <a:noFill/>
            <a:miter lim="800000"/>
            <a:headEnd/>
            <a:tailEnd/>
          </a:ln>
        </p:spPr>
      </p:pic>
      <p:sp>
        <p:nvSpPr>
          <p:cNvPr id="15" name="TextBox 14"/>
          <p:cNvSpPr txBox="1"/>
          <p:nvPr/>
        </p:nvSpPr>
        <p:spPr>
          <a:xfrm>
            <a:off x="4824028" y="620688"/>
            <a:ext cx="3708412" cy="1354217"/>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Add a value for the </a:t>
            </a:r>
            <a:r>
              <a:rPr lang="en-GB" sz="1600" dirty="0" smtClean="0">
                <a:latin typeface="Comic Sans MS" pitchFamily="66" charset="0"/>
              </a:rPr>
              <a:t>job</a:t>
            </a:r>
            <a:r>
              <a:rPr lang="en-GB" sz="1600" dirty="0" smtClean="0"/>
              <a:t> slot on the </a:t>
            </a:r>
            <a:r>
              <a:rPr lang="en-GB" sz="1600" dirty="0" smtClean="0">
                <a:latin typeface="Comic Sans MS" pitchFamily="66" charset="0"/>
              </a:rPr>
              <a:t>Employment</a:t>
            </a:r>
            <a:r>
              <a:rPr lang="en-GB" sz="1600" dirty="0" smtClean="0"/>
              <a:t> value (again, via a single left-click, since only one possible value-type)</a:t>
            </a:r>
          </a:p>
        </p:txBody>
      </p:sp>
      <p:sp>
        <p:nvSpPr>
          <p:cNvPr id="22" name="TextBox 21"/>
          <p:cNvSpPr txBox="1"/>
          <p:nvPr/>
        </p:nvSpPr>
        <p:spPr>
          <a:xfrm>
            <a:off x="4824028" y="1988840"/>
            <a:ext cx="3708412" cy="4308872"/>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t>The previous updates are reversed, since </a:t>
            </a:r>
            <a:r>
              <a:rPr lang="en-GB" sz="1600" dirty="0" smtClean="0">
                <a:latin typeface="Comic Sans MS" pitchFamily="66" charset="0"/>
              </a:rPr>
              <a:t>Unemployed-citizen</a:t>
            </a:r>
            <a:r>
              <a:rPr lang="en-GB" sz="1600" dirty="0" smtClean="0"/>
              <a:t> is no longer inferred</a:t>
            </a:r>
          </a:p>
          <a:p>
            <a:pPr marL="457200" indent="-457200">
              <a:buFont typeface="Arial" pitchFamily="34" charset="0"/>
              <a:buChar char="•"/>
            </a:pPr>
            <a:r>
              <a:rPr lang="en-GB" sz="1600" dirty="0" smtClean="0"/>
              <a:t>However, a new inference of </a:t>
            </a:r>
            <a:r>
              <a:rPr lang="en-GB" sz="1600" dirty="0" smtClean="0">
                <a:latin typeface="Comic Sans MS" pitchFamily="66" charset="0"/>
              </a:rPr>
              <a:t>Employed-citizen</a:t>
            </a:r>
            <a:r>
              <a:rPr lang="en-GB" sz="1600" dirty="0" smtClean="0"/>
              <a:t> is now made (as can be seen from the inferred-types tab), causing the value-type for the </a:t>
            </a:r>
            <a:r>
              <a:rPr lang="en-GB" sz="1600" dirty="0" smtClean="0">
                <a:latin typeface="Comic Sans MS" pitchFamily="66" charset="0"/>
              </a:rPr>
              <a:t>tax-paid</a:t>
            </a:r>
            <a:r>
              <a:rPr lang="en-GB" sz="1600" dirty="0" smtClean="0"/>
              <a:t> slot to be specialised to </a:t>
            </a:r>
            <a:r>
              <a:rPr lang="en-GB" sz="1600" dirty="0" smtClean="0">
                <a:latin typeface="Comic Sans MS" pitchFamily="66" charset="0"/>
              </a:rPr>
              <a:t>Non-zero-tax</a:t>
            </a:r>
            <a:endParaRPr lang="en-GB" sz="1600" dirty="0" smtClean="0"/>
          </a:p>
          <a:p>
            <a:pPr marL="457200" indent="-457200">
              <a:buFont typeface="Arial" pitchFamily="34" charset="0"/>
              <a:buChar char="•"/>
            </a:pPr>
            <a:r>
              <a:rPr lang="en-GB" sz="1600" dirty="0" smtClean="0"/>
              <a:t>The </a:t>
            </a:r>
            <a:r>
              <a:rPr lang="en-GB" sz="1600" dirty="0" smtClean="0">
                <a:latin typeface="Comic Sans MS" pitchFamily="66" charset="0"/>
              </a:rPr>
              <a:t>job-count</a:t>
            </a:r>
            <a:r>
              <a:rPr lang="en-GB" sz="1600" dirty="0" smtClean="0"/>
              <a:t> slot, which was originally set to </a:t>
            </a:r>
            <a:r>
              <a:rPr lang="en-GB" sz="1600" dirty="0" smtClean="0">
                <a:latin typeface="Comic Sans MS" pitchFamily="66" charset="0"/>
              </a:rPr>
              <a:t>0</a:t>
            </a:r>
            <a:r>
              <a:rPr lang="en-GB" sz="1600" dirty="0" smtClean="0"/>
              <a:t> has new been updated, by the OM, to </a:t>
            </a:r>
            <a:r>
              <a:rPr lang="en-GB" sz="1600" dirty="0" smtClean="0">
                <a:latin typeface="Comic Sans MS" pitchFamily="66" charset="0"/>
              </a:rPr>
              <a:t>1</a:t>
            </a:r>
            <a:r>
              <a:rPr lang="en-GB" sz="1600" dirty="0" smtClean="0"/>
              <a:t>. This type of update, requiring some form of </a:t>
            </a:r>
            <a:r>
              <a:rPr lang="en-GB" sz="1600" i="1" dirty="0" smtClean="0"/>
              <a:t>second order </a:t>
            </a:r>
            <a:r>
              <a:rPr lang="en-GB" sz="1600" dirty="0" smtClean="0"/>
              <a:t>processing, cannot be achieved via standard OWL-based reasoning, but is trivial for the OM</a:t>
            </a:r>
          </a:p>
        </p:txBody>
      </p:sp>
      <p:cxnSp>
        <p:nvCxnSpPr>
          <p:cNvPr id="5" name="Straight Arrow Connector 4"/>
          <p:cNvCxnSpPr/>
          <p:nvPr/>
        </p:nvCxnSpPr>
        <p:spPr>
          <a:xfrm flipH="1">
            <a:off x="2051720" y="3537012"/>
            <a:ext cx="972108" cy="0"/>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195736" y="1952836"/>
            <a:ext cx="900100" cy="324036"/>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699792" y="1700808"/>
            <a:ext cx="115212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chemeClr val="tx1">
                    <a:lumMod val="75000"/>
                    <a:lumOff val="25000"/>
                  </a:schemeClr>
                </a:solidFill>
              </a:rPr>
              <a:t>user input</a:t>
            </a:r>
            <a:endParaRPr lang="en-GB" b="1" dirty="0">
              <a:solidFill>
                <a:schemeClr val="tx1">
                  <a:lumMod val="75000"/>
                  <a:lumOff val="25000"/>
                </a:schemeClr>
              </a:solidFill>
            </a:endParaRPr>
          </a:p>
        </p:txBody>
      </p:sp>
      <p:sp>
        <p:nvSpPr>
          <p:cNvPr id="8" name="TextBox 7"/>
          <p:cNvSpPr txBox="1"/>
          <p:nvPr/>
        </p:nvSpPr>
        <p:spPr>
          <a:xfrm>
            <a:off x="2807804" y="3356992"/>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FF0000"/>
                </a:solidFill>
              </a:rPr>
              <a:t>EKS response</a:t>
            </a:r>
            <a:endParaRPr lang="en-GB" b="1" dirty="0">
              <a:solidFill>
                <a:srgbClr val="FF0000"/>
              </a:solidFill>
            </a:endParaRPr>
          </a:p>
        </p:txBody>
      </p:sp>
      <p:cxnSp>
        <p:nvCxnSpPr>
          <p:cNvPr id="9" name="Straight Arrow Connector 8"/>
          <p:cNvCxnSpPr/>
          <p:nvPr/>
        </p:nvCxnSpPr>
        <p:spPr>
          <a:xfrm flipH="1">
            <a:off x="1727684" y="1196752"/>
            <a:ext cx="1224136" cy="36004"/>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627784" y="980728"/>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FF0000"/>
                </a:solidFill>
              </a:rPr>
              <a:t>EKS response</a:t>
            </a:r>
            <a:endParaRPr lang="en-GB" b="1" dirty="0">
              <a:solidFill>
                <a:srgbClr val="FF0000"/>
              </a:solidFill>
            </a:endParaRPr>
          </a:p>
        </p:txBody>
      </p:sp>
      <p:cxnSp>
        <p:nvCxnSpPr>
          <p:cNvPr id="19" name="Straight Arrow Connector 18"/>
          <p:cNvCxnSpPr/>
          <p:nvPr/>
        </p:nvCxnSpPr>
        <p:spPr>
          <a:xfrm flipH="1">
            <a:off x="2015716" y="2816932"/>
            <a:ext cx="1008112" cy="0"/>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07804" y="2672916"/>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411DD9"/>
                </a:solidFill>
              </a:rPr>
              <a:t>OM response</a:t>
            </a:r>
            <a:endParaRPr lang="en-GB" b="1" dirty="0">
              <a:solidFill>
                <a:srgbClr val="411DD9"/>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5004048" y="548680"/>
            <a:ext cx="3492388" cy="1107996"/>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Fill in values for the </a:t>
            </a:r>
            <a:r>
              <a:rPr lang="en-GB" sz="1600" dirty="0" smtClean="0">
                <a:latin typeface="Comic Sans MS" pitchFamily="66" charset="0"/>
              </a:rPr>
              <a:t>hourly-pay</a:t>
            </a:r>
            <a:r>
              <a:rPr lang="en-GB" sz="1600" dirty="0" smtClean="0"/>
              <a:t> and </a:t>
            </a:r>
            <a:r>
              <a:rPr lang="en-GB" sz="1600" dirty="0" smtClean="0">
                <a:latin typeface="Comic Sans MS" pitchFamily="66" charset="0"/>
              </a:rPr>
              <a:t>hours-per-week</a:t>
            </a:r>
            <a:r>
              <a:rPr lang="en-GB" sz="1600" dirty="0" smtClean="0"/>
              <a:t> slots on the </a:t>
            </a:r>
            <a:r>
              <a:rPr lang="en-GB" sz="1600" dirty="0" smtClean="0">
                <a:latin typeface="Comic Sans MS" pitchFamily="66" charset="0"/>
              </a:rPr>
              <a:t>Job</a:t>
            </a:r>
            <a:r>
              <a:rPr lang="en-GB" sz="1600" dirty="0" smtClean="0"/>
              <a:t> value</a:t>
            </a:r>
          </a:p>
        </p:txBody>
      </p:sp>
      <p:sp>
        <p:nvSpPr>
          <p:cNvPr id="22" name="TextBox 21"/>
          <p:cNvSpPr txBox="1"/>
          <p:nvPr/>
        </p:nvSpPr>
        <p:spPr>
          <a:xfrm>
            <a:off x="5004048" y="1664804"/>
            <a:ext cx="3492388" cy="4555093"/>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t>Not only does the OM automatically update the </a:t>
            </a:r>
            <a:r>
              <a:rPr lang="en-GB" sz="1600" dirty="0" smtClean="0">
                <a:latin typeface="Comic Sans MS" pitchFamily="66" charset="0"/>
              </a:rPr>
              <a:t>weekly-pay</a:t>
            </a:r>
            <a:r>
              <a:rPr lang="en-GB" sz="1600" dirty="0" smtClean="0"/>
              <a:t> slot on </a:t>
            </a:r>
            <a:r>
              <a:rPr lang="en-GB" sz="1600" dirty="0" smtClean="0">
                <a:latin typeface="Comic Sans MS" pitchFamily="66" charset="0"/>
              </a:rPr>
              <a:t>Job</a:t>
            </a:r>
            <a:r>
              <a:rPr lang="en-GB" sz="1600" dirty="0" smtClean="0"/>
              <a:t>, as in the previous example, it also updates the </a:t>
            </a:r>
            <a:r>
              <a:rPr lang="en-GB" sz="1600" dirty="0" smtClean="0">
                <a:latin typeface="Comic Sans MS" pitchFamily="66" charset="0"/>
              </a:rPr>
              <a:t>total-weekly-pay</a:t>
            </a:r>
            <a:r>
              <a:rPr lang="en-GB" sz="1600" dirty="0" smtClean="0"/>
              <a:t> slot on the parent </a:t>
            </a:r>
            <a:r>
              <a:rPr lang="en-GB" sz="1600" dirty="0" smtClean="0">
                <a:latin typeface="Comic Sans MS" pitchFamily="66" charset="0"/>
              </a:rPr>
              <a:t>Employment</a:t>
            </a:r>
            <a:r>
              <a:rPr lang="en-GB" sz="1600" dirty="0" smtClean="0"/>
              <a:t> frame</a:t>
            </a:r>
          </a:p>
          <a:p>
            <a:pPr marL="457200" indent="-457200">
              <a:buFont typeface="Arial" pitchFamily="34" charset="0"/>
              <a:buChar char="•"/>
            </a:pPr>
            <a:r>
              <a:rPr lang="en-GB" sz="1600" dirty="0" smtClean="0"/>
              <a:t>The OM also uses the resulting value to set a value for the </a:t>
            </a:r>
            <a:r>
              <a:rPr lang="en-GB" sz="1600" dirty="0" smtClean="0">
                <a:latin typeface="Comic Sans MS" pitchFamily="66" charset="0"/>
              </a:rPr>
              <a:t>tax-paid</a:t>
            </a:r>
            <a:r>
              <a:rPr lang="en-GB" sz="1600" dirty="0" smtClean="0"/>
              <a:t> slot on </a:t>
            </a:r>
            <a:r>
              <a:rPr lang="en-GB" sz="1600" dirty="0" smtClean="0">
                <a:latin typeface="Comic Sans MS" pitchFamily="66" charset="0"/>
              </a:rPr>
              <a:t>Citizen</a:t>
            </a:r>
            <a:r>
              <a:rPr lang="en-GB" sz="1600" dirty="0" smtClean="0"/>
              <a:t> (total pay of 1000 or more per-week, </a:t>
            </a:r>
            <a:r>
              <a:rPr lang="en-GB" sz="1600" dirty="0" smtClean="0">
                <a:latin typeface="Comic Sans MS" pitchFamily="66" charset="0"/>
              </a:rPr>
              <a:t>Super-tax</a:t>
            </a:r>
            <a:r>
              <a:rPr lang="en-GB" sz="1600" dirty="0" smtClean="0"/>
              <a:t>, otherwise, </a:t>
            </a:r>
            <a:r>
              <a:rPr lang="en-GB" sz="1600" dirty="0" smtClean="0">
                <a:latin typeface="Comic Sans MS" pitchFamily="66" charset="0"/>
              </a:rPr>
              <a:t>Standard-tax</a:t>
            </a:r>
            <a:r>
              <a:rPr lang="en-GB" sz="1600" dirty="0" smtClean="0"/>
              <a:t>). Hence this slot can have automatic values set as a result of either OWL-based reasoning (as demonstrated earlier when it was set to </a:t>
            </a:r>
            <a:r>
              <a:rPr lang="en-GB" sz="1600" dirty="0" smtClean="0">
                <a:latin typeface="Comic Sans MS" pitchFamily="66" charset="0"/>
              </a:rPr>
              <a:t>Zero-tax</a:t>
            </a:r>
            <a:r>
              <a:rPr lang="en-GB" sz="1600" dirty="0" smtClean="0"/>
              <a:t>) or of procedural processing by the OM (as here)</a:t>
            </a:r>
          </a:p>
        </p:txBody>
      </p:sp>
      <p:pic>
        <p:nvPicPr>
          <p:cNvPr id="5123" name="Picture 3"/>
          <p:cNvPicPr>
            <a:picLocks noChangeAspect="1" noChangeArrowheads="1"/>
          </p:cNvPicPr>
          <p:nvPr/>
        </p:nvPicPr>
        <p:blipFill>
          <a:blip r:embed="rId2" cstate="print"/>
          <a:srcRect/>
          <a:stretch>
            <a:fillRect/>
          </a:stretch>
        </p:blipFill>
        <p:spPr bwMode="auto">
          <a:xfrm>
            <a:off x="359532" y="260648"/>
            <a:ext cx="3872484" cy="6035040"/>
          </a:xfrm>
          <a:prstGeom prst="rect">
            <a:avLst/>
          </a:prstGeom>
          <a:noFill/>
          <a:ln w="9525">
            <a:noFill/>
            <a:miter lim="800000"/>
            <a:headEnd/>
            <a:tailEnd/>
          </a:ln>
        </p:spPr>
      </p:pic>
      <p:cxnSp>
        <p:nvCxnSpPr>
          <p:cNvPr id="6" name="Straight Arrow Connector 5"/>
          <p:cNvCxnSpPr/>
          <p:nvPr/>
        </p:nvCxnSpPr>
        <p:spPr>
          <a:xfrm flipH="1" flipV="1">
            <a:off x="2375756" y="2816932"/>
            <a:ext cx="1152128" cy="180020"/>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2591780" y="4365104"/>
            <a:ext cx="936104" cy="432048"/>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2267744" y="4869160"/>
            <a:ext cx="1152128" cy="0"/>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015716" y="4977172"/>
            <a:ext cx="1332148" cy="576064"/>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131840" y="4653136"/>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411DD9"/>
                </a:solidFill>
              </a:rPr>
              <a:t>OM response</a:t>
            </a:r>
            <a:endParaRPr lang="en-GB" b="1" dirty="0">
              <a:solidFill>
                <a:srgbClr val="411DD9"/>
              </a:solidFill>
            </a:endParaRPr>
          </a:p>
        </p:txBody>
      </p:sp>
      <p:cxnSp>
        <p:nvCxnSpPr>
          <p:cNvPr id="24" name="Straight Arrow Connector 23"/>
          <p:cNvCxnSpPr/>
          <p:nvPr/>
        </p:nvCxnSpPr>
        <p:spPr>
          <a:xfrm flipH="1">
            <a:off x="2591780" y="3068960"/>
            <a:ext cx="972108" cy="252028"/>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311860" y="2852936"/>
            <a:ext cx="115212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chemeClr val="tx1">
                    <a:lumMod val="75000"/>
                    <a:lumOff val="25000"/>
                  </a:schemeClr>
                </a:solidFill>
              </a:rPr>
              <a:t>user input</a:t>
            </a:r>
            <a:endParaRPr lang="en-GB" b="1"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Tutorial Pre-Conditions</a:t>
            </a:r>
            <a:endParaRPr lang="en-GB" b="1" dirty="0"/>
          </a:p>
        </p:txBody>
      </p:sp>
      <p:sp>
        <p:nvSpPr>
          <p:cNvPr id="3" name="Content Placeholder 2"/>
          <p:cNvSpPr>
            <a:spLocks noGrp="1"/>
          </p:cNvSpPr>
          <p:nvPr>
            <p:ph idx="1"/>
          </p:nvPr>
        </p:nvSpPr>
        <p:spPr/>
        <p:txBody>
          <a:bodyPr>
            <a:normAutofit fontScale="92500" lnSpcReduction="10000"/>
          </a:bodyPr>
          <a:lstStyle/>
          <a:p>
            <a:r>
              <a:rPr lang="en-GB" dirty="0" smtClean="0"/>
              <a:t>Basic familiarity with:</a:t>
            </a:r>
          </a:p>
          <a:p>
            <a:pPr lvl="1"/>
            <a:r>
              <a:rPr lang="en-GB" dirty="0" smtClean="0"/>
              <a:t>Frames-based knowledge representation</a:t>
            </a:r>
          </a:p>
          <a:p>
            <a:pPr lvl="1"/>
            <a:r>
              <a:rPr lang="en-GB" dirty="0" smtClean="0"/>
              <a:t>OWL + Description Logics</a:t>
            </a:r>
          </a:p>
          <a:p>
            <a:r>
              <a:rPr lang="en-GB" dirty="0" smtClean="0"/>
              <a:t>Accessed MEKON project website (*)</a:t>
            </a:r>
          </a:p>
          <a:p>
            <a:pPr lvl="1"/>
            <a:r>
              <a:rPr lang="en-GB" dirty="0" smtClean="0"/>
              <a:t>Viewed general introductory material</a:t>
            </a:r>
          </a:p>
          <a:p>
            <a:pPr lvl="1"/>
            <a:r>
              <a:rPr lang="en-GB" dirty="0" smtClean="0"/>
              <a:t>Checked-out all code and resources</a:t>
            </a:r>
          </a:p>
          <a:p>
            <a:pPr lvl="1"/>
            <a:r>
              <a:rPr lang="en-GB" dirty="0" smtClean="0"/>
              <a:t>Built all code and resources</a:t>
            </a:r>
          </a:p>
          <a:p>
            <a:pPr lvl="2"/>
            <a:r>
              <a:rPr lang="en-GB" dirty="0" smtClean="0"/>
              <a:t>Optionally via ANT build script provided</a:t>
            </a:r>
          </a:p>
          <a:p>
            <a:pPr>
              <a:buNone/>
            </a:pPr>
            <a:endParaRPr lang="en-GB" dirty="0"/>
          </a:p>
          <a:p>
            <a:pPr marL="342900" lvl="2" indent="-342900">
              <a:buNone/>
            </a:pPr>
            <a:r>
              <a:rPr lang="en-GB" sz="2800" dirty="0" smtClean="0"/>
              <a:t>* </a:t>
            </a:r>
            <a:r>
              <a:rPr lang="en-GB" sz="2600" dirty="0" smtClean="0">
                <a:hlinkClick r:id="rId2"/>
              </a:rPr>
              <a:t>https://code.google.com/p/mekon</a:t>
            </a:r>
            <a:endParaRPr lang="en-GB" sz="2600" dirty="0" smtClean="0"/>
          </a:p>
          <a:p>
            <a:pPr>
              <a:buNone/>
            </a:pPr>
            <a:endParaRPr lang="en-GB"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63588" y="728700"/>
            <a:ext cx="7416824" cy="5386090"/>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GB" sz="2400" b="1" dirty="0" smtClean="0"/>
              <a:t>Instance Stores + Instance Matchers</a:t>
            </a:r>
          </a:p>
          <a:p>
            <a:pPr marL="457200" indent="-457200"/>
            <a:endParaRPr lang="en-GB" sz="800" dirty="0" smtClean="0">
              <a:cs typeface="Courier New" pitchFamily="49" charset="0"/>
            </a:endParaRPr>
          </a:p>
          <a:p>
            <a:r>
              <a:rPr lang="en-GB" sz="1600" dirty="0" smtClean="0"/>
              <a:t>A MEKON FM can have an associated </a:t>
            </a:r>
            <a:r>
              <a:rPr lang="en-GB" sz="1600" b="1" dirty="0" smtClean="0"/>
              <a:t>instance store (IS)</a:t>
            </a:r>
            <a:r>
              <a:rPr lang="en-GB" sz="1600" dirty="0" smtClean="0"/>
              <a:t>, providing persistent storage for collections of assertion instantiations. An IS can be queried over via specifically constructed query instantiations of the same FM.</a:t>
            </a:r>
          </a:p>
          <a:p>
            <a:endParaRPr lang="en-GB" sz="800" dirty="0" smtClean="0"/>
          </a:p>
          <a:p>
            <a:r>
              <a:rPr lang="en-GB" sz="1600" dirty="0" smtClean="0"/>
              <a:t>The assertions are stored by the IS using MEKONs own XML-based instance-representation format. (</a:t>
            </a:r>
            <a:r>
              <a:rPr lang="en-GB" sz="1600" i="1" dirty="0" smtClean="0"/>
              <a:t>Note:</a:t>
            </a:r>
            <a:r>
              <a:rPr lang="en-GB" sz="1600" dirty="0" smtClean="0"/>
              <a:t> This format is also available to MEKON clients, along with an appropriate parser and renderer, enabling the serialisation of both assertions and queries, for purposes such as client/server communication.)</a:t>
            </a:r>
          </a:p>
          <a:p>
            <a:endParaRPr lang="en-GB" sz="800" dirty="0" smtClean="0"/>
          </a:p>
          <a:p>
            <a:r>
              <a:rPr lang="en-GB" sz="1600" dirty="0" smtClean="0"/>
              <a:t>Queries over the IS are handled by specific </a:t>
            </a:r>
            <a:r>
              <a:rPr lang="en-GB" sz="1600" b="1" dirty="0" smtClean="0"/>
              <a:t>instance matcher (IM)</a:t>
            </a:r>
            <a:r>
              <a:rPr lang="en-GB" sz="1600" dirty="0" smtClean="0"/>
              <a:t> plug-ins. A particular IM plug-in will generally operate over a specific type of EKS, with possibly multiple IMs being attached to an FM (similarly to the way that reasoning plug-ins operate).</a:t>
            </a:r>
          </a:p>
          <a:p>
            <a:endParaRPr lang="en-GB" sz="800" dirty="0" smtClean="0">
              <a:cs typeface="Courier New" pitchFamily="49" charset="0"/>
            </a:endParaRPr>
          </a:p>
          <a:p>
            <a:r>
              <a:rPr lang="en-GB" sz="1600" b="1" dirty="0" smtClean="0">
                <a:cs typeface="Courier New" pitchFamily="49" charset="0"/>
              </a:rPr>
              <a:t>MEKON-OWL Instance Matcher Plug-in: </a:t>
            </a:r>
            <a:r>
              <a:rPr lang="en-GB" sz="1600" dirty="0" smtClean="0"/>
              <a:t>MEKON-OWL provides a default IM plug-in that, on start-up, renders the relevant assertions from the IS, or their relevant parts, as networks of OWL individuals, and adds them to the in-memory version of the OWL ontology. It then uses a standard DL </a:t>
            </a:r>
            <a:r>
              <a:rPr lang="en-GB" sz="1600" dirty="0" err="1" smtClean="0"/>
              <a:t>reasoner</a:t>
            </a:r>
            <a:r>
              <a:rPr lang="en-GB" sz="1600" dirty="0" smtClean="0"/>
              <a:t> to execute submitted queries, which it renders as appropriate OWL class-expressions. The slot-semantics that are used in rendering both the individual-networks representing the stored assertions, and the class-expressions representing the queries, are configurable in the same fashion as they are for the MEKON-OWL reasoning plug-in (see earlier slide).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323528" y="296652"/>
            <a:ext cx="4197096" cy="6245352"/>
          </a:xfrm>
          <a:prstGeom prst="rect">
            <a:avLst/>
          </a:prstGeom>
          <a:noFill/>
          <a:ln w="9525">
            <a:noFill/>
            <a:miter lim="800000"/>
            <a:headEnd/>
            <a:tailEnd/>
          </a:ln>
        </p:spPr>
      </p:pic>
      <p:sp>
        <p:nvSpPr>
          <p:cNvPr id="14" name="TextBox 13"/>
          <p:cNvSpPr txBox="1"/>
          <p:nvPr/>
        </p:nvSpPr>
        <p:spPr>
          <a:xfrm>
            <a:off x="4932040" y="512676"/>
            <a:ext cx="3816424" cy="3693319"/>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Create and populate various different </a:t>
            </a:r>
            <a:r>
              <a:rPr lang="en-GB" sz="1600" dirty="0" smtClean="0">
                <a:latin typeface="Comic Sans MS" pitchFamily="66" charset="0"/>
              </a:rPr>
              <a:t>Citizen</a:t>
            </a:r>
            <a:r>
              <a:rPr lang="en-GB" sz="1600" dirty="0" smtClean="0"/>
              <a:t> assertions </a:t>
            </a:r>
          </a:p>
          <a:p>
            <a:pPr marL="457200" indent="-457200">
              <a:buFont typeface="+mj-lt"/>
              <a:buAutoNum type="arabicPeriod"/>
            </a:pPr>
            <a:r>
              <a:rPr lang="en-GB" sz="1600" dirty="0" smtClean="0"/>
              <a:t>For each assertion:</a:t>
            </a:r>
          </a:p>
          <a:p>
            <a:pPr marL="914400" lvl="1" indent="-457200">
              <a:buFont typeface="+mj-lt"/>
              <a:buAutoNum type="alphaLcPeriod"/>
            </a:pPr>
            <a:r>
              <a:rPr lang="en-GB" sz="1600" dirty="0" smtClean="0"/>
              <a:t>Fill in the “Name” field at bottom left of assertion window</a:t>
            </a:r>
          </a:p>
          <a:p>
            <a:pPr marL="914400" lvl="1" indent="-457200">
              <a:buFont typeface="+mj-lt"/>
              <a:buAutoNum type="alphaLcPeriod"/>
            </a:pPr>
            <a:r>
              <a:rPr lang="en-GB" sz="1600" dirty="0" smtClean="0"/>
              <a:t>Click “Store…” button at bottom right of assertion window</a:t>
            </a:r>
            <a:endParaRPr lang="en-GB" sz="800" dirty="0" smtClean="0"/>
          </a:p>
          <a:p>
            <a:endParaRPr lang="en-GB" sz="800" dirty="0" smtClean="0"/>
          </a:p>
          <a:p>
            <a:r>
              <a:rPr lang="en-GB" sz="1600" b="1" i="1" dirty="0" smtClean="0"/>
              <a:t>Note </a:t>
            </a:r>
            <a:r>
              <a:rPr lang="en-GB" sz="1600" b="1" dirty="0" smtClean="0"/>
              <a:t>:</a:t>
            </a:r>
            <a:endParaRPr lang="en-GB" sz="1600" dirty="0" smtClean="0"/>
          </a:p>
          <a:p>
            <a:pPr marL="457200" indent="-457200">
              <a:buFont typeface="Arial" pitchFamily="34" charset="0"/>
              <a:buChar char="•"/>
            </a:pPr>
            <a:r>
              <a:rPr lang="en-GB" sz="1600" dirty="0" smtClean="0"/>
              <a:t>Assertions do not need to have all slots filled before they can be stored</a:t>
            </a:r>
          </a:p>
          <a:p>
            <a:pPr marL="457200" indent="-457200">
              <a:buFont typeface="Arial" pitchFamily="34" charset="0"/>
              <a:buChar char="•"/>
            </a:pPr>
            <a:r>
              <a:rPr lang="en-GB" sz="1600" dirty="0" smtClean="0"/>
              <a:t>An assertion, once stored, can subsequently be modified and re-stored under a different name</a:t>
            </a:r>
            <a:endParaRPr lang="en-GB" sz="1600" b="1" dirty="0" smtClean="0"/>
          </a:p>
        </p:txBody>
      </p:sp>
      <p:sp>
        <p:nvSpPr>
          <p:cNvPr id="18" name="TextBox 17"/>
          <p:cNvSpPr txBox="1"/>
          <p:nvPr/>
        </p:nvSpPr>
        <p:spPr>
          <a:xfrm>
            <a:off x="4932040" y="4221088"/>
            <a:ext cx="3816424" cy="2092881"/>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t>Each storage action will cause appropriate updates to each of the following:</a:t>
            </a:r>
          </a:p>
          <a:p>
            <a:pPr marL="914400" lvl="1" indent="-457200">
              <a:buFont typeface="Arial" pitchFamily="34" charset="0"/>
              <a:buChar char="•"/>
            </a:pPr>
            <a:r>
              <a:rPr lang="en-GB" sz="1600" dirty="0" smtClean="0"/>
              <a:t>Persistent version of IS</a:t>
            </a:r>
          </a:p>
          <a:p>
            <a:pPr marL="914400" lvl="1" indent="-457200">
              <a:buFont typeface="Arial" pitchFamily="34" charset="0"/>
              <a:buChar char="•"/>
            </a:pPr>
            <a:r>
              <a:rPr lang="en-GB" sz="1600" dirty="0" smtClean="0"/>
              <a:t>In-memory version of IS</a:t>
            </a:r>
          </a:p>
          <a:p>
            <a:pPr marL="914400" lvl="1" indent="-457200">
              <a:buFont typeface="Arial" pitchFamily="34" charset="0"/>
              <a:buChar char="•"/>
            </a:pPr>
            <a:r>
              <a:rPr lang="en-GB" sz="1600" dirty="0" smtClean="0"/>
              <a:t>In-memory version of OWL ontology</a:t>
            </a:r>
          </a:p>
        </p:txBody>
      </p:sp>
      <p:grpSp>
        <p:nvGrpSpPr>
          <p:cNvPr id="19" name="Group 18"/>
          <p:cNvGrpSpPr/>
          <p:nvPr/>
        </p:nvGrpSpPr>
        <p:grpSpPr>
          <a:xfrm rot="19301791">
            <a:off x="4302047" y="6327420"/>
            <a:ext cx="135329" cy="221507"/>
            <a:chOff x="7056276" y="4257092"/>
            <a:chExt cx="468052" cy="891034"/>
          </a:xfrm>
        </p:grpSpPr>
        <p:sp>
          <p:nvSpPr>
            <p:cNvPr id="20" name="Rectangle 19"/>
            <p:cNvSpPr/>
            <p:nvPr/>
          </p:nvSpPr>
          <p:spPr>
            <a:xfrm rot="5400000">
              <a:off x="7048879" y="4801043"/>
              <a:ext cx="480664" cy="21350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Isosceles Triangle 20"/>
            <p:cNvSpPr/>
            <p:nvPr/>
          </p:nvSpPr>
          <p:spPr>
            <a:xfrm>
              <a:off x="7056276" y="4257092"/>
              <a:ext cx="468052" cy="46805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7200292" y="4653136"/>
              <a:ext cx="180020"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srcRect/>
          <a:stretch>
            <a:fillRect/>
          </a:stretch>
        </p:blipFill>
        <p:spPr bwMode="auto">
          <a:xfrm>
            <a:off x="323528" y="296652"/>
            <a:ext cx="4351020" cy="3733800"/>
          </a:xfrm>
          <a:prstGeom prst="rect">
            <a:avLst/>
          </a:prstGeom>
          <a:noFill/>
          <a:ln w="9525">
            <a:noFill/>
            <a:miter lim="800000"/>
            <a:headEnd/>
            <a:tailEnd/>
          </a:ln>
        </p:spPr>
      </p:pic>
      <p:sp>
        <p:nvSpPr>
          <p:cNvPr id="14" name="TextBox 13"/>
          <p:cNvSpPr txBox="1"/>
          <p:nvPr/>
        </p:nvSpPr>
        <p:spPr>
          <a:xfrm>
            <a:off x="5292080" y="4005064"/>
            <a:ext cx="3384376" cy="2339102"/>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lvl="1" indent="-457200">
              <a:buFont typeface="+mj-lt"/>
              <a:buAutoNum type="arabicPeriod"/>
            </a:pPr>
            <a:r>
              <a:rPr lang="en-GB" sz="1600" dirty="0" smtClean="0"/>
              <a:t>Click “Retrieve…” in “Instance Store” area at bottom of LH panel of main window</a:t>
            </a:r>
            <a:endParaRPr lang="en-GB" sz="800" dirty="0" smtClean="0"/>
          </a:p>
          <a:p>
            <a:pPr lvl="1" indent="-457200">
              <a:buFont typeface="+mj-lt"/>
              <a:buAutoNum type="arabicPeriod"/>
            </a:pPr>
            <a:r>
              <a:rPr lang="en-GB" sz="1600" dirty="0" smtClean="0"/>
              <a:t>Enter the name of a previously stored assertion in the dialog box that appears, thus causing that assertion to be re-displayed in a new assertion window</a:t>
            </a:r>
          </a:p>
        </p:txBody>
      </p:sp>
      <p:grpSp>
        <p:nvGrpSpPr>
          <p:cNvPr id="10" name="Group 9"/>
          <p:cNvGrpSpPr/>
          <p:nvPr/>
        </p:nvGrpSpPr>
        <p:grpSpPr>
          <a:xfrm rot="19301791">
            <a:off x="1349719" y="3771136"/>
            <a:ext cx="135329" cy="221507"/>
            <a:chOff x="7056276" y="4257092"/>
            <a:chExt cx="468052" cy="891034"/>
          </a:xfrm>
        </p:grpSpPr>
        <p:sp>
          <p:nvSpPr>
            <p:cNvPr id="11" name="Rectangle 10"/>
            <p:cNvSpPr/>
            <p:nvPr/>
          </p:nvSpPr>
          <p:spPr>
            <a:xfrm rot="5400000">
              <a:off x="7048879" y="4801043"/>
              <a:ext cx="480664" cy="21350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Isosceles Triangle 11"/>
            <p:cNvSpPr/>
            <p:nvPr/>
          </p:nvSpPr>
          <p:spPr>
            <a:xfrm>
              <a:off x="7056276" y="4257092"/>
              <a:ext cx="468052" cy="46805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7200292" y="4653136"/>
              <a:ext cx="180020"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srcRect/>
          <a:stretch>
            <a:fillRect/>
          </a:stretch>
        </p:blipFill>
        <p:spPr bwMode="auto">
          <a:xfrm>
            <a:off x="323528" y="296652"/>
            <a:ext cx="4351020" cy="3733800"/>
          </a:xfrm>
          <a:prstGeom prst="rect">
            <a:avLst/>
          </a:prstGeom>
          <a:noFill/>
          <a:ln w="9525">
            <a:noFill/>
            <a:miter lim="800000"/>
            <a:headEnd/>
            <a:tailEnd/>
          </a:ln>
        </p:spPr>
      </p:pic>
      <p:grpSp>
        <p:nvGrpSpPr>
          <p:cNvPr id="2" name="Group 9"/>
          <p:cNvGrpSpPr/>
          <p:nvPr/>
        </p:nvGrpSpPr>
        <p:grpSpPr>
          <a:xfrm rot="19301791">
            <a:off x="2213814" y="3771136"/>
            <a:ext cx="135329" cy="221507"/>
            <a:chOff x="7056276" y="4257092"/>
            <a:chExt cx="468052" cy="891034"/>
          </a:xfrm>
        </p:grpSpPr>
        <p:sp>
          <p:nvSpPr>
            <p:cNvPr id="11" name="Rectangle 10"/>
            <p:cNvSpPr/>
            <p:nvPr/>
          </p:nvSpPr>
          <p:spPr>
            <a:xfrm rot="5400000">
              <a:off x="7048879" y="4801043"/>
              <a:ext cx="480664" cy="21350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Isosceles Triangle 11"/>
            <p:cNvSpPr/>
            <p:nvPr/>
          </p:nvSpPr>
          <p:spPr>
            <a:xfrm>
              <a:off x="7056276" y="4257092"/>
              <a:ext cx="468052" cy="46805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7200292" y="4653136"/>
              <a:ext cx="180020"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9" name="TextBox 8"/>
          <p:cNvSpPr txBox="1"/>
          <p:nvPr/>
        </p:nvSpPr>
        <p:spPr>
          <a:xfrm>
            <a:off x="5256076" y="2312876"/>
            <a:ext cx="3456384" cy="2092881"/>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lvl="1" indent="-457200">
              <a:buFont typeface="+mj-lt"/>
              <a:buAutoNum type="arabicPeriod"/>
            </a:pPr>
            <a:r>
              <a:rPr lang="en-GB" sz="1600" dirty="0" smtClean="0"/>
              <a:t>Click “Remove…” in “Instance Store” area at bottom of LH panel of main window</a:t>
            </a:r>
            <a:endParaRPr lang="en-GB" sz="800" dirty="0" smtClean="0"/>
          </a:p>
          <a:p>
            <a:pPr lvl="1" indent="-457200">
              <a:buFont typeface="+mj-lt"/>
              <a:buAutoNum type="arabicPeriod"/>
            </a:pPr>
            <a:r>
              <a:rPr lang="en-GB" sz="1600" dirty="0" smtClean="0"/>
              <a:t>Enter the name of a previously stored assertion in the dialog box that appears, then click “Ok” to the resulting confirmation prompt</a:t>
            </a:r>
          </a:p>
        </p:txBody>
      </p:sp>
      <p:sp>
        <p:nvSpPr>
          <p:cNvPr id="10" name="TextBox 9"/>
          <p:cNvSpPr txBox="1"/>
          <p:nvPr/>
        </p:nvSpPr>
        <p:spPr>
          <a:xfrm>
            <a:off x="5256076" y="4401108"/>
            <a:ext cx="3456384" cy="2092881"/>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t>The removal action will cause appropriate updates to each of the following:</a:t>
            </a:r>
          </a:p>
          <a:p>
            <a:pPr marL="914400" lvl="1" indent="-457200">
              <a:buFont typeface="Arial" pitchFamily="34" charset="0"/>
              <a:buChar char="•"/>
            </a:pPr>
            <a:r>
              <a:rPr lang="en-GB" sz="1600" dirty="0" smtClean="0"/>
              <a:t>Persistent version of IS</a:t>
            </a:r>
          </a:p>
          <a:p>
            <a:pPr marL="914400" lvl="1" indent="-457200">
              <a:buFont typeface="Arial" pitchFamily="34" charset="0"/>
              <a:buChar char="•"/>
            </a:pPr>
            <a:r>
              <a:rPr lang="en-GB" sz="1600" dirty="0" smtClean="0"/>
              <a:t>In-memory version of IS</a:t>
            </a:r>
          </a:p>
          <a:p>
            <a:pPr marL="914400" lvl="1" indent="-457200">
              <a:buFont typeface="Arial" pitchFamily="34" charset="0"/>
              <a:buChar char="•"/>
            </a:pPr>
            <a:r>
              <a:rPr lang="en-GB" sz="1600" dirty="0" smtClean="0"/>
              <a:t>In-memory version of OWL ontology</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7564" y="1736812"/>
            <a:ext cx="7772400" cy="3132348"/>
          </a:xfrm>
        </p:spPr>
        <p:txBody>
          <a:bodyPr>
            <a:normAutofit/>
          </a:bodyPr>
          <a:lstStyle/>
          <a:p>
            <a:r>
              <a:rPr lang="en-GB" sz="6000" b="1" dirty="0" smtClean="0"/>
              <a:t>Creating + Executing</a:t>
            </a:r>
            <a:br>
              <a:rPr lang="en-GB" sz="6000" b="1" dirty="0" smtClean="0"/>
            </a:br>
            <a:r>
              <a:rPr lang="en-GB" sz="6000" b="1" dirty="0" smtClean="0"/>
              <a:t>Query Instances</a:t>
            </a:r>
            <a:endParaRPr lang="en-GB" sz="6000" b="1"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9632" y="2240868"/>
            <a:ext cx="6586500" cy="2016224"/>
          </a:xfrm>
        </p:spPr>
        <p:txBody>
          <a:bodyPr>
            <a:noAutofit/>
          </a:bodyPr>
          <a:lstStyle/>
          <a:p>
            <a:pPr lvl="2" algn="ctr" rtl="0">
              <a:spcBef>
                <a:spcPct val="0"/>
              </a:spcBef>
            </a:pPr>
            <a:r>
              <a:rPr lang="en-GB" sz="4400" dirty="0" smtClean="0">
                <a:solidFill>
                  <a:srgbClr val="FF0000"/>
                </a:solidFill>
                <a:latin typeface="+mj-lt"/>
              </a:rPr>
              <a:t>[THIS SECTION CURRENTLY UNDER CONSTRUCTION]</a:t>
            </a:r>
            <a:endParaRPr lang="en-GB" sz="4400" dirty="0">
              <a:solidFill>
                <a:srgbClr val="FF0000"/>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cstate="print"/>
          <a:srcRect/>
          <a:stretch>
            <a:fillRect/>
          </a:stretch>
        </p:blipFill>
        <p:spPr bwMode="auto">
          <a:xfrm>
            <a:off x="287524" y="332656"/>
            <a:ext cx="4975860" cy="4320540"/>
          </a:xfrm>
          <a:prstGeom prst="rect">
            <a:avLst/>
          </a:prstGeom>
          <a:noFill/>
          <a:ln w="9525">
            <a:noFill/>
            <a:miter lim="800000"/>
            <a:headEnd/>
            <a:tailEnd/>
          </a:ln>
        </p:spPr>
      </p:pic>
      <p:grpSp>
        <p:nvGrpSpPr>
          <p:cNvPr id="2" name="Group 20"/>
          <p:cNvGrpSpPr/>
          <p:nvPr/>
        </p:nvGrpSpPr>
        <p:grpSpPr>
          <a:xfrm rot="19301791">
            <a:off x="4914114" y="4383204"/>
            <a:ext cx="135329" cy="221507"/>
            <a:chOff x="7056276" y="4257092"/>
            <a:chExt cx="468052" cy="891034"/>
          </a:xfrm>
        </p:grpSpPr>
        <p:sp>
          <p:nvSpPr>
            <p:cNvPr id="16" name="Rectangle 15"/>
            <p:cNvSpPr/>
            <p:nvPr/>
          </p:nvSpPr>
          <p:spPr>
            <a:xfrm rot="5400000">
              <a:off x="7048879" y="4801043"/>
              <a:ext cx="480664" cy="21350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Isosceles Triangle 16"/>
            <p:cNvSpPr/>
            <p:nvPr/>
          </p:nvSpPr>
          <p:spPr>
            <a:xfrm>
              <a:off x="7056276" y="4257092"/>
              <a:ext cx="468052" cy="46805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7200292" y="4653136"/>
              <a:ext cx="180020"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027" name="Picture 3"/>
          <p:cNvPicPr>
            <a:picLocks noChangeAspect="1" noChangeArrowheads="1"/>
          </p:cNvPicPr>
          <p:nvPr/>
        </p:nvPicPr>
        <p:blipFill>
          <a:blip r:embed="rId3" cstate="print"/>
          <a:srcRect/>
          <a:stretch>
            <a:fillRect/>
          </a:stretch>
        </p:blipFill>
        <p:spPr bwMode="auto">
          <a:xfrm>
            <a:off x="2411760" y="1268760"/>
            <a:ext cx="3238500" cy="2651760"/>
          </a:xfrm>
          <a:prstGeom prst="rect">
            <a:avLst/>
          </a:prstGeom>
          <a:noFill/>
          <a:ln w="9525">
            <a:noFill/>
            <a:miter lim="800000"/>
            <a:headEnd/>
            <a:tailEnd/>
          </a:ln>
        </p:spPr>
      </p:pic>
      <p:sp>
        <p:nvSpPr>
          <p:cNvPr id="9" name="TextBox 8"/>
          <p:cNvSpPr txBox="1"/>
          <p:nvPr/>
        </p:nvSpPr>
        <p:spPr>
          <a:xfrm>
            <a:off x="5508104" y="368660"/>
            <a:ext cx="3348372" cy="2339102"/>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Continue with hybrid version of demo model</a:t>
            </a:r>
          </a:p>
          <a:p>
            <a:pPr marL="457200" indent="-457200">
              <a:buFont typeface="+mj-lt"/>
              <a:buAutoNum type="arabicPeriod"/>
            </a:pPr>
            <a:r>
              <a:rPr lang="en-GB" sz="1600" dirty="0" smtClean="0"/>
              <a:t>Select </a:t>
            </a:r>
            <a:r>
              <a:rPr lang="en-GB" sz="1600" dirty="0" smtClean="0">
                <a:latin typeface="Comic Sans MS" pitchFamily="66" charset="0"/>
                <a:cs typeface="Courier New" pitchFamily="49" charset="0"/>
              </a:rPr>
              <a:t>Job</a:t>
            </a:r>
            <a:r>
              <a:rPr lang="en-GB" sz="1600" dirty="0" smtClean="0"/>
              <a:t> </a:t>
            </a:r>
            <a:r>
              <a:rPr lang="en-GB" sz="1600" dirty="0" err="1" smtClean="0">
                <a:latin typeface="Courier New" pitchFamily="49" charset="0"/>
                <a:cs typeface="Courier New" pitchFamily="49" charset="0"/>
              </a:rPr>
              <a:t>CFrame</a:t>
            </a:r>
            <a:r>
              <a:rPr lang="en-GB" sz="1600" dirty="0" smtClean="0"/>
              <a:t> in LH panel</a:t>
            </a:r>
          </a:p>
          <a:p>
            <a:pPr marL="457200" indent="-457200">
              <a:buFont typeface="+mj-lt"/>
              <a:buAutoNum type="arabicPeriod"/>
            </a:pPr>
            <a:r>
              <a:rPr lang="en-GB" sz="1600" dirty="0" smtClean="0"/>
              <a:t>Click on “Query…” button in “Instantiate” area at bottom of RH panel</a:t>
            </a:r>
          </a:p>
          <a:p>
            <a:pPr marL="457200" indent="-457200">
              <a:buFont typeface="+mj-lt"/>
              <a:buAutoNum type="arabicPeriod"/>
            </a:pPr>
            <a:r>
              <a:rPr lang="en-GB" sz="1600" dirty="0" smtClean="0"/>
              <a:t>Manually expand tree that appears in new window</a:t>
            </a:r>
          </a:p>
        </p:txBody>
      </p:sp>
      <p:sp>
        <p:nvSpPr>
          <p:cNvPr id="10" name="TextBox 9"/>
          <p:cNvSpPr txBox="1"/>
          <p:nvPr/>
        </p:nvSpPr>
        <p:spPr>
          <a:xfrm>
            <a:off x="5508104" y="2708920"/>
            <a:ext cx="3348372" cy="3816429"/>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t>This window shows an </a:t>
            </a:r>
            <a:r>
              <a:rPr lang="en-GB" sz="1600" dirty="0" err="1" smtClean="0">
                <a:latin typeface="Courier New" pitchFamily="49" charset="0"/>
                <a:cs typeface="Courier New" pitchFamily="49" charset="0"/>
              </a:rPr>
              <a:t>IFrame</a:t>
            </a:r>
            <a:r>
              <a:rPr lang="en-GB" sz="1600" dirty="0" smtClean="0"/>
              <a:t> instantiating </a:t>
            </a:r>
            <a:r>
              <a:rPr lang="en-GB" sz="1600" dirty="0" smtClean="0">
                <a:latin typeface="Comic Sans MS" pitchFamily="66" charset="0"/>
              </a:rPr>
              <a:t>Job</a:t>
            </a:r>
            <a:r>
              <a:rPr lang="en-GB" sz="1600" dirty="0" smtClean="0"/>
              <a:t> as a </a:t>
            </a:r>
            <a:r>
              <a:rPr lang="en-GB" sz="1600" i="1" dirty="0" smtClean="0"/>
              <a:t>query</a:t>
            </a:r>
            <a:r>
              <a:rPr lang="en-GB" sz="1600" dirty="0" smtClean="0"/>
              <a:t>,  rather than </a:t>
            </a:r>
            <a:r>
              <a:rPr lang="en-GB" sz="1600" i="1" dirty="0" smtClean="0"/>
              <a:t>assertion</a:t>
            </a:r>
            <a:endParaRPr lang="en-GB" sz="1600" dirty="0" smtClean="0"/>
          </a:p>
          <a:p>
            <a:pPr marL="457200" indent="-457200">
              <a:buFont typeface="Arial" pitchFamily="34" charset="0"/>
              <a:buChar char="•"/>
            </a:pPr>
            <a:r>
              <a:rPr lang="en-GB" sz="1600" dirty="0" smtClean="0"/>
              <a:t>As discussed earlier (and to be illustrated by subsequent slides) </a:t>
            </a:r>
            <a:r>
              <a:rPr lang="en-GB" sz="1600" i="1" dirty="0" smtClean="0"/>
              <a:t>query</a:t>
            </a:r>
            <a:r>
              <a:rPr lang="en-GB" sz="1600" dirty="0" smtClean="0"/>
              <a:t> instances differ from </a:t>
            </a:r>
            <a:r>
              <a:rPr lang="en-GB" sz="1600" i="1" dirty="0" smtClean="0"/>
              <a:t>assertion</a:t>
            </a:r>
            <a:r>
              <a:rPr lang="en-GB" sz="1600" dirty="0" smtClean="0"/>
              <a:t> instances in that:</a:t>
            </a:r>
          </a:p>
          <a:p>
            <a:pPr marL="914400" lvl="1" indent="-457200">
              <a:buFont typeface="Arial" pitchFamily="34" charset="0"/>
              <a:buChar char="•"/>
            </a:pPr>
            <a:r>
              <a:rPr lang="en-GB" sz="1600" i="1" dirty="0" smtClean="0">
                <a:cs typeface="Courier New" pitchFamily="49" charset="0"/>
              </a:rPr>
              <a:t>Abstract slot-values </a:t>
            </a:r>
            <a:r>
              <a:rPr lang="en-GB" sz="1600" dirty="0" smtClean="0">
                <a:cs typeface="Courier New" pitchFamily="49" charset="0"/>
              </a:rPr>
              <a:t>are allowed</a:t>
            </a:r>
          </a:p>
          <a:p>
            <a:pPr marL="914400" lvl="1" indent="-457200">
              <a:buFont typeface="Arial" pitchFamily="34" charset="0"/>
              <a:buChar char="•"/>
            </a:pPr>
            <a:r>
              <a:rPr lang="en-GB" sz="1600" dirty="0" smtClean="0">
                <a:cs typeface="Courier New" pitchFamily="49" charset="0"/>
              </a:rPr>
              <a:t>All slots are </a:t>
            </a:r>
            <a:r>
              <a:rPr lang="en-GB" sz="1600" i="1" dirty="0" smtClean="0">
                <a:cs typeface="Courier New" pitchFamily="49" charset="0"/>
              </a:rPr>
              <a:t>editable</a:t>
            </a:r>
            <a:endParaRPr lang="en-GB" sz="1600" dirty="0" smtClean="0">
              <a:cs typeface="Courier New" pitchFamily="49" charset="0"/>
            </a:endParaRPr>
          </a:p>
          <a:p>
            <a:pPr marL="457200" indent="-457200">
              <a:buFont typeface="Arial" pitchFamily="34" charset="0"/>
              <a:buChar char="•"/>
            </a:pPr>
            <a:r>
              <a:rPr lang="en-GB" sz="1600" dirty="0" smtClean="0">
                <a:cs typeface="Courier New" pitchFamily="49" charset="0"/>
              </a:rPr>
              <a:t>Note that the “Store” button has been replaced by an “Execute” button, and that there is now an additional “Query Matches” tab</a:t>
            </a:r>
            <a:endParaRPr lang="en-GB" sz="1600"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4048" y="368660"/>
            <a:ext cx="3852428" cy="1846659"/>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Add a value</a:t>
            </a:r>
            <a:r>
              <a:rPr lang="en-GB" sz="1600" dirty="0" smtClean="0">
                <a:cs typeface="Courier New" pitchFamily="49" charset="0"/>
              </a:rPr>
              <a:t> of type </a:t>
            </a:r>
            <a:r>
              <a:rPr lang="en-GB" sz="1600" dirty="0" smtClean="0">
                <a:latin typeface="Comic Sans MS" pitchFamily="66" charset="0"/>
                <a:cs typeface="Courier New" pitchFamily="49" charset="0"/>
              </a:rPr>
              <a:t>Clerical</a:t>
            </a:r>
            <a:r>
              <a:rPr lang="en-GB" sz="1600" dirty="0" smtClean="0">
                <a:cs typeface="Courier New" pitchFamily="49" charset="0"/>
              </a:rPr>
              <a:t> </a:t>
            </a:r>
            <a:r>
              <a:rPr lang="en-GB" sz="1600" dirty="0" smtClean="0"/>
              <a:t>to the </a:t>
            </a:r>
            <a:r>
              <a:rPr lang="en-GB" sz="1600" dirty="0" smtClean="0">
                <a:latin typeface="Comic Sans MS" pitchFamily="66" charset="0"/>
                <a:cs typeface="Courier New" pitchFamily="49" charset="0"/>
              </a:rPr>
              <a:t>job-type</a:t>
            </a:r>
            <a:r>
              <a:rPr lang="en-GB" sz="1600" dirty="0" smtClean="0">
                <a:cs typeface="Courier New" pitchFamily="49" charset="0"/>
              </a:rPr>
              <a:t> slot (in exactly the same way as you add a value to an assertion slot)</a:t>
            </a:r>
          </a:p>
          <a:p>
            <a:pPr marL="457200" indent="-457200">
              <a:buFont typeface="+mj-lt"/>
              <a:buAutoNum type="arabicPeriod"/>
            </a:pPr>
            <a:r>
              <a:rPr lang="en-GB" sz="1600" dirty="0" smtClean="0"/>
              <a:t>Add a value</a:t>
            </a:r>
            <a:r>
              <a:rPr lang="en-GB" sz="1600" dirty="0" smtClean="0">
                <a:cs typeface="Courier New" pitchFamily="49" charset="0"/>
              </a:rPr>
              <a:t> of type </a:t>
            </a:r>
            <a:r>
              <a:rPr lang="en-GB" sz="1600" dirty="0" smtClean="0">
                <a:latin typeface="Comic Sans MS" pitchFamily="66" charset="0"/>
                <a:cs typeface="Courier New" pitchFamily="49" charset="0"/>
              </a:rPr>
              <a:t>Education </a:t>
            </a:r>
            <a:r>
              <a:rPr lang="en-GB" sz="1600" dirty="0" smtClean="0"/>
              <a:t>to the </a:t>
            </a:r>
            <a:r>
              <a:rPr lang="en-GB" sz="1600" dirty="0" smtClean="0">
                <a:latin typeface="Comic Sans MS" pitchFamily="66" charset="0"/>
                <a:cs typeface="Courier New" pitchFamily="49" charset="0"/>
              </a:rPr>
              <a:t>industry</a:t>
            </a:r>
            <a:r>
              <a:rPr lang="en-GB" sz="1600" dirty="0" smtClean="0">
                <a:cs typeface="Courier New" pitchFamily="49" charset="0"/>
              </a:rPr>
              <a:t> slot (ditto)</a:t>
            </a:r>
          </a:p>
        </p:txBody>
      </p:sp>
      <p:sp>
        <p:nvSpPr>
          <p:cNvPr id="4" name="TextBox 3"/>
          <p:cNvSpPr txBox="1"/>
          <p:nvPr/>
        </p:nvSpPr>
        <p:spPr>
          <a:xfrm>
            <a:off x="5004048" y="2204864"/>
            <a:ext cx="3852428" cy="4308872"/>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t>Remember that </a:t>
            </a:r>
            <a:r>
              <a:rPr lang="en-GB" sz="1600" dirty="0" smtClean="0">
                <a:latin typeface="Comic Sans MS" pitchFamily="66" charset="0"/>
                <a:cs typeface="Courier New" pitchFamily="49" charset="0"/>
              </a:rPr>
              <a:t>job-type</a:t>
            </a:r>
            <a:r>
              <a:rPr lang="en-GB" sz="1600" dirty="0" smtClean="0">
                <a:cs typeface="Courier New" pitchFamily="49" charset="0"/>
              </a:rPr>
              <a:t> is </a:t>
            </a:r>
            <a:r>
              <a:rPr lang="en-GB" sz="1600" dirty="0" err="1" smtClean="0">
                <a:latin typeface="Courier New" pitchFamily="49" charset="0"/>
                <a:cs typeface="Courier New" pitchFamily="49" charset="0"/>
              </a:rPr>
              <a:t>CFrame</a:t>
            </a:r>
            <a:r>
              <a:rPr lang="en-GB" sz="1600" dirty="0" smtClean="0">
                <a:cs typeface="Courier New" pitchFamily="49" charset="0"/>
              </a:rPr>
              <a:t>-valued, whilst</a:t>
            </a:r>
            <a:r>
              <a:rPr lang="en-GB" sz="1600" dirty="0" smtClean="0"/>
              <a:t> </a:t>
            </a:r>
            <a:r>
              <a:rPr lang="en-GB" sz="1600" dirty="0" smtClean="0">
                <a:latin typeface="Comic Sans MS" pitchFamily="66" charset="0"/>
                <a:cs typeface="Courier New" pitchFamily="49" charset="0"/>
              </a:rPr>
              <a:t>industry</a:t>
            </a:r>
            <a:r>
              <a:rPr lang="en-GB" sz="1600" dirty="0" smtClean="0">
                <a:cs typeface="Courier New" pitchFamily="49" charset="0"/>
              </a:rPr>
              <a:t> is </a:t>
            </a:r>
            <a:r>
              <a:rPr lang="en-GB" sz="1600" dirty="0" err="1" smtClean="0">
                <a:latin typeface="Courier New" pitchFamily="49" charset="0"/>
                <a:cs typeface="Courier New" pitchFamily="49" charset="0"/>
              </a:rPr>
              <a:t>IFrame</a:t>
            </a:r>
            <a:r>
              <a:rPr lang="en-GB" sz="1600" dirty="0" smtClean="0">
                <a:cs typeface="Courier New" pitchFamily="49" charset="0"/>
              </a:rPr>
              <a:t>-valued (as denoted by the respective value-type icons)</a:t>
            </a:r>
          </a:p>
          <a:p>
            <a:pPr marL="457200" indent="-457200">
              <a:buFont typeface="Arial" pitchFamily="34" charset="0"/>
              <a:buChar char="•"/>
            </a:pPr>
            <a:r>
              <a:rPr lang="en-GB" sz="1600" dirty="0" smtClean="0">
                <a:cs typeface="Courier New" pitchFamily="49" charset="0"/>
              </a:rPr>
              <a:t>Hence, </a:t>
            </a:r>
            <a:r>
              <a:rPr lang="en-GB" sz="1600" dirty="0" smtClean="0">
                <a:latin typeface="Comic Sans MS" pitchFamily="66" charset="0"/>
                <a:cs typeface="Courier New" pitchFamily="49" charset="0"/>
              </a:rPr>
              <a:t>Education</a:t>
            </a:r>
            <a:r>
              <a:rPr lang="en-GB" sz="1600" dirty="0" smtClean="0">
                <a:cs typeface="Courier New" pitchFamily="49" charset="0"/>
              </a:rPr>
              <a:t> is the </a:t>
            </a:r>
            <a:r>
              <a:rPr lang="en-GB" sz="1600" i="1" dirty="0" smtClean="0">
                <a:cs typeface="Courier New" pitchFamily="49" charset="0"/>
              </a:rPr>
              <a:t>type</a:t>
            </a:r>
            <a:r>
              <a:rPr lang="en-GB" sz="1600" dirty="0" smtClean="0">
                <a:cs typeface="Courier New" pitchFamily="49" charset="0"/>
              </a:rPr>
              <a:t> of the value that you’ve just set for the </a:t>
            </a:r>
            <a:r>
              <a:rPr lang="en-GB" sz="1600" dirty="0" smtClean="0">
                <a:latin typeface="Comic Sans MS" pitchFamily="66" charset="0"/>
                <a:cs typeface="Courier New" pitchFamily="49" charset="0"/>
              </a:rPr>
              <a:t>industry</a:t>
            </a:r>
            <a:r>
              <a:rPr lang="en-GB" sz="1600" dirty="0" smtClean="0">
                <a:cs typeface="Courier New" pitchFamily="49" charset="0"/>
              </a:rPr>
              <a:t> slot, whilst </a:t>
            </a:r>
            <a:r>
              <a:rPr lang="en-GB" sz="1600" dirty="0" smtClean="0">
                <a:latin typeface="Comic Sans MS" pitchFamily="66" charset="0"/>
                <a:cs typeface="Courier New" pitchFamily="49" charset="0"/>
              </a:rPr>
              <a:t>Clerical</a:t>
            </a:r>
            <a:r>
              <a:rPr lang="en-GB" sz="1600" dirty="0" smtClean="0">
                <a:cs typeface="Courier New" pitchFamily="49" charset="0"/>
              </a:rPr>
              <a:t> </a:t>
            </a:r>
            <a:r>
              <a:rPr lang="en-GB" sz="1600" dirty="0" smtClean="0"/>
              <a:t>is</a:t>
            </a:r>
            <a:r>
              <a:rPr lang="en-GB" sz="1600" dirty="0" smtClean="0">
                <a:cs typeface="Courier New" pitchFamily="49" charset="0"/>
              </a:rPr>
              <a:t> the actual value you’ve set for the </a:t>
            </a:r>
            <a:r>
              <a:rPr lang="en-GB" sz="1600" dirty="0" smtClean="0">
                <a:latin typeface="Comic Sans MS" pitchFamily="66" charset="0"/>
                <a:cs typeface="Courier New" pitchFamily="49" charset="0"/>
              </a:rPr>
              <a:t>job-type</a:t>
            </a:r>
            <a:r>
              <a:rPr lang="en-GB" sz="1600" dirty="0" smtClean="0">
                <a:cs typeface="Courier New" pitchFamily="49" charset="0"/>
              </a:rPr>
              <a:t> slot </a:t>
            </a:r>
          </a:p>
          <a:p>
            <a:pPr marL="457200" indent="-457200">
              <a:buFont typeface="Arial" pitchFamily="34" charset="0"/>
              <a:buChar char="•"/>
            </a:pPr>
            <a:r>
              <a:rPr lang="en-GB" sz="1600" dirty="0" smtClean="0">
                <a:cs typeface="Courier New" pitchFamily="49" charset="0"/>
              </a:rPr>
              <a:t>Note that the </a:t>
            </a:r>
            <a:r>
              <a:rPr lang="en-GB" sz="1600" dirty="0" smtClean="0">
                <a:latin typeface="Comic Sans MS" pitchFamily="66" charset="0"/>
                <a:cs typeface="Courier New" pitchFamily="49" charset="0"/>
              </a:rPr>
              <a:t>Education</a:t>
            </a:r>
            <a:r>
              <a:rPr lang="en-GB" sz="1600" dirty="0" smtClean="0">
                <a:cs typeface="Courier New" pitchFamily="49" charset="0"/>
              </a:rPr>
              <a:t>-typed </a:t>
            </a:r>
            <a:r>
              <a:rPr lang="en-GB" sz="1600" dirty="0" err="1" smtClean="0">
                <a:latin typeface="Courier New" pitchFamily="49" charset="0"/>
                <a:cs typeface="Courier New" pitchFamily="49" charset="0"/>
              </a:rPr>
              <a:t>IFrame</a:t>
            </a:r>
            <a:r>
              <a:rPr lang="en-GB" sz="1600" dirty="0" smtClean="0">
                <a:cs typeface="Courier New" pitchFamily="49" charset="0"/>
              </a:rPr>
              <a:t> has a </a:t>
            </a:r>
            <a:r>
              <a:rPr lang="en-GB" sz="1600" dirty="0" smtClean="0">
                <a:latin typeface="Comic Sans MS" pitchFamily="66" charset="0"/>
                <a:cs typeface="Courier New" pitchFamily="49" charset="0"/>
              </a:rPr>
              <a:t>sector</a:t>
            </a:r>
            <a:r>
              <a:rPr lang="en-GB" sz="1600" dirty="0" smtClean="0">
                <a:cs typeface="Courier New" pitchFamily="49" charset="0"/>
              </a:rPr>
              <a:t> slot attached, as defined via an appropriate </a:t>
            </a:r>
            <a:r>
              <a:rPr lang="en-GB" sz="1600" dirty="0" err="1" smtClean="0">
                <a:latin typeface="Courier New" pitchFamily="49" charset="0"/>
                <a:cs typeface="Courier New" pitchFamily="49" charset="0"/>
              </a:rPr>
              <a:t>CSlot</a:t>
            </a:r>
            <a:r>
              <a:rPr lang="en-GB" sz="1600" dirty="0" smtClean="0">
                <a:cs typeface="Courier New" pitchFamily="49" charset="0"/>
              </a:rPr>
              <a:t> attached to the </a:t>
            </a:r>
            <a:r>
              <a:rPr lang="en-GB" sz="1600" dirty="0" err="1" smtClean="0">
                <a:latin typeface="Courier New" pitchFamily="49" charset="0"/>
                <a:cs typeface="Courier New" pitchFamily="49" charset="0"/>
              </a:rPr>
              <a:t>CFrame</a:t>
            </a:r>
            <a:endParaRPr lang="en-GB" sz="1600" dirty="0" smtClean="0">
              <a:cs typeface="Courier New" pitchFamily="49" charset="0"/>
            </a:endParaRPr>
          </a:p>
          <a:p>
            <a:pPr marL="457200" indent="-457200">
              <a:buFont typeface="Arial" pitchFamily="34" charset="0"/>
              <a:buChar char="•"/>
            </a:pPr>
            <a:r>
              <a:rPr lang="en-GB" sz="1600" dirty="0" smtClean="0">
                <a:cs typeface="Courier New" pitchFamily="49" charset="0"/>
              </a:rPr>
              <a:t>(</a:t>
            </a:r>
            <a:r>
              <a:rPr lang="en-GB" sz="1600" i="1" dirty="0" smtClean="0">
                <a:cs typeface="Courier New" pitchFamily="49" charset="0"/>
              </a:rPr>
              <a:t>Note: </a:t>
            </a:r>
            <a:r>
              <a:rPr lang="en-GB" sz="1600" dirty="0" smtClean="0">
                <a:cs typeface="Courier New" pitchFamily="49" charset="0"/>
              </a:rPr>
              <a:t>So far, everything in this query example would work identically for an assertion)</a:t>
            </a:r>
          </a:p>
        </p:txBody>
      </p:sp>
      <p:pic>
        <p:nvPicPr>
          <p:cNvPr id="1027" name="Picture 3"/>
          <p:cNvPicPr>
            <a:picLocks noChangeAspect="1" noChangeArrowheads="1"/>
          </p:cNvPicPr>
          <p:nvPr/>
        </p:nvPicPr>
        <p:blipFill>
          <a:blip r:embed="rId2" cstate="print"/>
          <a:srcRect/>
          <a:stretch>
            <a:fillRect/>
          </a:stretch>
        </p:blipFill>
        <p:spPr bwMode="auto">
          <a:xfrm>
            <a:off x="395536" y="368660"/>
            <a:ext cx="4239768" cy="36652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95536" y="368660"/>
            <a:ext cx="4219956" cy="2942082"/>
          </a:xfrm>
          <a:prstGeom prst="rect">
            <a:avLst/>
          </a:prstGeom>
          <a:noFill/>
          <a:ln w="9525">
            <a:noFill/>
            <a:miter lim="800000"/>
            <a:headEnd/>
            <a:tailEnd/>
          </a:ln>
        </p:spPr>
      </p:pic>
      <p:sp>
        <p:nvSpPr>
          <p:cNvPr id="3" name="TextBox 2"/>
          <p:cNvSpPr txBox="1"/>
          <p:nvPr/>
        </p:nvSpPr>
        <p:spPr>
          <a:xfrm>
            <a:off x="4968044" y="584684"/>
            <a:ext cx="3744416" cy="1600438"/>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cs typeface="Courier New" pitchFamily="49" charset="0"/>
              </a:rPr>
              <a:t>Left-click on the value that you’ve just added for </a:t>
            </a:r>
            <a:r>
              <a:rPr lang="en-GB" sz="1600" dirty="0" smtClean="0"/>
              <a:t>the </a:t>
            </a:r>
            <a:r>
              <a:rPr lang="en-GB" sz="1600" dirty="0" smtClean="0">
                <a:latin typeface="Comic Sans MS" pitchFamily="66" charset="0"/>
                <a:cs typeface="Courier New" pitchFamily="49" charset="0"/>
              </a:rPr>
              <a:t>job-type</a:t>
            </a:r>
            <a:r>
              <a:rPr lang="en-GB" sz="1600" dirty="0" smtClean="0">
                <a:cs typeface="Courier New" pitchFamily="49" charset="0"/>
              </a:rPr>
              <a:t> slot</a:t>
            </a:r>
            <a:r>
              <a:rPr lang="en-GB" sz="1600" i="1" dirty="0" smtClean="0">
                <a:cs typeface="Courier New" pitchFamily="49" charset="0"/>
              </a:rPr>
              <a:t>, i.e. </a:t>
            </a:r>
            <a:r>
              <a:rPr lang="en-GB" sz="1600" dirty="0" smtClean="0">
                <a:cs typeface="Courier New" pitchFamily="49" charset="0"/>
              </a:rPr>
              <a:t>the value </a:t>
            </a:r>
            <a:r>
              <a:rPr lang="en-GB" sz="1600" dirty="0" smtClean="0">
                <a:latin typeface="Comic Sans MS" pitchFamily="66" charset="0"/>
                <a:cs typeface="Courier New" pitchFamily="49" charset="0"/>
              </a:rPr>
              <a:t>Clerical</a:t>
            </a:r>
            <a:endParaRPr lang="en-GB" sz="1600" dirty="0" smtClean="0">
              <a:cs typeface="Courier New" pitchFamily="49" charset="0"/>
            </a:endParaRPr>
          </a:p>
          <a:p>
            <a:pPr marL="457200" indent="-457200">
              <a:buFont typeface="+mj-lt"/>
              <a:buAutoNum type="arabicPeriod"/>
            </a:pPr>
            <a:r>
              <a:rPr lang="en-GB" sz="1600" dirty="0" smtClean="0">
                <a:cs typeface="Courier New" pitchFamily="49" charset="0"/>
              </a:rPr>
              <a:t>From the selection window that now appears select </a:t>
            </a:r>
            <a:r>
              <a:rPr lang="en-GB" sz="1600" dirty="0" smtClean="0">
                <a:latin typeface="Comic Sans MS" pitchFamily="66" charset="0"/>
                <a:cs typeface="Courier New" pitchFamily="49" charset="0"/>
              </a:rPr>
              <a:t>Management</a:t>
            </a:r>
          </a:p>
        </p:txBody>
      </p:sp>
      <p:sp>
        <p:nvSpPr>
          <p:cNvPr id="4" name="TextBox 3"/>
          <p:cNvSpPr txBox="1"/>
          <p:nvPr/>
        </p:nvSpPr>
        <p:spPr>
          <a:xfrm>
            <a:off x="4968044" y="2168860"/>
            <a:ext cx="3744416" cy="4308872"/>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cs typeface="Courier New" pitchFamily="49" charset="0"/>
              </a:rPr>
              <a:t>This causes </a:t>
            </a:r>
            <a:r>
              <a:rPr lang="en-GB" sz="1600" dirty="0" smtClean="0">
                <a:latin typeface="Comic Sans MS" pitchFamily="66" charset="0"/>
                <a:cs typeface="Courier New" pitchFamily="49" charset="0"/>
              </a:rPr>
              <a:t>Management</a:t>
            </a:r>
            <a:r>
              <a:rPr lang="en-GB" sz="1600" dirty="0" smtClean="0">
                <a:cs typeface="Courier New" pitchFamily="49" charset="0"/>
              </a:rPr>
              <a:t> to be added as an additional </a:t>
            </a:r>
            <a:r>
              <a:rPr lang="en-GB" sz="1600" dirty="0" err="1" smtClean="0">
                <a:cs typeface="Courier New" pitchFamily="49" charset="0"/>
              </a:rPr>
              <a:t>disjunct</a:t>
            </a:r>
            <a:r>
              <a:rPr lang="en-GB" sz="1600" dirty="0" smtClean="0">
                <a:cs typeface="Courier New" pitchFamily="49" charset="0"/>
              </a:rPr>
              <a:t> to the value of the </a:t>
            </a:r>
            <a:r>
              <a:rPr lang="en-GB" sz="1600" dirty="0" smtClean="0">
                <a:latin typeface="Comic Sans MS" pitchFamily="66" charset="0"/>
                <a:cs typeface="Courier New" pitchFamily="49" charset="0"/>
              </a:rPr>
              <a:t>job-type </a:t>
            </a:r>
            <a:r>
              <a:rPr lang="en-GB" sz="1600" dirty="0" smtClean="0">
                <a:cs typeface="Courier New" pitchFamily="49" charset="0"/>
              </a:rPr>
              <a:t>slot</a:t>
            </a:r>
            <a:endParaRPr lang="en-GB" sz="1600" dirty="0" smtClean="0"/>
          </a:p>
          <a:p>
            <a:pPr marL="457200" indent="-457200">
              <a:buFont typeface="Arial" pitchFamily="34" charset="0"/>
              <a:buChar char="•"/>
            </a:pPr>
            <a:r>
              <a:rPr lang="en-GB" sz="1600" dirty="0" smtClean="0"/>
              <a:t>Hence, this value is now a </a:t>
            </a:r>
            <a:r>
              <a:rPr lang="en-GB" sz="1600" dirty="0" err="1" smtClean="0"/>
              <a:t>disjuntion-</a:t>
            </a:r>
            <a:r>
              <a:rPr lang="en-GB" sz="1600" dirty="0" err="1" smtClean="0">
                <a:latin typeface="Courier New" pitchFamily="49" charset="0"/>
                <a:cs typeface="Courier New" pitchFamily="49" charset="0"/>
              </a:rPr>
              <a:t>CFrame</a:t>
            </a:r>
            <a:r>
              <a:rPr lang="en-GB" sz="1600" dirty="0" smtClean="0">
                <a:cs typeface="Courier New" pitchFamily="49" charset="0"/>
              </a:rPr>
              <a:t> whose </a:t>
            </a:r>
            <a:r>
              <a:rPr lang="en-GB" sz="1600" dirty="0" err="1" smtClean="0">
                <a:cs typeface="Courier New" pitchFamily="49" charset="0"/>
              </a:rPr>
              <a:t>disjuncts</a:t>
            </a:r>
            <a:r>
              <a:rPr lang="en-GB" sz="1600" dirty="0" smtClean="0">
                <a:cs typeface="Courier New" pitchFamily="49" charset="0"/>
              </a:rPr>
              <a:t> are the individual </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for </a:t>
            </a:r>
            <a:r>
              <a:rPr lang="en-GB" sz="1600" dirty="0" smtClean="0">
                <a:latin typeface="Comic Sans MS" pitchFamily="66" charset="0"/>
                <a:cs typeface="Courier New" pitchFamily="49" charset="0"/>
              </a:rPr>
              <a:t>Clerical</a:t>
            </a:r>
            <a:r>
              <a:rPr lang="en-GB" sz="1600" dirty="0" smtClean="0">
                <a:cs typeface="Courier New" pitchFamily="49" charset="0"/>
              </a:rPr>
              <a:t> and </a:t>
            </a:r>
            <a:r>
              <a:rPr lang="en-GB" sz="1600" dirty="0" smtClean="0">
                <a:latin typeface="Comic Sans MS" pitchFamily="66" charset="0"/>
                <a:cs typeface="Courier New" pitchFamily="49" charset="0"/>
              </a:rPr>
              <a:t>Management</a:t>
            </a:r>
            <a:r>
              <a:rPr lang="en-GB" sz="1600" dirty="0" smtClean="0">
                <a:cs typeface="Courier New" pitchFamily="49" charset="0"/>
              </a:rPr>
              <a:t> </a:t>
            </a:r>
          </a:p>
          <a:p>
            <a:pPr marL="457200" indent="-457200">
              <a:buFont typeface="Arial" pitchFamily="34" charset="0"/>
              <a:buChar char="•"/>
            </a:pPr>
            <a:r>
              <a:rPr lang="en-GB" sz="1600" i="1" dirty="0" smtClean="0">
                <a:cs typeface="Courier New" pitchFamily="49" charset="0"/>
              </a:rPr>
              <a:t>(Note: </a:t>
            </a:r>
            <a:r>
              <a:rPr lang="en-GB" sz="1600" dirty="0" smtClean="0">
                <a:cs typeface="Courier New" pitchFamily="49" charset="0"/>
              </a:rPr>
              <a:t>As mentioned earlier, abstract slot values, including disjunction</a:t>
            </a:r>
            <a:r>
              <a:rPr lang="en-GB" sz="1600" dirty="0" smtClean="0"/>
              <a:t>-</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(as shown here), as well as disjunction</a:t>
            </a:r>
            <a:r>
              <a:rPr lang="en-GB" sz="1600" dirty="0" smtClean="0"/>
              <a:t>-typed </a:t>
            </a:r>
            <a:r>
              <a:rPr lang="en-GB" sz="1600" dirty="0" err="1" smtClean="0">
                <a:latin typeface="Courier New" pitchFamily="49" charset="0"/>
                <a:cs typeface="Courier New" pitchFamily="49" charset="0"/>
              </a:rPr>
              <a:t>IFrame</a:t>
            </a:r>
            <a:r>
              <a:rPr lang="en-GB" sz="1600" dirty="0" err="1" smtClean="0">
                <a:cs typeface="Courier New" pitchFamily="49" charset="0"/>
              </a:rPr>
              <a:t>s</a:t>
            </a:r>
            <a:r>
              <a:rPr lang="en-GB" sz="1600" dirty="0" smtClean="0">
                <a:cs typeface="Courier New" pitchFamily="49" charset="0"/>
              </a:rPr>
              <a:t> and indefinite numeric values (see subsequent slides) are specific to query instances, and hence cannot be created for assertions, other than for specifically excepted slots)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95536" y="368660"/>
            <a:ext cx="4219956" cy="3308604"/>
          </a:xfrm>
          <a:prstGeom prst="rect">
            <a:avLst/>
          </a:prstGeom>
          <a:noFill/>
          <a:ln w="9525">
            <a:noFill/>
            <a:miter lim="800000"/>
            <a:headEnd/>
            <a:tailEnd/>
          </a:ln>
        </p:spPr>
      </p:pic>
      <p:sp>
        <p:nvSpPr>
          <p:cNvPr id="3" name="TextBox 2"/>
          <p:cNvSpPr txBox="1"/>
          <p:nvPr/>
        </p:nvSpPr>
        <p:spPr>
          <a:xfrm>
            <a:off x="5148064" y="548680"/>
            <a:ext cx="3528392" cy="1846659"/>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cs typeface="Courier New" pitchFamily="49" charset="0"/>
              </a:rPr>
              <a:t>Left-click on the value that you previously added for </a:t>
            </a:r>
            <a:r>
              <a:rPr lang="en-GB" sz="1600" dirty="0" smtClean="0"/>
              <a:t>the </a:t>
            </a:r>
            <a:r>
              <a:rPr lang="en-GB" sz="1600" dirty="0" smtClean="0">
                <a:latin typeface="Comic Sans MS" pitchFamily="66" charset="0"/>
                <a:cs typeface="Courier New" pitchFamily="49" charset="0"/>
              </a:rPr>
              <a:t>industry</a:t>
            </a:r>
            <a:r>
              <a:rPr lang="en-GB" sz="1600" dirty="0" smtClean="0">
                <a:cs typeface="Courier New" pitchFamily="49" charset="0"/>
              </a:rPr>
              <a:t> slot</a:t>
            </a:r>
            <a:r>
              <a:rPr lang="en-GB" sz="1600" i="1" dirty="0" smtClean="0">
                <a:cs typeface="Courier New" pitchFamily="49" charset="0"/>
              </a:rPr>
              <a:t>, i.e. </a:t>
            </a:r>
            <a:r>
              <a:rPr lang="en-GB" sz="1600" dirty="0" smtClean="0">
                <a:cs typeface="Courier New" pitchFamily="49" charset="0"/>
              </a:rPr>
              <a:t>the value of type</a:t>
            </a:r>
            <a:r>
              <a:rPr lang="en-GB" sz="1600" i="1" dirty="0" smtClean="0">
                <a:cs typeface="Courier New" pitchFamily="49" charset="0"/>
              </a:rPr>
              <a:t> </a:t>
            </a:r>
            <a:r>
              <a:rPr lang="en-GB" sz="1600" dirty="0" smtClean="0">
                <a:latin typeface="Comic Sans MS" pitchFamily="66" charset="0"/>
                <a:cs typeface="Courier New" pitchFamily="49" charset="0"/>
              </a:rPr>
              <a:t>Education</a:t>
            </a:r>
            <a:r>
              <a:rPr lang="en-GB" sz="1600" dirty="0" smtClean="0">
                <a:cs typeface="Courier New" pitchFamily="49" charset="0"/>
              </a:rPr>
              <a:t> </a:t>
            </a:r>
          </a:p>
          <a:p>
            <a:pPr marL="457200" indent="-457200">
              <a:buFont typeface="+mj-lt"/>
              <a:buAutoNum type="arabicPeriod"/>
            </a:pPr>
            <a:r>
              <a:rPr lang="en-GB" sz="1600" dirty="0" smtClean="0">
                <a:cs typeface="Courier New" pitchFamily="49" charset="0"/>
              </a:rPr>
              <a:t>From the selection window that now appears select </a:t>
            </a:r>
            <a:r>
              <a:rPr lang="en-GB" sz="1600" dirty="0" smtClean="0">
                <a:latin typeface="Comic Sans MS" pitchFamily="66" charset="0"/>
                <a:cs typeface="Courier New" pitchFamily="49" charset="0"/>
              </a:rPr>
              <a:t>Health</a:t>
            </a:r>
          </a:p>
        </p:txBody>
      </p:sp>
      <p:sp>
        <p:nvSpPr>
          <p:cNvPr id="4" name="TextBox 3"/>
          <p:cNvSpPr txBox="1"/>
          <p:nvPr/>
        </p:nvSpPr>
        <p:spPr>
          <a:xfrm>
            <a:off x="5148064" y="2384884"/>
            <a:ext cx="3528392" cy="4062651"/>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t>Since </a:t>
            </a:r>
            <a:r>
              <a:rPr lang="en-GB" sz="1600" dirty="0" smtClean="0">
                <a:latin typeface="Comic Sans MS" pitchFamily="66" charset="0"/>
                <a:cs typeface="Courier New" pitchFamily="49" charset="0"/>
              </a:rPr>
              <a:t>industry</a:t>
            </a:r>
            <a:r>
              <a:rPr lang="en-GB" sz="1600" dirty="0" smtClean="0">
                <a:cs typeface="Courier New" pitchFamily="49" charset="0"/>
              </a:rPr>
              <a:t> is an </a:t>
            </a:r>
            <a:r>
              <a:rPr lang="en-GB" sz="1600" dirty="0" err="1" smtClean="0">
                <a:latin typeface="Courier New" pitchFamily="49" charset="0"/>
                <a:cs typeface="Courier New" pitchFamily="49" charset="0"/>
              </a:rPr>
              <a:t>IFrame</a:t>
            </a:r>
            <a:r>
              <a:rPr lang="en-GB" sz="1600" dirty="0" smtClean="0">
                <a:cs typeface="Courier New" pitchFamily="49" charset="0"/>
              </a:rPr>
              <a:t>-valued slot it is the </a:t>
            </a:r>
            <a:r>
              <a:rPr lang="en-GB" sz="1600" i="1" dirty="0" smtClean="0">
                <a:cs typeface="Courier New" pitchFamily="49" charset="0"/>
              </a:rPr>
              <a:t>type</a:t>
            </a:r>
            <a:r>
              <a:rPr lang="en-GB" sz="1600" dirty="0" smtClean="0">
                <a:cs typeface="Courier New" pitchFamily="49" charset="0"/>
              </a:rPr>
              <a:t> of the value to which the </a:t>
            </a:r>
            <a:r>
              <a:rPr lang="en-GB" sz="1600" dirty="0" err="1" smtClean="0">
                <a:cs typeface="Courier New" pitchFamily="49" charset="0"/>
              </a:rPr>
              <a:t>disjunct</a:t>
            </a:r>
            <a:r>
              <a:rPr lang="en-GB" sz="1600" dirty="0" smtClean="0">
                <a:cs typeface="Courier New" pitchFamily="49" charset="0"/>
              </a:rPr>
              <a:t> is added, and which now becomes a </a:t>
            </a:r>
            <a:r>
              <a:rPr lang="en-GB" sz="1600" dirty="0" err="1" smtClean="0"/>
              <a:t>disjuntion-</a:t>
            </a:r>
            <a:r>
              <a:rPr lang="en-GB" sz="1600" dirty="0" err="1" smtClean="0">
                <a:latin typeface="Courier New" pitchFamily="49" charset="0"/>
                <a:cs typeface="Courier New" pitchFamily="49" charset="0"/>
              </a:rPr>
              <a:t>CFrame</a:t>
            </a:r>
            <a:r>
              <a:rPr lang="en-GB" sz="1600" dirty="0" smtClean="0">
                <a:cs typeface="Courier New" pitchFamily="49" charset="0"/>
              </a:rPr>
              <a:t> (in contrast to the </a:t>
            </a:r>
            <a:r>
              <a:rPr lang="en-GB" sz="1600" dirty="0" err="1" smtClean="0">
                <a:latin typeface="Courier New" pitchFamily="49" charset="0"/>
                <a:cs typeface="Courier New" pitchFamily="49" charset="0"/>
              </a:rPr>
              <a:t>CFrame</a:t>
            </a:r>
            <a:r>
              <a:rPr lang="en-GB" sz="1600" dirty="0" smtClean="0">
                <a:cs typeface="Courier New" pitchFamily="49" charset="0"/>
              </a:rPr>
              <a:t>-valued </a:t>
            </a:r>
            <a:r>
              <a:rPr lang="en-GB" sz="1600" dirty="0" smtClean="0">
                <a:latin typeface="Comic Sans MS" pitchFamily="66" charset="0"/>
                <a:cs typeface="Courier New" pitchFamily="49" charset="0"/>
              </a:rPr>
              <a:t>job-type</a:t>
            </a:r>
            <a:r>
              <a:rPr lang="en-GB" sz="1600" dirty="0" smtClean="0">
                <a:cs typeface="Courier New" pitchFamily="49" charset="0"/>
              </a:rPr>
              <a:t> slot where the </a:t>
            </a:r>
            <a:r>
              <a:rPr lang="en-GB" sz="1600" dirty="0" err="1" smtClean="0">
                <a:cs typeface="Courier New" pitchFamily="49" charset="0"/>
              </a:rPr>
              <a:t>disjunct</a:t>
            </a:r>
            <a:r>
              <a:rPr lang="en-GB" sz="1600" dirty="0" smtClean="0">
                <a:cs typeface="Courier New" pitchFamily="49" charset="0"/>
              </a:rPr>
              <a:t> was added to the value itself) </a:t>
            </a:r>
          </a:p>
          <a:p>
            <a:pPr marL="457200" indent="-457200">
              <a:buFont typeface="Arial" pitchFamily="34" charset="0"/>
              <a:buChar char="•"/>
            </a:pPr>
            <a:r>
              <a:rPr lang="en-GB" sz="1600" dirty="0" smtClean="0">
                <a:cs typeface="Courier New" pitchFamily="49" charset="0"/>
              </a:rPr>
              <a:t>Note that the </a:t>
            </a:r>
            <a:r>
              <a:rPr lang="en-GB" sz="1600" dirty="0" smtClean="0">
                <a:latin typeface="Comic Sans MS" pitchFamily="66" charset="0"/>
                <a:cs typeface="Courier New" pitchFamily="49" charset="0"/>
              </a:rPr>
              <a:t>sector</a:t>
            </a:r>
            <a:r>
              <a:rPr lang="en-GB" sz="1600" dirty="0" smtClean="0">
                <a:cs typeface="Courier New" pitchFamily="49" charset="0"/>
              </a:rPr>
              <a:t> slot remains after the extra </a:t>
            </a:r>
            <a:r>
              <a:rPr lang="en-GB" sz="1600" dirty="0" err="1" smtClean="0">
                <a:cs typeface="Courier New" pitchFamily="49" charset="0"/>
              </a:rPr>
              <a:t>disjunct</a:t>
            </a:r>
            <a:r>
              <a:rPr lang="en-GB" sz="1600" dirty="0" smtClean="0">
                <a:cs typeface="Courier New" pitchFamily="49" charset="0"/>
              </a:rPr>
              <a:t> has been added to the type. This is because both </a:t>
            </a:r>
            <a:r>
              <a:rPr lang="en-GB" sz="1600" dirty="0" smtClean="0">
                <a:latin typeface="Comic Sans MS" pitchFamily="66" charset="0"/>
                <a:cs typeface="Courier New" pitchFamily="49" charset="0"/>
              </a:rPr>
              <a:t>Education</a:t>
            </a:r>
            <a:r>
              <a:rPr lang="en-GB" sz="1600" dirty="0" smtClean="0">
                <a:cs typeface="Courier New" pitchFamily="49" charset="0"/>
              </a:rPr>
              <a:t> and </a:t>
            </a:r>
            <a:r>
              <a:rPr lang="en-GB" sz="1600" dirty="0" smtClean="0">
                <a:latin typeface="Comic Sans MS" pitchFamily="66" charset="0"/>
                <a:cs typeface="Courier New" pitchFamily="49" charset="0"/>
              </a:rPr>
              <a:t>Health</a:t>
            </a:r>
            <a:r>
              <a:rPr lang="en-GB" sz="1600" dirty="0" smtClean="0">
                <a:cs typeface="Courier New" pitchFamily="49" charset="0"/>
              </a:rPr>
              <a:t> provide definitions for this slot, which is therefore also defined for the disjunction of the two</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Tutorial Format: General </a:t>
            </a:r>
            <a:endParaRPr lang="en-GB" b="1" dirty="0"/>
          </a:p>
        </p:txBody>
      </p:sp>
      <p:sp>
        <p:nvSpPr>
          <p:cNvPr id="3" name="Content Placeholder 2"/>
          <p:cNvSpPr>
            <a:spLocks noGrp="1"/>
          </p:cNvSpPr>
          <p:nvPr>
            <p:ph idx="1"/>
          </p:nvPr>
        </p:nvSpPr>
        <p:spPr/>
        <p:txBody>
          <a:bodyPr>
            <a:normAutofit fontScale="92500" lnSpcReduction="20000"/>
          </a:bodyPr>
          <a:lstStyle/>
          <a:p>
            <a:pPr>
              <a:buNone/>
            </a:pPr>
            <a:r>
              <a:rPr lang="en-GB" b="1" dirty="0" smtClean="0"/>
              <a:t>Main Body:</a:t>
            </a:r>
          </a:p>
          <a:p>
            <a:r>
              <a:rPr lang="en-GB" dirty="0" smtClean="0"/>
              <a:t>Guides user through using </a:t>
            </a:r>
            <a:r>
              <a:rPr lang="en-GB" i="1" dirty="0" smtClean="0"/>
              <a:t>Model Explorer </a:t>
            </a:r>
            <a:r>
              <a:rPr lang="en-GB" dirty="0" smtClean="0"/>
              <a:t>to:</a:t>
            </a:r>
          </a:p>
          <a:p>
            <a:pPr marL="971550" lvl="1" indent="-514350"/>
            <a:r>
              <a:rPr lang="en-GB" dirty="0" smtClean="0"/>
              <a:t>Browse simple demo model</a:t>
            </a:r>
          </a:p>
          <a:p>
            <a:pPr marL="1314450" lvl="2" indent="-514350"/>
            <a:r>
              <a:rPr lang="en-GB" dirty="0" smtClean="0"/>
              <a:t>Basic MEKON version</a:t>
            </a:r>
          </a:p>
          <a:p>
            <a:pPr marL="1314450" lvl="2" indent="-514350"/>
            <a:r>
              <a:rPr lang="en-GB" dirty="0" smtClean="0"/>
              <a:t>Hybrid HOBO/MEKON version</a:t>
            </a:r>
          </a:p>
          <a:p>
            <a:pPr marL="971550" lvl="1" indent="-514350"/>
            <a:r>
              <a:rPr lang="en-GB" dirty="0" smtClean="0"/>
              <a:t>Create specific instantiations of demo model</a:t>
            </a:r>
          </a:p>
          <a:p>
            <a:pPr marL="1314450" lvl="2" indent="-514350"/>
            <a:r>
              <a:rPr lang="en-GB" dirty="0" smtClean="0"/>
              <a:t>Creating + storing “assertion” instantiations</a:t>
            </a:r>
          </a:p>
          <a:p>
            <a:pPr marL="1314450" lvl="2" indent="-514350"/>
            <a:r>
              <a:rPr lang="en-GB" dirty="0" smtClean="0"/>
              <a:t>Creating + executing “query” instantiations</a:t>
            </a:r>
          </a:p>
          <a:p>
            <a:pPr>
              <a:buNone/>
            </a:pPr>
            <a:r>
              <a:rPr lang="en-GB" b="1" dirty="0" smtClean="0"/>
              <a:t>Appendix:</a:t>
            </a:r>
            <a:endParaRPr lang="en-GB" dirty="0" smtClean="0"/>
          </a:p>
          <a:p>
            <a:r>
              <a:rPr lang="en-GB" dirty="0" smtClean="0"/>
              <a:t>Provides instructions on running </a:t>
            </a:r>
            <a:r>
              <a:rPr lang="en-GB" i="1" dirty="0" smtClean="0"/>
              <a:t>Model Explorer </a:t>
            </a:r>
            <a:r>
              <a:rPr lang="en-GB" dirty="0" smtClean="0"/>
              <a:t>with the different model-versions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395536" y="368660"/>
            <a:ext cx="4219956" cy="3308604"/>
          </a:xfrm>
          <a:prstGeom prst="rect">
            <a:avLst/>
          </a:prstGeom>
          <a:noFill/>
          <a:ln w="9525">
            <a:noFill/>
            <a:miter lim="800000"/>
            <a:headEnd/>
            <a:tailEnd/>
          </a:ln>
        </p:spPr>
      </p:pic>
      <p:sp>
        <p:nvSpPr>
          <p:cNvPr id="3" name="TextBox 2"/>
          <p:cNvSpPr txBox="1"/>
          <p:nvPr/>
        </p:nvSpPr>
        <p:spPr>
          <a:xfrm>
            <a:off x="5040052" y="944724"/>
            <a:ext cx="3816424" cy="861774"/>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Add a third </a:t>
            </a:r>
            <a:r>
              <a:rPr lang="en-GB" sz="1600" dirty="0" err="1" smtClean="0">
                <a:cs typeface="Courier New" pitchFamily="49" charset="0"/>
              </a:rPr>
              <a:t>disjunct</a:t>
            </a:r>
            <a:r>
              <a:rPr lang="en-GB" sz="1600" dirty="0" smtClean="0">
                <a:cs typeface="Courier New" pitchFamily="49" charset="0"/>
              </a:rPr>
              <a:t>, </a:t>
            </a:r>
            <a:r>
              <a:rPr lang="en-GB" sz="1600" dirty="0" smtClean="0">
                <a:latin typeface="Comic Sans MS" pitchFamily="66" charset="0"/>
                <a:cs typeface="Courier New" pitchFamily="49" charset="0"/>
              </a:rPr>
              <a:t>Finance</a:t>
            </a:r>
            <a:r>
              <a:rPr lang="en-GB" sz="1600" dirty="0" smtClean="0">
                <a:cs typeface="Courier New" pitchFamily="49" charset="0"/>
              </a:rPr>
              <a:t>,</a:t>
            </a:r>
            <a:r>
              <a:rPr lang="en-GB" sz="1600" dirty="0" smtClean="0">
                <a:latin typeface="Comic Sans MS" pitchFamily="66" charset="0"/>
                <a:cs typeface="Courier New" pitchFamily="49" charset="0"/>
              </a:rPr>
              <a:t> </a:t>
            </a:r>
            <a:r>
              <a:rPr lang="en-GB" sz="1600" dirty="0" smtClean="0">
                <a:cs typeface="Courier New" pitchFamily="49" charset="0"/>
              </a:rPr>
              <a:t>to the type of </a:t>
            </a:r>
            <a:r>
              <a:rPr lang="en-GB" sz="1600" dirty="0" smtClean="0"/>
              <a:t>the value in the </a:t>
            </a:r>
            <a:r>
              <a:rPr lang="en-GB" sz="1600" dirty="0" smtClean="0">
                <a:latin typeface="Comic Sans MS" pitchFamily="66" charset="0"/>
                <a:cs typeface="Courier New" pitchFamily="49" charset="0"/>
              </a:rPr>
              <a:t>industry</a:t>
            </a:r>
            <a:r>
              <a:rPr lang="en-GB" sz="1600" dirty="0" smtClean="0">
                <a:cs typeface="Courier New" pitchFamily="49" charset="0"/>
              </a:rPr>
              <a:t> slot</a:t>
            </a:r>
            <a:endParaRPr lang="en-GB" sz="1600" dirty="0" smtClean="0"/>
          </a:p>
        </p:txBody>
      </p:sp>
      <p:sp>
        <p:nvSpPr>
          <p:cNvPr id="4" name="TextBox 3"/>
          <p:cNvSpPr txBox="1"/>
          <p:nvPr/>
        </p:nvSpPr>
        <p:spPr>
          <a:xfrm>
            <a:off x="5040052" y="1808820"/>
            <a:ext cx="3816424" cy="4801314"/>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cs typeface="Courier New" pitchFamily="49" charset="0"/>
              </a:rPr>
              <a:t>The </a:t>
            </a:r>
            <a:r>
              <a:rPr lang="en-GB" sz="1600" dirty="0" smtClean="0">
                <a:latin typeface="Comic Sans MS" pitchFamily="66" charset="0"/>
                <a:cs typeface="Courier New" pitchFamily="49" charset="0"/>
              </a:rPr>
              <a:t>sector</a:t>
            </a:r>
            <a:r>
              <a:rPr lang="en-GB" sz="1600" dirty="0" smtClean="0">
                <a:cs typeface="Courier New" pitchFamily="49" charset="0"/>
              </a:rPr>
              <a:t> slot now disappears from the relevant value. This is because </a:t>
            </a:r>
            <a:r>
              <a:rPr lang="en-GB" sz="1600" dirty="0" smtClean="0">
                <a:latin typeface="Comic Sans MS" pitchFamily="66" charset="0"/>
                <a:cs typeface="Courier New" pitchFamily="49" charset="0"/>
              </a:rPr>
              <a:t>Finance</a:t>
            </a:r>
            <a:r>
              <a:rPr lang="en-GB" sz="1600" dirty="0" smtClean="0">
                <a:cs typeface="Courier New" pitchFamily="49" charset="0"/>
              </a:rPr>
              <a:t> does not provide any definition for this slot, and hence the slot is not defined for the new disjunction</a:t>
            </a:r>
          </a:p>
          <a:p>
            <a:pPr marL="457200" indent="-457200">
              <a:buFont typeface="Arial" pitchFamily="34" charset="0"/>
              <a:buChar char="•"/>
            </a:pPr>
            <a:r>
              <a:rPr lang="en-GB" sz="1600" dirty="0" smtClean="0">
                <a:cs typeface="Courier New" pitchFamily="49" charset="0"/>
              </a:rPr>
              <a:t>In general, a slot will appear on a disjunction-typed </a:t>
            </a:r>
            <a:r>
              <a:rPr lang="en-GB" sz="1600" dirty="0" err="1" smtClean="0">
                <a:latin typeface="Courier New" pitchFamily="49" charset="0"/>
                <a:cs typeface="Courier New" pitchFamily="49" charset="0"/>
              </a:rPr>
              <a:t>IFrame</a:t>
            </a:r>
            <a:r>
              <a:rPr lang="en-GB" sz="1600" dirty="0" smtClean="0">
                <a:cs typeface="Courier New" pitchFamily="49" charset="0"/>
              </a:rPr>
              <a:t> if and only if it is defined for each individual </a:t>
            </a:r>
            <a:r>
              <a:rPr lang="en-GB" sz="1600" dirty="0" err="1" smtClean="0">
                <a:cs typeface="Courier New" pitchFamily="49" charset="0"/>
              </a:rPr>
              <a:t>disjunct</a:t>
            </a:r>
            <a:r>
              <a:rPr lang="en-GB" sz="1600" dirty="0" smtClean="0">
                <a:cs typeface="Courier New" pitchFamily="49" charset="0"/>
              </a:rPr>
              <a:t>, either directly on the relevant </a:t>
            </a:r>
            <a:r>
              <a:rPr lang="en-GB" sz="1600" dirty="0" err="1" smtClean="0">
                <a:latin typeface="Courier New" pitchFamily="49" charset="0"/>
                <a:cs typeface="Courier New" pitchFamily="49" charset="0"/>
              </a:rPr>
              <a:t>CFrame</a:t>
            </a:r>
            <a:r>
              <a:rPr lang="en-GB" sz="1600" dirty="0" smtClean="0">
                <a:cs typeface="Courier New" pitchFamily="49" charset="0"/>
              </a:rPr>
              <a:t> itself, or indirectly via an ancestor </a:t>
            </a:r>
            <a:r>
              <a:rPr lang="en-GB" sz="1600" dirty="0" err="1" smtClean="0">
                <a:latin typeface="Courier New" pitchFamily="49" charset="0"/>
                <a:cs typeface="Courier New" pitchFamily="49" charset="0"/>
              </a:rPr>
              <a:t>CFrame</a:t>
            </a:r>
            <a:r>
              <a:rPr lang="en-GB" sz="1600" dirty="0" smtClean="0">
                <a:cs typeface="Courier New" pitchFamily="49" charset="0"/>
              </a:rPr>
              <a:t> (in the latter case, such an ancestor may be common to multiple </a:t>
            </a:r>
            <a:r>
              <a:rPr lang="en-GB" sz="1600" dirty="0" err="1" smtClean="0">
                <a:cs typeface="Courier New" pitchFamily="49" charset="0"/>
              </a:rPr>
              <a:t>disjuncts</a:t>
            </a:r>
            <a:r>
              <a:rPr lang="en-GB" sz="1600" dirty="0" smtClean="0">
                <a:cs typeface="Courier New" pitchFamily="49" charset="0"/>
              </a:rPr>
              <a:t>). Where the definition of such a slot is derived from more than one </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the value-type will be taken to be the intersection of all relevant value-types</a:t>
            </a:r>
            <a:endParaRPr lang="en-GB" sz="16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395534" y="368658"/>
            <a:ext cx="4219956" cy="3308604"/>
          </a:xfrm>
          <a:prstGeom prst="rect">
            <a:avLst/>
          </a:prstGeom>
          <a:noFill/>
          <a:ln w="9525">
            <a:noFill/>
            <a:miter lim="800000"/>
            <a:headEnd/>
            <a:tailEnd/>
          </a:ln>
        </p:spPr>
      </p:pic>
      <p:sp>
        <p:nvSpPr>
          <p:cNvPr id="3" name="TextBox 2"/>
          <p:cNvSpPr txBox="1"/>
          <p:nvPr/>
        </p:nvSpPr>
        <p:spPr>
          <a:xfrm>
            <a:off x="5436096" y="1772816"/>
            <a:ext cx="3204356" cy="2092881"/>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cs typeface="Courier New" pitchFamily="49" charset="0"/>
              </a:rPr>
              <a:t>Left-click on the current value of </a:t>
            </a:r>
            <a:r>
              <a:rPr lang="en-GB" sz="1600" dirty="0" smtClean="0"/>
              <a:t>the </a:t>
            </a:r>
            <a:r>
              <a:rPr lang="en-GB" sz="1600" dirty="0" smtClean="0">
                <a:latin typeface="Comic Sans MS" pitchFamily="66" charset="0"/>
                <a:cs typeface="Courier New" pitchFamily="49" charset="0"/>
              </a:rPr>
              <a:t>industry</a:t>
            </a:r>
            <a:r>
              <a:rPr lang="en-GB" sz="1600" dirty="0" smtClean="0">
                <a:cs typeface="Courier New" pitchFamily="49" charset="0"/>
              </a:rPr>
              <a:t> slot</a:t>
            </a:r>
            <a:r>
              <a:rPr lang="en-GB" sz="1600" i="1" dirty="0" smtClean="0">
                <a:cs typeface="Courier New" pitchFamily="49" charset="0"/>
              </a:rPr>
              <a:t>, i.e. </a:t>
            </a:r>
            <a:r>
              <a:rPr lang="en-GB" sz="1600" dirty="0" smtClean="0">
                <a:cs typeface="Courier New" pitchFamily="49" charset="0"/>
              </a:rPr>
              <a:t>the value of type</a:t>
            </a:r>
            <a:r>
              <a:rPr lang="en-GB" sz="1600" i="1" dirty="0" smtClean="0">
                <a:cs typeface="Courier New" pitchFamily="49" charset="0"/>
              </a:rPr>
              <a:t> </a:t>
            </a:r>
            <a:r>
              <a:rPr lang="en-GB" sz="1600" dirty="0" smtClean="0">
                <a:latin typeface="Comic Sans MS" pitchFamily="66" charset="0"/>
                <a:cs typeface="Courier New" pitchFamily="49" charset="0"/>
              </a:rPr>
              <a:t>Education OR Health OR Finance</a:t>
            </a:r>
            <a:r>
              <a:rPr lang="en-GB" sz="1600" dirty="0" smtClean="0">
                <a:cs typeface="Courier New" pitchFamily="49" charset="0"/>
              </a:rPr>
              <a:t> </a:t>
            </a:r>
          </a:p>
          <a:p>
            <a:pPr marL="457200" indent="-457200">
              <a:buFont typeface="+mj-lt"/>
              <a:buAutoNum type="arabicPeriod"/>
            </a:pPr>
            <a:r>
              <a:rPr lang="en-GB" sz="1600" dirty="0" smtClean="0">
                <a:cs typeface="Courier New" pitchFamily="49" charset="0"/>
              </a:rPr>
              <a:t>From the selection window that now appears select </a:t>
            </a:r>
            <a:r>
              <a:rPr lang="en-GB" sz="1600" dirty="0" smtClean="0">
                <a:latin typeface="Comic Sans MS" pitchFamily="66" charset="0"/>
                <a:cs typeface="Courier New" pitchFamily="49" charset="0"/>
              </a:rPr>
              <a:t>Education </a:t>
            </a:r>
          </a:p>
        </p:txBody>
      </p:sp>
      <p:sp>
        <p:nvSpPr>
          <p:cNvPr id="4" name="TextBox 3"/>
          <p:cNvSpPr txBox="1"/>
          <p:nvPr/>
        </p:nvSpPr>
        <p:spPr>
          <a:xfrm>
            <a:off x="5436096" y="3861048"/>
            <a:ext cx="3204356" cy="2585323"/>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cs typeface="Courier New" pitchFamily="49" charset="0"/>
              </a:rPr>
              <a:t>The selected value is removed from the value type </a:t>
            </a:r>
            <a:r>
              <a:rPr lang="en-GB" sz="1600" dirty="0" err="1" smtClean="0"/>
              <a:t>disjuntion</a:t>
            </a:r>
            <a:endParaRPr lang="en-GB" sz="1600" dirty="0" smtClean="0">
              <a:cs typeface="Courier New" pitchFamily="49" charset="0"/>
            </a:endParaRPr>
          </a:p>
          <a:p>
            <a:pPr marL="457200" indent="-457200">
              <a:buFont typeface="Arial" pitchFamily="34" charset="0"/>
              <a:buChar char="•"/>
            </a:pPr>
            <a:r>
              <a:rPr lang="en-GB" sz="1600" dirty="0" smtClean="0">
                <a:cs typeface="Courier New" pitchFamily="49" charset="0"/>
              </a:rPr>
              <a:t>The </a:t>
            </a:r>
            <a:r>
              <a:rPr lang="en-GB" sz="1600" dirty="0" smtClean="0">
                <a:latin typeface="Comic Sans MS" pitchFamily="66" charset="0"/>
                <a:cs typeface="Courier New" pitchFamily="49" charset="0"/>
              </a:rPr>
              <a:t>sector</a:t>
            </a:r>
            <a:r>
              <a:rPr lang="en-GB" sz="1600" dirty="0" smtClean="0">
                <a:cs typeface="Courier New" pitchFamily="49" charset="0"/>
              </a:rPr>
              <a:t> slot is still absent, since </a:t>
            </a:r>
            <a:r>
              <a:rPr lang="en-GB" sz="1600" dirty="0" smtClean="0">
                <a:latin typeface="Comic Sans MS" pitchFamily="66" charset="0"/>
                <a:cs typeface="Courier New" pitchFamily="49" charset="0"/>
              </a:rPr>
              <a:t>Finance</a:t>
            </a:r>
            <a:r>
              <a:rPr lang="en-GB" sz="1600" dirty="0" smtClean="0">
                <a:cs typeface="Courier New" pitchFamily="49" charset="0"/>
              </a:rPr>
              <a:t> is still one of the value type </a:t>
            </a:r>
            <a:r>
              <a:rPr lang="en-GB" sz="1600" dirty="0" err="1" smtClean="0">
                <a:cs typeface="Courier New" pitchFamily="49" charset="0"/>
              </a:rPr>
              <a:t>disjuncts</a:t>
            </a:r>
            <a:r>
              <a:rPr lang="en-GB" sz="1600" dirty="0" smtClean="0">
                <a:cs typeface="Courier New" pitchFamily="49" charset="0"/>
              </a:rPr>
              <a:t>. However if you now also remove </a:t>
            </a:r>
            <a:r>
              <a:rPr lang="en-GB" sz="1600" dirty="0" smtClean="0">
                <a:latin typeface="Comic Sans MS" pitchFamily="66" charset="0"/>
                <a:cs typeface="Courier New" pitchFamily="49" charset="0"/>
              </a:rPr>
              <a:t>Finance</a:t>
            </a:r>
            <a:r>
              <a:rPr lang="en-GB" sz="1600" dirty="0" smtClean="0">
                <a:cs typeface="Courier New" pitchFamily="49" charset="0"/>
              </a:rPr>
              <a:t> from the value type then the slot will reappear.</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395536" y="368660"/>
            <a:ext cx="4210050" cy="3298698"/>
          </a:xfrm>
          <a:prstGeom prst="rect">
            <a:avLst/>
          </a:prstGeom>
          <a:noFill/>
          <a:ln w="9525">
            <a:noFill/>
            <a:miter lim="800000"/>
            <a:headEnd/>
            <a:tailEnd/>
          </a:ln>
        </p:spPr>
      </p:pic>
      <p:sp>
        <p:nvSpPr>
          <p:cNvPr id="3" name="TextBox 2"/>
          <p:cNvSpPr txBox="1"/>
          <p:nvPr/>
        </p:nvSpPr>
        <p:spPr>
          <a:xfrm>
            <a:off x="4896036" y="368660"/>
            <a:ext cx="3960440" cy="2339102"/>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cs typeface="Courier New" pitchFamily="49" charset="0"/>
              </a:rPr>
              <a:t>Click on the value-type of the </a:t>
            </a:r>
            <a:r>
              <a:rPr lang="en-GB" sz="1600" dirty="0" smtClean="0">
                <a:latin typeface="Comic Sans MS" pitchFamily="66" charset="0"/>
                <a:cs typeface="Courier New" pitchFamily="49" charset="0"/>
              </a:rPr>
              <a:t>hours-per-week </a:t>
            </a:r>
            <a:r>
              <a:rPr lang="en-GB" sz="1600" dirty="0" smtClean="0">
                <a:cs typeface="Courier New" pitchFamily="49" charset="0"/>
              </a:rPr>
              <a:t>slot</a:t>
            </a:r>
          </a:p>
          <a:p>
            <a:pPr marL="457200" indent="-457200">
              <a:buFont typeface="+mj-lt"/>
              <a:buAutoNum type="arabicPeriod"/>
            </a:pPr>
            <a:r>
              <a:rPr lang="en-GB" sz="1600" dirty="0" smtClean="0">
                <a:cs typeface="Courier New" pitchFamily="49" charset="0"/>
              </a:rPr>
              <a:t>From the general numeric-value entry window that now appears, try entering a value  (value-entry options are: </a:t>
            </a:r>
            <a:r>
              <a:rPr lang="en-GB" sz="1600" i="1" dirty="0" smtClean="0">
                <a:cs typeface="Courier New" pitchFamily="49" charset="0"/>
              </a:rPr>
              <a:t>exact-value</a:t>
            </a:r>
            <a:r>
              <a:rPr lang="en-GB" sz="1600" dirty="0" smtClean="0">
                <a:cs typeface="Courier New" pitchFamily="49" charset="0"/>
              </a:rPr>
              <a:t>, </a:t>
            </a:r>
            <a:r>
              <a:rPr lang="en-GB" sz="1600" i="1" dirty="0" smtClean="0">
                <a:cs typeface="Courier New" pitchFamily="49" charset="0"/>
              </a:rPr>
              <a:t>range</a:t>
            </a:r>
            <a:r>
              <a:rPr lang="en-GB" sz="1600" dirty="0" smtClean="0">
                <a:cs typeface="Courier New" pitchFamily="49" charset="0"/>
              </a:rPr>
              <a:t>, </a:t>
            </a:r>
            <a:r>
              <a:rPr lang="en-GB" sz="1600" i="1" dirty="0" smtClean="0">
                <a:cs typeface="Courier New" pitchFamily="49" charset="0"/>
              </a:rPr>
              <a:t>min-only</a:t>
            </a:r>
            <a:r>
              <a:rPr lang="en-GB" sz="1600" dirty="0" smtClean="0">
                <a:cs typeface="Courier New" pitchFamily="49" charset="0"/>
              </a:rPr>
              <a:t> or </a:t>
            </a:r>
            <a:r>
              <a:rPr lang="en-GB" sz="1600" i="1" dirty="0" smtClean="0">
                <a:cs typeface="Courier New" pitchFamily="49" charset="0"/>
              </a:rPr>
              <a:t>max-only</a:t>
            </a:r>
            <a:r>
              <a:rPr lang="en-GB" sz="1600" dirty="0" smtClean="0">
                <a:cs typeface="Courier New" pitchFamily="49" charset="0"/>
              </a:rPr>
              <a:t>)</a:t>
            </a:r>
            <a:endParaRPr lang="en-GB" sz="1600" dirty="0" smtClean="0">
              <a:latin typeface="Comic Sans MS" pitchFamily="66" charset="0"/>
              <a:cs typeface="Courier New" pitchFamily="49" charset="0"/>
            </a:endParaRPr>
          </a:p>
          <a:p>
            <a:pPr marL="457200" indent="-457200">
              <a:buFont typeface="+mj-lt"/>
              <a:buAutoNum type="arabicPeriod"/>
            </a:pPr>
            <a:r>
              <a:rPr lang="en-GB" sz="1600" dirty="0" smtClean="0">
                <a:cs typeface="Courier New" pitchFamily="49" charset="0"/>
              </a:rPr>
              <a:t>Repeat the operation a few times, trying out the other value-entry options</a:t>
            </a:r>
            <a:endParaRPr lang="en-GB" sz="1600" i="1" dirty="0" smtClean="0">
              <a:cs typeface="Courier New" pitchFamily="49" charset="0"/>
            </a:endParaRPr>
          </a:p>
        </p:txBody>
      </p:sp>
      <p:sp>
        <p:nvSpPr>
          <p:cNvPr id="4" name="TextBox 3"/>
          <p:cNvSpPr txBox="1"/>
          <p:nvPr/>
        </p:nvSpPr>
        <p:spPr>
          <a:xfrm>
            <a:off x="4896036" y="2708920"/>
            <a:ext cx="3960440" cy="3816429"/>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cs typeface="Courier New" pitchFamily="49" charset="0"/>
              </a:rPr>
              <a:t>Apart from </a:t>
            </a:r>
            <a:r>
              <a:rPr lang="en-GB" sz="1600" i="1" dirty="0" smtClean="0">
                <a:cs typeface="Courier New" pitchFamily="49" charset="0"/>
              </a:rPr>
              <a:t>exact-value</a:t>
            </a:r>
            <a:r>
              <a:rPr lang="en-GB" sz="1600" dirty="0" smtClean="0">
                <a:cs typeface="Courier New" pitchFamily="49" charset="0"/>
              </a:rPr>
              <a:t>, all value-entry options involve indefinite numeric-values, which along with disjunction</a:t>
            </a:r>
            <a:r>
              <a:rPr lang="en-GB" sz="1600" dirty="0" smtClean="0"/>
              <a:t>-</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and disjunction</a:t>
            </a:r>
            <a:r>
              <a:rPr lang="en-GB" sz="1600" dirty="0" smtClean="0"/>
              <a:t>-typed </a:t>
            </a:r>
            <a:r>
              <a:rPr lang="en-GB" sz="1600" dirty="0" err="1" smtClean="0">
                <a:latin typeface="Courier New" pitchFamily="49" charset="0"/>
                <a:cs typeface="Courier New" pitchFamily="49" charset="0"/>
              </a:rPr>
              <a:t>IFrame</a:t>
            </a:r>
            <a:r>
              <a:rPr lang="en-GB" sz="1600" dirty="0" err="1" smtClean="0">
                <a:cs typeface="Courier New" pitchFamily="49" charset="0"/>
              </a:rPr>
              <a:t>s</a:t>
            </a:r>
            <a:r>
              <a:rPr lang="en-GB" sz="1600" dirty="0" smtClean="0">
                <a:cs typeface="Courier New" pitchFamily="49" charset="0"/>
              </a:rPr>
              <a:t> are </a:t>
            </a:r>
            <a:r>
              <a:rPr lang="en-GB" sz="1600" i="1" dirty="0" smtClean="0">
                <a:cs typeface="Courier New" pitchFamily="49" charset="0"/>
              </a:rPr>
              <a:t>abstract values</a:t>
            </a:r>
            <a:r>
              <a:rPr lang="en-GB" sz="1600" dirty="0" smtClean="0">
                <a:cs typeface="Courier New" pitchFamily="49" charset="0"/>
              </a:rPr>
              <a:t>, and hence by default, are specific to query instances</a:t>
            </a:r>
          </a:p>
          <a:p>
            <a:pPr marL="457200" indent="-457200">
              <a:buFont typeface="Arial" pitchFamily="34" charset="0"/>
              <a:buChar char="•"/>
            </a:pPr>
            <a:r>
              <a:rPr lang="en-GB" sz="1600" dirty="0" smtClean="0">
                <a:cs typeface="Courier New" pitchFamily="49" charset="0"/>
              </a:rPr>
              <a:t>Note that even when you use the </a:t>
            </a:r>
            <a:r>
              <a:rPr lang="en-GB" sz="1600" i="1" dirty="0" smtClean="0">
                <a:cs typeface="Courier New" pitchFamily="49" charset="0"/>
              </a:rPr>
              <a:t>min-only</a:t>
            </a:r>
            <a:r>
              <a:rPr lang="en-GB" sz="1600" dirty="0" smtClean="0">
                <a:cs typeface="Courier New" pitchFamily="49" charset="0"/>
              </a:rPr>
              <a:t> or </a:t>
            </a:r>
            <a:r>
              <a:rPr lang="en-GB" sz="1600" i="1" dirty="0" smtClean="0">
                <a:cs typeface="Courier New" pitchFamily="49" charset="0"/>
              </a:rPr>
              <a:t>max-only</a:t>
            </a:r>
            <a:r>
              <a:rPr lang="en-GB" sz="1600" dirty="0" smtClean="0">
                <a:cs typeface="Courier New" pitchFamily="49" charset="0"/>
              </a:rPr>
              <a:t> options, the resulting indefinite values always have both a min and max component. This is because the </a:t>
            </a:r>
            <a:r>
              <a:rPr lang="en-GB" sz="1600" dirty="0" smtClean="0">
                <a:latin typeface="Comic Sans MS" pitchFamily="66" charset="0"/>
                <a:cs typeface="Courier New" pitchFamily="49" charset="0"/>
              </a:rPr>
              <a:t>hours-per-week </a:t>
            </a:r>
            <a:r>
              <a:rPr lang="en-GB" sz="1600" dirty="0" smtClean="0">
                <a:cs typeface="Courier New" pitchFamily="49" charset="0"/>
              </a:rPr>
              <a:t>slot itself defines min and max values, which will always act as absolute limits.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cstate="print"/>
          <a:srcRect/>
          <a:stretch>
            <a:fillRect/>
          </a:stretch>
        </p:blipFill>
        <p:spPr bwMode="auto">
          <a:xfrm>
            <a:off x="395534" y="368658"/>
            <a:ext cx="4190238" cy="3328416"/>
          </a:xfrm>
          <a:prstGeom prst="rect">
            <a:avLst/>
          </a:prstGeom>
          <a:noFill/>
          <a:ln w="9525">
            <a:noFill/>
            <a:miter lim="800000"/>
            <a:headEnd/>
            <a:tailEnd/>
          </a:ln>
        </p:spPr>
      </p:pic>
      <p:sp>
        <p:nvSpPr>
          <p:cNvPr id="3" name="TextBox 2"/>
          <p:cNvSpPr txBox="1"/>
          <p:nvPr/>
        </p:nvSpPr>
        <p:spPr>
          <a:xfrm>
            <a:off x="5076056" y="1448780"/>
            <a:ext cx="3600400" cy="861774"/>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cs typeface="Courier New" pitchFamily="49" charset="0"/>
              </a:rPr>
              <a:t>Try entering values for the </a:t>
            </a:r>
            <a:r>
              <a:rPr lang="en-GB" sz="1600" dirty="0" smtClean="0">
                <a:latin typeface="Comic Sans MS" pitchFamily="66" charset="0"/>
                <a:cs typeface="Courier New" pitchFamily="49" charset="0"/>
              </a:rPr>
              <a:t>weekly-pay </a:t>
            </a:r>
            <a:r>
              <a:rPr lang="en-GB" sz="1600" dirty="0" smtClean="0">
                <a:cs typeface="Courier New" pitchFamily="49" charset="0"/>
              </a:rPr>
              <a:t>slot</a:t>
            </a:r>
          </a:p>
        </p:txBody>
      </p:sp>
      <p:sp>
        <p:nvSpPr>
          <p:cNvPr id="4" name="TextBox 3"/>
          <p:cNvSpPr txBox="1"/>
          <p:nvPr/>
        </p:nvSpPr>
        <p:spPr>
          <a:xfrm>
            <a:off x="5076056" y="2312876"/>
            <a:ext cx="3600400" cy="4062651"/>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cs typeface="Courier New" pitchFamily="49" charset="0"/>
              </a:rPr>
              <a:t>The fact that you can do this illustrates the second difference between queries and assertions (in addition to queries being allowed abstract slot-values), namely that </a:t>
            </a:r>
            <a:r>
              <a:rPr lang="en-GB" sz="1600" i="1" dirty="0" smtClean="0">
                <a:cs typeface="Courier New" pitchFamily="49" charset="0"/>
              </a:rPr>
              <a:t>derived</a:t>
            </a:r>
            <a:r>
              <a:rPr lang="en-GB" sz="1600" dirty="0" smtClean="0">
                <a:cs typeface="Courier New" pitchFamily="49" charset="0"/>
              </a:rPr>
              <a:t> slots, such as </a:t>
            </a:r>
            <a:r>
              <a:rPr lang="en-GB" sz="1600" dirty="0" smtClean="0">
                <a:latin typeface="Comic Sans MS" pitchFamily="66" charset="0"/>
                <a:cs typeface="Courier New" pitchFamily="49" charset="0"/>
              </a:rPr>
              <a:t>weekly-pay</a:t>
            </a:r>
            <a:r>
              <a:rPr lang="en-GB" sz="1600" dirty="0" smtClean="0">
                <a:cs typeface="Courier New" pitchFamily="49" charset="0"/>
              </a:rPr>
              <a:t>, are </a:t>
            </a:r>
            <a:r>
              <a:rPr lang="en-GB" sz="1600" i="1" dirty="0" smtClean="0">
                <a:cs typeface="Courier New" pitchFamily="49" charset="0"/>
              </a:rPr>
              <a:t>editable</a:t>
            </a:r>
            <a:r>
              <a:rPr lang="en-GB" sz="1600" dirty="0" smtClean="0">
                <a:cs typeface="Courier New" pitchFamily="49" charset="0"/>
              </a:rPr>
              <a:t> for queries, whereas this is not the case for assertions</a:t>
            </a:r>
          </a:p>
          <a:p>
            <a:pPr marL="457200" indent="-457200">
              <a:buFont typeface="Arial" pitchFamily="34" charset="0"/>
              <a:buChar char="•"/>
            </a:pPr>
            <a:r>
              <a:rPr lang="en-GB" sz="1600" dirty="0" smtClean="0">
                <a:cs typeface="Courier New" pitchFamily="49" charset="0"/>
              </a:rPr>
              <a:t>This means that when formulating a query you can include values for any slot, thus allowing queries such as “all jobs that pay more than 1000 per week” or “all jobs that pay less than 500 per week for 50 hours or more working time”</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395535" y="368658"/>
            <a:ext cx="4368546" cy="41308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395536" y="368660"/>
            <a:ext cx="4181475" cy="6076950"/>
          </a:xfrm>
          <a:prstGeom prst="rect">
            <a:avLst/>
          </a:prstGeom>
          <a:noFill/>
          <a:ln w="9525">
            <a:noFill/>
            <a:miter lim="800000"/>
            <a:headEnd/>
            <a:tailEnd/>
          </a:ln>
        </p:spPr>
      </p:pic>
      <p:grpSp>
        <p:nvGrpSpPr>
          <p:cNvPr id="6" name="Group 5"/>
          <p:cNvGrpSpPr/>
          <p:nvPr/>
        </p:nvGrpSpPr>
        <p:grpSpPr>
          <a:xfrm rot="19301791">
            <a:off x="4158030" y="6219407"/>
            <a:ext cx="135329" cy="221507"/>
            <a:chOff x="7056276" y="4257092"/>
            <a:chExt cx="468052" cy="891034"/>
          </a:xfrm>
        </p:grpSpPr>
        <p:sp>
          <p:nvSpPr>
            <p:cNvPr id="7" name="Rectangle 6"/>
            <p:cNvSpPr/>
            <p:nvPr/>
          </p:nvSpPr>
          <p:spPr>
            <a:xfrm rot="5400000">
              <a:off x="7048879" y="4801043"/>
              <a:ext cx="480664" cy="21350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Isosceles Triangle 7"/>
            <p:cNvSpPr/>
            <p:nvPr/>
          </p:nvSpPr>
          <p:spPr>
            <a:xfrm>
              <a:off x="7056276" y="4257092"/>
              <a:ext cx="468052" cy="46805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7200292" y="4653136"/>
              <a:ext cx="180020"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cstate="print"/>
          <a:srcRect/>
          <a:stretch>
            <a:fillRect/>
          </a:stretch>
        </p:blipFill>
        <p:spPr bwMode="auto">
          <a:xfrm>
            <a:off x="395536" y="368660"/>
            <a:ext cx="4181475" cy="4991100"/>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863588" y="1484784"/>
            <a:ext cx="4524375" cy="5124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988840"/>
            <a:ext cx="8100900" cy="2808312"/>
          </a:xfrm>
        </p:spPr>
        <p:txBody>
          <a:bodyPr>
            <a:noAutofit/>
          </a:bodyPr>
          <a:lstStyle/>
          <a:p>
            <a:r>
              <a:rPr lang="en-GB" sz="6000" b="1" dirty="0" smtClean="0"/>
              <a:t>Appendix:</a:t>
            </a:r>
            <a:br>
              <a:rPr lang="en-GB" sz="6000" b="1" dirty="0" smtClean="0"/>
            </a:br>
            <a:r>
              <a:rPr lang="en-GB" sz="6000" b="1" dirty="0" smtClean="0"/>
              <a:t>Loading Demo Model</a:t>
            </a:r>
            <a:br>
              <a:rPr lang="en-GB" sz="6000" b="1" dirty="0" smtClean="0"/>
            </a:br>
            <a:r>
              <a:rPr lang="en-GB" sz="6000" b="1" dirty="0" smtClean="0"/>
              <a:t>into </a:t>
            </a:r>
            <a:r>
              <a:rPr lang="en-GB" sz="6000" b="1" i="1" dirty="0" smtClean="0"/>
              <a:t>Model Explorer </a:t>
            </a:r>
            <a:endParaRPr lang="en-GB" sz="6000" b="1"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52636"/>
            <a:ext cx="9144000" cy="1143000"/>
          </a:xfrm>
        </p:spPr>
        <p:txBody>
          <a:bodyPr>
            <a:normAutofit/>
          </a:bodyPr>
          <a:lstStyle/>
          <a:p>
            <a:r>
              <a:rPr lang="en-GB" b="1" dirty="0" smtClean="0"/>
              <a:t>Using </a:t>
            </a:r>
            <a:r>
              <a:rPr lang="en-GB" b="1" dirty="0" err="1" smtClean="0"/>
              <a:t>Mekon</a:t>
            </a:r>
            <a:r>
              <a:rPr lang="en-GB" b="1" dirty="0" smtClean="0"/>
              <a:t> project Build Facilities</a:t>
            </a:r>
            <a:endParaRPr lang="en-GB" b="1" dirty="0"/>
          </a:p>
        </p:txBody>
      </p:sp>
      <p:sp>
        <p:nvSpPr>
          <p:cNvPr id="3" name="Content Placeholder 2"/>
          <p:cNvSpPr>
            <a:spLocks noGrp="1"/>
          </p:cNvSpPr>
          <p:nvPr>
            <p:ph idx="1"/>
          </p:nvPr>
        </p:nvSpPr>
        <p:spPr>
          <a:xfrm>
            <a:off x="467544" y="1484784"/>
            <a:ext cx="8229600" cy="5004556"/>
          </a:xfrm>
        </p:spPr>
        <p:txBody>
          <a:bodyPr>
            <a:normAutofit fontScale="92500" lnSpcReduction="20000"/>
          </a:bodyPr>
          <a:lstStyle/>
          <a:p>
            <a:pPr marL="514350" indent="-514350">
              <a:buFont typeface="+mj-lt"/>
              <a:buAutoNum type="arabicPeriod"/>
            </a:pPr>
            <a:r>
              <a:rPr lang="en-GB" dirty="0" smtClean="0"/>
              <a:t>Ensure that all relevant code/resources are checked out from </a:t>
            </a:r>
            <a:r>
              <a:rPr lang="en-GB" dirty="0" err="1" smtClean="0"/>
              <a:t>Mekon</a:t>
            </a:r>
            <a:r>
              <a:rPr lang="en-GB" dirty="0" smtClean="0"/>
              <a:t> project SVN</a:t>
            </a:r>
          </a:p>
          <a:p>
            <a:pPr marL="514350" indent="-514350">
              <a:buFont typeface="+mj-lt"/>
              <a:buAutoNum type="arabicPeriod"/>
            </a:pPr>
            <a:r>
              <a:rPr lang="en-GB" dirty="0" smtClean="0"/>
              <a:t>Invoke ANT build script:</a:t>
            </a:r>
          </a:p>
          <a:p>
            <a:pPr marL="914400" lvl="1" indent="-514350">
              <a:buFont typeface="+mj-lt"/>
              <a:buAutoNum type="alphaLcParenR"/>
            </a:pPr>
            <a:r>
              <a:rPr lang="en-GB" dirty="0" smtClean="0"/>
              <a:t>Ensure that ANT is installed on your machine</a:t>
            </a:r>
          </a:p>
          <a:p>
            <a:pPr marL="914400" lvl="1" indent="-514350">
              <a:buFont typeface="+mj-lt"/>
              <a:buAutoNum type="alphaLcParenR"/>
            </a:pPr>
            <a:r>
              <a:rPr lang="en-GB" dirty="0" smtClean="0"/>
              <a:t>Go to top-level folder of check-out</a:t>
            </a:r>
          </a:p>
          <a:p>
            <a:pPr marL="914400" lvl="1" indent="-514350">
              <a:buFont typeface="+mj-lt"/>
              <a:buAutoNum type="alphaLcParenR"/>
            </a:pPr>
            <a:r>
              <a:rPr lang="en-GB" dirty="0" smtClean="0"/>
              <a:t>Type:</a:t>
            </a:r>
          </a:p>
          <a:p>
            <a:pPr marL="1314450" lvl="2" indent="-514350"/>
            <a:r>
              <a:rPr lang="en-GB" i="1" dirty="0" smtClean="0"/>
              <a:t>ant hobo-demo</a:t>
            </a:r>
            <a:endParaRPr lang="en-GB" dirty="0" smtClean="0"/>
          </a:p>
          <a:p>
            <a:pPr marL="514350" indent="-514350">
              <a:buFont typeface="+mj-lt"/>
              <a:buAutoNum type="arabicPeriod"/>
            </a:pPr>
            <a:r>
              <a:rPr lang="en-GB" dirty="0" smtClean="0"/>
              <a:t>Run </a:t>
            </a:r>
            <a:r>
              <a:rPr lang="en-GB" i="1" dirty="0" smtClean="0"/>
              <a:t>Model Explorer</a:t>
            </a:r>
            <a:r>
              <a:rPr lang="en-GB" dirty="0" smtClean="0"/>
              <a:t>:</a:t>
            </a:r>
          </a:p>
          <a:p>
            <a:pPr marL="914400" lvl="1" indent="-514350">
              <a:buFont typeface="+mj-lt"/>
              <a:buAutoNum type="alphaLcParenR"/>
            </a:pPr>
            <a:r>
              <a:rPr lang="en-GB" dirty="0" smtClean="0"/>
              <a:t>Go to “build” directory, created by build script:</a:t>
            </a:r>
          </a:p>
          <a:p>
            <a:pPr marL="914400" lvl="1" indent="-514350">
              <a:buFont typeface="+mj-lt"/>
              <a:buAutoNum type="alphaLcParenR"/>
            </a:pPr>
            <a:r>
              <a:rPr lang="en-GB" dirty="0" smtClean="0"/>
              <a:t>Invoke relevant script:</a:t>
            </a:r>
          </a:p>
          <a:p>
            <a:pPr lvl="2"/>
            <a:r>
              <a:rPr lang="en-GB" i="1" dirty="0" smtClean="0"/>
              <a:t>mekon-demo.bat/</a:t>
            </a:r>
            <a:r>
              <a:rPr lang="en-GB" i="1" dirty="0" err="1" smtClean="0"/>
              <a:t>sh</a:t>
            </a:r>
            <a:endParaRPr lang="en-GB" i="1" dirty="0" smtClean="0"/>
          </a:p>
          <a:p>
            <a:pPr lvl="2"/>
            <a:r>
              <a:rPr lang="en-GB" i="1" dirty="0" smtClean="0"/>
              <a:t>hobo-demo.bat/</a:t>
            </a:r>
            <a:r>
              <a:rPr lang="en-GB" i="1" dirty="0" err="1" smtClean="0"/>
              <a:t>sh</a:t>
            </a:r>
            <a:endParaRPr lang="en-GB" i="1"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52636"/>
            <a:ext cx="9144000" cy="1143000"/>
          </a:xfrm>
        </p:spPr>
        <p:txBody>
          <a:bodyPr>
            <a:normAutofit/>
          </a:bodyPr>
          <a:lstStyle/>
          <a:p>
            <a:r>
              <a:rPr lang="en-GB" b="1" dirty="0" smtClean="0"/>
              <a:t>Using Your Own Build Facilities</a:t>
            </a:r>
            <a:endParaRPr lang="en-GB" b="1" dirty="0"/>
          </a:p>
        </p:txBody>
      </p:sp>
      <p:sp>
        <p:nvSpPr>
          <p:cNvPr id="3" name="Content Placeholder 2"/>
          <p:cNvSpPr>
            <a:spLocks noGrp="1"/>
          </p:cNvSpPr>
          <p:nvPr>
            <p:ph idx="1"/>
          </p:nvPr>
        </p:nvSpPr>
        <p:spPr>
          <a:xfrm>
            <a:off x="467544" y="1484784"/>
            <a:ext cx="8229600" cy="5004556"/>
          </a:xfrm>
        </p:spPr>
        <p:txBody>
          <a:bodyPr>
            <a:normAutofit fontScale="92500" lnSpcReduction="10000"/>
          </a:bodyPr>
          <a:lstStyle/>
          <a:p>
            <a:pPr marL="514350" indent="-514350">
              <a:buFont typeface="+mj-lt"/>
              <a:buAutoNum type="arabicPeriod"/>
            </a:pPr>
            <a:r>
              <a:rPr lang="en-GB" dirty="0" smtClean="0"/>
              <a:t>Ensure that:</a:t>
            </a:r>
          </a:p>
          <a:p>
            <a:pPr marL="914400" lvl="1" indent="-514350">
              <a:buFont typeface="+mj-lt"/>
              <a:buAutoNum type="alphaLcParenR"/>
            </a:pPr>
            <a:r>
              <a:rPr lang="en-GB" dirty="0" smtClean="0"/>
              <a:t>All relevant code/resources are checked out from </a:t>
            </a:r>
            <a:r>
              <a:rPr lang="en-GB" dirty="0" err="1" smtClean="0"/>
              <a:t>Mekon</a:t>
            </a:r>
            <a:r>
              <a:rPr lang="en-GB" dirty="0" smtClean="0"/>
              <a:t> project SVN</a:t>
            </a:r>
          </a:p>
          <a:p>
            <a:pPr marL="914400" lvl="1" indent="-514350">
              <a:buFont typeface="+mj-lt"/>
              <a:buAutoNum type="alphaLcParenR"/>
            </a:pPr>
            <a:r>
              <a:rPr lang="en-GB" dirty="0" smtClean="0"/>
              <a:t>All code from ALL sub-projects is built</a:t>
            </a:r>
          </a:p>
          <a:p>
            <a:pPr marL="914400" lvl="1" indent="-514350">
              <a:buFont typeface="+mj-lt"/>
              <a:buAutoNum type="alphaLcParenR"/>
            </a:pPr>
            <a:r>
              <a:rPr lang="en-GB" dirty="0" smtClean="0"/>
              <a:t>All code from “demo” folder is built</a:t>
            </a:r>
          </a:p>
          <a:p>
            <a:pPr marL="914400" lvl="1" indent="-514350">
              <a:buFont typeface="+mj-lt"/>
              <a:buAutoNum type="alphaLcParenR"/>
            </a:pPr>
            <a:r>
              <a:rPr lang="en-GB" dirty="0" smtClean="0"/>
              <a:t>The “demo/resource” folder (or preferably a copy of it) is on your runtime class-path</a:t>
            </a:r>
          </a:p>
          <a:p>
            <a:pPr marL="514350" indent="-514350">
              <a:buFont typeface="+mj-lt"/>
              <a:buAutoNum type="arabicPeriod"/>
            </a:pPr>
            <a:r>
              <a:rPr lang="en-GB" dirty="0" smtClean="0"/>
              <a:t>Invoke </a:t>
            </a:r>
            <a:r>
              <a:rPr lang="en-GB" dirty="0" smtClean="0">
                <a:latin typeface="Courier New" pitchFamily="49" charset="0"/>
                <a:cs typeface="Courier New" pitchFamily="49" charset="0"/>
              </a:rPr>
              <a:t>main</a:t>
            </a:r>
            <a:r>
              <a:rPr lang="en-GB" dirty="0" smtClean="0"/>
              <a:t> method on class for relevant version of </a:t>
            </a:r>
            <a:r>
              <a:rPr lang="en-GB" i="1" dirty="0" smtClean="0"/>
              <a:t>Model Explorer</a:t>
            </a:r>
            <a:r>
              <a:rPr lang="en-GB" dirty="0" smtClean="0"/>
              <a:t>:</a:t>
            </a:r>
          </a:p>
          <a:p>
            <a:pPr marL="914400" lvl="1" indent="-514350"/>
            <a:r>
              <a:rPr lang="en-GB" dirty="0" smtClean="0">
                <a:latin typeface="Courier New" pitchFamily="49" charset="0"/>
                <a:cs typeface="Courier New" pitchFamily="49" charset="0"/>
              </a:rPr>
              <a:t>...</a:t>
            </a:r>
            <a:r>
              <a:rPr lang="en-GB" dirty="0" err="1" smtClean="0">
                <a:latin typeface="Courier New" pitchFamily="49" charset="0"/>
                <a:cs typeface="Courier New" pitchFamily="49" charset="0"/>
              </a:rPr>
              <a:t>mekon.gui.MekonModelExplorer</a:t>
            </a:r>
            <a:endParaRPr lang="en-GB" dirty="0" smtClean="0">
              <a:latin typeface="Courier New" pitchFamily="49" charset="0"/>
              <a:cs typeface="Courier New" pitchFamily="49" charset="0"/>
            </a:endParaRPr>
          </a:p>
          <a:p>
            <a:pPr marL="914400" lvl="1" indent="-514350"/>
            <a:r>
              <a:rPr lang="en-GB" dirty="0" smtClean="0">
                <a:latin typeface="Courier New" pitchFamily="49" charset="0"/>
                <a:cs typeface="Courier New" pitchFamily="49" charset="0"/>
              </a:rPr>
              <a:t>...</a:t>
            </a:r>
            <a:r>
              <a:rPr lang="en-GB" dirty="0" err="1" smtClean="0">
                <a:latin typeface="Courier New" pitchFamily="49" charset="0"/>
                <a:cs typeface="Courier New" pitchFamily="49" charset="0"/>
              </a:rPr>
              <a:t>hobo.gui.HoboModelExplorer</a:t>
            </a:r>
            <a:endParaRPr lang="en-GB"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1340768"/>
            <a:ext cx="3384376" cy="2893100"/>
          </a:xfrm>
          <a:prstGeom prst="rect">
            <a:avLst/>
          </a:prstGeom>
          <a:solidFill>
            <a:schemeClr val="tx2">
              <a:lumMod val="40000"/>
              <a:lumOff val="60000"/>
            </a:schemeClr>
          </a:solidFill>
          <a:ln>
            <a:solidFill>
              <a:schemeClr val="tx1"/>
            </a:solidFill>
          </a:ln>
        </p:spPr>
        <p:txBody>
          <a:bodyPr wrap="square" rtlCol="0">
            <a:spAutoFit/>
          </a:bodyPr>
          <a:lstStyle/>
          <a:p>
            <a:r>
              <a:rPr lang="en-GB" sz="2000" b="1" dirty="0" smtClean="0"/>
              <a:t>Actions:</a:t>
            </a:r>
            <a:endParaRPr lang="en-GB" sz="2000" dirty="0"/>
          </a:p>
          <a:p>
            <a:pPr marL="457200" indent="-457200">
              <a:buFont typeface="Arial" pitchFamily="34" charset="0"/>
              <a:buChar char="•"/>
            </a:pPr>
            <a:r>
              <a:rPr lang="en-GB" dirty="0" smtClean="0"/>
              <a:t>A series of actions is described, to be performed via the </a:t>
            </a:r>
            <a:r>
              <a:rPr lang="en-GB" i="1" dirty="0" smtClean="0"/>
              <a:t>Model Explorer (ME)</a:t>
            </a:r>
            <a:r>
              <a:rPr lang="en-GB" dirty="0" smtClean="0"/>
              <a:t> application</a:t>
            </a:r>
            <a:endParaRPr lang="en-GB" i="1" dirty="0" smtClean="0"/>
          </a:p>
          <a:p>
            <a:pPr marL="457200" indent="-457200">
              <a:buFont typeface="Arial" pitchFamily="34" charset="0"/>
              <a:buChar char="•"/>
            </a:pPr>
            <a:r>
              <a:rPr lang="en-GB" dirty="0" smtClean="0"/>
              <a:t>The action descriptions come with screenshots showing either the actions being performed, or the results of the actions having occurred</a:t>
            </a:r>
          </a:p>
        </p:txBody>
      </p:sp>
      <p:sp>
        <p:nvSpPr>
          <p:cNvPr id="4" name="TextBox 3"/>
          <p:cNvSpPr txBox="1"/>
          <p:nvPr/>
        </p:nvSpPr>
        <p:spPr>
          <a:xfrm>
            <a:off x="4427984" y="1340768"/>
            <a:ext cx="4032448" cy="2893100"/>
          </a:xfrm>
          <a:prstGeom prst="rect">
            <a:avLst/>
          </a:prstGeom>
          <a:solidFill>
            <a:schemeClr val="accent3">
              <a:lumMod val="60000"/>
              <a:lumOff val="40000"/>
            </a:schemeClr>
          </a:solidFill>
          <a:ln>
            <a:solidFill>
              <a:schemeClr val="tx1"/>
            </a:solidFill>
          </a:ln>
        </p:spPr>
        <p:txBody>
          <a:bodyPr wrap="square" rtlCol="0">
            <a:spAutoFit/>
          </a:bodyPr>
          <a:lstStyle/>
          <a:p>
            <a:r>
              <a:rPr lang="en-GB" sz="2000" b="1" dirty="0" smtClean="0"/>
              <a:t>Discussions:</a:t>
            </a:r>
          </a:p>
          <a:p>
            <a:pPr marL="457200" indent="-457200">
              <a:buFont typeface="Arial" pitchFamily="34" charset="0"/>
              <a:buChar char="•"/>
            </a:pPr>
            <a:r>
              <a:rPr lang="en-GB" dirty="0" smtClean="0"/>
              <a:t>Discussions are provided concerning the functionalities being displayed as the actions are performed</a:t>
            </a:r>
          </a:p>
          <a:p>
            <a:pPr marL="457200" indent="-457200">
              <a:buFont typeface="Arial" pitchFamily="34" charset="0"/>
              <a:buChar char="•"/>
            </a:pPr>
            <a:r>
              <a:rPr lang="en-GB" dirty="0" smtClean="0"/>
              <a:t>Interspersed throughout are general discussions, not specifically linked to the actions on any particular slides, but more generally applicable to various actions on previous and/or subsequent slides</a:t>
            </a:r>
          </a:p>
        </p:txBody>
      </p:sp>
      <p:sp>
        <p:nvSpPr>
          <p:cNvPr id="5" name="TextBox 4"/>
          <p:cNvSpPr txBox="1"/>
          <p:nvPr/>
        </p:nvSpPr>
        <p:spPr>
          <a:xfrm>
            <a:off x="683568" y="4509120"/>
            <a:ext cx="7776864" cy="1908215"/>
          </a:xfrm>
          <a:prstGeom prst="rect">
            <a:avLst/>
          </a:prstGeom>
          <a:solidFill>
            <a:schemeClr val="accent2">
              <a:lumMod val="60000"/>
              <a:lumOff val="40000"/>
            </a:schemeClr>
          </a:solidFill>
          <a:ln>
            <a:solidFill>
              <a:schemeClr val="tx1"/>
            </a:solidFill>
          </a:ln>
        </p:spPr>
        <p:txBody>
          <a:bodyPr wrap="square" rtlCol="0">
            <a:spAutoFit/>
          </a:bodyPr>
          <a:lstStyle/>
          <a:p>
            <a:r>
              <a:rPr lang="en-GB" sz="2000" b="1" dirty="0" smtClean="0"/>
              <a:t>Icons:</a:t>
            </a:r>
          </a:p>
          <a:p>
            <a:pPr marL="457200" indent="-457200">
              <a:buFont typeface="Arial" pitchFamily="34" charset="0"/>
              <a:buChar char="•"/>
            </a:pPr>
            <a:r>
              <a:rPr lang="en-GB" dirty="0" smtClean="0"/>
              <a:t>The semantics of the </a:t>
            </a:r>
            <a:r>
              <a:rPr lang="en-GB" i="1" dirty="0" smtClean="0"/>
              <a:t>ME</a:t>
            </a:r>
            <a:r>
              <a:rPr lang="en-GB" dirty="0" smtClean="0"/>
              <a:t> icons are summarised at the start of the tutorial</a:t>
            </a:r>
          </a:p>
          <a:p>
            <a:pPr marL="457200" indent="-457200">
              <a:buFont typeface="Arial" pitchFamily="34" charset="0"/>
              <a:buChar char="•"/>
            </a:pPr>
            <a:r>
              <a:rPr lang="en-GB" dirty="0" smtClean="0"/>
              <a:t>Recaps are provided throughout for specific icons as they are introduced</a:t>
            </a:r>
          </a:p>
          <a:p>
            <a:pPr marL="457200" indent="-457200">
              <a:buFont typeface="Arial" pitchFamily="34" charset="0"/>
              <a:buChar char="•"/>
            </a:pPr>
            <a:r>
              <a:rPr lang="en-GB" dirty="0" smtClean="0"/>
              <a:t>The semantics of specific icon-modifiers, and of modifiers for the associated text, are provided at relevant points</a:t>
            </a:r>
          </a:p>
          <a:p>
            <a:pPr marL="457200" indent="-457200"/>
            <a:endParaRPr lang="en-GB" sz="800" dirty="0" smtClean="0"/>
          </a:p>
          <a:p>
            <a:pPr marL="457200" indent="-457200"/>
            <a:r>
              <a:rPr lang="en-GB" b="1" i="1" dirty="0" smtClean="0"/>
              <a:t>Note: </a:t>
            </a:r>
            <a:r>
              <a:rPr lang="en-GB" dirty="0" smtClean="0"/>
              <a:t>Comprehensive help-glossaries can be obtained via the </a:t>
            </a:r>
            <a:r>
              <a:rPr lang="en-GB" i="1" dirty="0" smtClean="0"/>
              <a:t>ME</a:t>
            </a:r>
            <a:r>
              <a:rPr lang="en-GB" dirty="0" smtClean="0"/>
              <a:t> “Help” button</a:t>
            </a:r>
          </a:p>
        </p:txBody>
      </p:sp>
      <p:sp>
        <p:nvSpPr>
          <p:cNvPr id="7" name="Title 1"/>
          <p:cNvSpPr txBox="1">
            <a:spLocks/>
          </p:cNvSpPr>
          <p:nvPr/>
        </p:nvSpPr>
        <p:spPr>
          <a:xfrm>
            <a:off x="467544" y="260648"/>
            <a:ext cx="8229600" cy="850106"/>
          </a:xfrm>
          <a:prstGeom prst="rect">
            <a:avLst/>
          </a:prstGeom>
        </p:spPr>
        <p:txBody>
          <a:bodyPr/>
          <a:lstStyle/>
          <a:p>
            <a:pPr lvl="0" algn="ctr">
              <a:spcBef>
                <a:spcPct val="0"/>
              </a:spcBef>
              <a:defRPr/>
            </a:pPr>
            <a:r>
              <a:rPr kumimoji="0" lang="en-GB" sz="4400" b="1" i="0" u="none" strike="noStrike" kern="1200" cap="none" spc="0" normalizeH="0" baseline="0" noProof="0" dirty="0" smtClean="0">
                <a:ln>
                  <a:noFill/>
                </a:ln>
                <a:solidFill>
                  <a:schemeClr val="tx1"/>
                </a:solidFill>
                <a:effectLst/>
                <a:uLnTx/>
                <a:uFillTx/>
                <a:latin typeface="+mj-lt"/>
                <a:ea typeface="+mj-ea"/>
                <a:cs typeface="+mj-cs"/>
              </a:rPr>
              <a:t>Tutorial Format: Specifics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187624" y="476672"/>
            <a:ext cx="6732748" cy="5832648"/>
          </a:xfrm>
          <a:prstGeom prst="rect">
            <a:avLst/>
          </a:prstGeom>
          <a:solidFill>
            <a:schemeClr val="accent2">
              <a:lumMod val="60000"/>
              <a:lumOff val="40000"/>
            </a:schemeClr>
          </a:solidFill>
          <a:ln>
            <a:solidFill>
              <a:schemeClr val="tx1"/>
            </a:solidFill>
          </a:ln>
        </p:spPr>
        <p:txBody>
          <a:bodyPr wrap="square" rtlCol="0">
            <a:noAutofit/>
          </a:bodyPr>
          <a:lstStyle/>
          <a:p>
            <a:pPr marL="457200" indent="-457200" algn="ctr"/>
            <a:r>
              <a:rPr lang="en-GB" sz="2400" b="1" dirty="0" smtClean="0"/>
              <a:t>Icon Summary</a:t>
            </a:r>
          </a:p>
          <a:p>
            <a:pPr marL="457200" indent="-457200"/>
            <a:endParaRPr lang="en-GB" sz="1600" dirty="0" smtClean="0"/>
          </a:p>
        </p:txBody>
      </p:sp>
      <p:sp>
        <p:nvSpPr>
          <p:cNvPr id="48" name="TextBox 47"/>
          <p:cNvSpPr txBox="1"/>
          <p:nvPr/>
        </p:nvSpPr>
        <p:spPr>
          <a:xfrm>
            <a:off x="1619672" y="3753036"/>
            <a:ext cx="5904656" cy="432048"/>
          </a:xfrm>
          <a:prstGeom prst="rect">
            <a:avLst/>
          </a:prstGeom>
          <a:noFill/>
          <a:ln>
            <a:noFill/>
          </a:ln>
        </p:spPr>
        <p:txBody>
          <a:bodyPr wrap="square" rtlCol="0">
            <a:noAutofit/>
          </a:bodyPr>
          <a:lstStyle/>
          <a:p>
            <a:pPr algn="ctr"/>
            <a:r>
              <a:rPr lang="en-GB" b="1" dirty="0" smtClean="0"/>
              <a:t>Colours (all relevant shapes)</a:t>
            </a:r>
            <a:endParaRPr lang="en-GB" b="1" dirty="0"/>
          </a:p>
        </p:txBody>
      </p:sp>
      <p:sp>
        <p:nvSpPr>
          <p:cNvPr id="47" name="TextBox 46"/>
          <p:cNvSpPr txBox="1"/>
          <p:nvPr/>
        </p:nvSpPr>
        <p:spPr>
          <a:xfrm>
            <a:off x="1619672" y="1052736"/>
            <a:ext cx="5400600" cy="432048"/>
          </a:xfrm>
          <a:prstGeom prst="rect">
            <a:avLst/>
          </a:prstGeom>
          <a:noFill/>
          <a:ln>
            <a:noFill/>
          </a:ln>
        </p:spPr>
        <p:txBody>
          <a:bodyPr wrap="square" rtlCol="0">
            <a:noAutofit/>
          </a:bodyPr>
          <a:lstStyle/>
          <a:p>
            <a:pPr algn="ctr"/>
            <a:r>
              <a:rPr lang="en-GB" b="1" dirty="0" smtClean="0"/>
              <a:t>Shapes (all relevant colours)</a:t>
            </a:r>
          </a:p>
          <a:p>
            <a:pPr algn="ctr"/>
            <a:endParaRPr lang="en-GB" b="1" dirty="0"/>
          </a:p>
        </p:txBody>
      </p:sp>
      <p:sp>
        <p:nvSpPr>
          <p:cNvPr id="3" name="TextBox 2"/>
          <p:cNvSpPr txBox="1"/>
          <p:nvPr/>
        </p:nvSpPr>
        <p:spPr>
          <a:xfrm>
            <a:off x="3383868" y="1484784"/>
            <a:ext cx="2700300" cy="372041"/>
          </a:xfrm>
          <a:prstGeom prst="rect">
            <a:avLst/>
          </a:prstGeom>
          <a:solidFill>
            <a:srgbClr val="C35855"/>
          </a:solidFill>
          <a:ln>
            <a:solidFill>
              <a:schemeClr val="tx1"/>
            </a:solidFill>
          </a:ln>
        </p:spPr>
        <p:txBody>
          <a:bodyPr wrap="square" rtlCol="0">
            <a:noAutofit/>
          </a:bodyPr>
          <a:lstStyle/>
          <a:p>
            <a:r>
              <a:rPr lang="en-GB" sz="1600" b="1" dirty="0" smtClean="0"/>
              <a:t>Entity Level</a:t>
            </a:r>
            <a:endParaRPr lang="en-GB" sz="1600" b="1" dirty="0"/>
          </a:p>
        </p:txBody>
      </p:sp>
      <p:sp>
        <p:nvSpPr>
          <p:cNvPr id="5" name="TextBox 4"/>
          <p:cNvSpPr txBox="1"/>
          <p:nvPr/>
        </p:nvSpPr>
        <p:spPr>
          <a:xfrm>
            <a:off x="1583668" y="1484784"/>
            <a:ext cx="1800200" cy="372041"/>
          </a:xfrm>
          <a:prstGeom prst="rect">
            <a:avLst/>
          </a:prstGeom>
          <a:solidFill>
            <a:srgbClr val="C35855"/>
          </a:solidFill>
          <a:ln>
            <a:solidFill>
              <a:schemeClr val="tx1"/>
            </a:solidFill>
          </a:ln>
        </p:spPr>
        <p:txBody>
          <a:bodyPr wrap="square" rtlCol="0">
            <a:noAutofit/>
          </a:bodyPr>
          <a:lstStyle/>
          <a:p>
            <a:r>
              <a:rPr lang="en-GB" sz="1600" b="1" dirty="0" smtClean="0"/>
              <a:t>Entity Category</a:t>
            </a:r>
            <a:endParaRPr lang="en-GB" sz="1600" b="1" dirty="0"/>
          </a:p>
        </p:txBody>
      </p:sp>
      <p:sp>
        <p:nvSpPr>
          <p:cNvPr id="6" name="TextBox 5"/>
          <p:cNvSpPr txBox="1"/>
          <p:nvPr/>
        </p:nvSpPr>
        <p:spPr>
          <a:xfrm>
            <a:off x="6084168" y="1484784"/>
            <a:ext cx="1440160" cy="372041"/>
          </a:xfrm>
          <a:prstGeom prst="rect">
            <a:avLst/>
          </a:prstGeom>
          <a:solidFill>
            <a:srgbClr val="C35855"/>
          </a:solidFill>
          <a:ln>
            <a:solidFill>
              <a:schemeClr val="tx1"/>
            </a:solidFill>
          </a:ln>
        </p:spPr>
        <p:txBody>
          <a:bodyPr wrap="square" rtlCol="0">
            <a:noAutofit/>
          </a:bodyPr>
          <a:lstStyle/>
          <a:p>
            <a:r>
              <a:rPr lang="en-GB" sz="1600" b="1" dirty="0" smtClean="0"/>
              <a:t>Icon Shape</a:t>
            </a:r>
            <a:endParaRPr lang="en-GB" sz="1600" b="1" dirty="0"/>
          </a:p>
        </p:txBody>
      </p:sp>
      <p:sp>
        <p:nvSpPr>
          <p:cNvPr id="7" name="TextBox 6"/>
          <p:cNvSpPr txBox="1"/>
          <p:nvPr/>
        </p:nvSpPr>
        <p:spPr>
          <a:xfrm>
            <a:off x="3383868" y="1844824"/>
            <a:ext cx="27003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Meta</a:t>
            </a:r>
            <a:endParaRPr lang="en-GB" sz="1600" dirty="0"/>
          </a:p>
        </p:txBody>
      </p:sp>
      <p:sp>
        <p:nvSpPr>
          <p:cNvPr id="8" name="TextBox 7"/>
          <p:cNvSpPr txBox="1"/>
          <p:nvPr/>
        </p:nvSpPr>
        <p:spPr>
          <a:xfrm>
            <a:off x="1583668" y="1844824"/>
            <a:ext cx="18002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Value Entity (*)</a:t>
            </a:r>
            <a:endParaRPr lang="en-GB" sz="1600" dirty="0"/>
          </a:p>
        </p:txBody>
      </p:sp>
      <p:sp>
        <p:nvSpPr>
          <p:cNvPr id="9" name="TextBox 8"/>
          <p:cNvSpPr txBox="1"/>
          <p:nvPr/>
        </p:nvSpPr>
        <p:spPr>
          <a:xfrm>
            <a:off x="6084168" y="1844824"/>
            <a:ext cx="1440160" cy="360040"/>
          </a:xfrm>
          <a:prstGeom prst="rect">
            <a:avLst/>
          </a:prstGeom>
          <a:solidFill>
            <a:schemeClr val="accent2">
              <a:lumMod val="40000"/>
              <a:lumOff val="60000"/>
            </a:schemeClr>
          </a:solidFill>
          <a:ln>
            <a:solidFill>
              <a:schemeClr val="tx1"/>
            </a:solidFill>
          </a:ln>
        </p:spPr>
        <p:txBody>
          <a:bodyPr wrap="square" rtlCol="0">
            <a:noAutofit/>
          </a:bodyPr>
          <a:lstStyle/>
          <a:p>
            <a:endParaRPr lang="en-GB" sz="1600" dirty="0"/>
          </a:p>
        </p:txBody>
      </p:sp>
      <p:sp>
        <p:nvSpPr>
          <p:cNvPr id="14" name="Rectangle 13"/>
          <p:cNvSpPr/>
          <p:nvPr/>
        </p:nvSpPr>
        <p:spPr>
          <a:xfrm>
            <a:off x="6624228" y="1916832"/>
            <a:ext cx="252028" cy="21602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5" name="TextBox 14"/>
          <p:cNvSpPr txBox="1"/>
          <p:nvPr/>
        </p:nvSpPr>
        <p:spPr>
          <a:xfrm>
            <a:off x="3383868" y="2204864"/>
            <a:ext cx="27003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Concept</a:t>
            </a:r>
            <a:endParaRPr lang="en-GB" sz="1600" dirty="0"/>
          </a:p>
        </p:txBody>
      </p:sp>
      <p:sp>
        <p:nvSpPr>
          <p:cNvPr id="16" name="TextBox 15"/>
          <p:cNvSpPr txBox="1"/>
          <p:nvPr/>
        </p:nvSpPr>
        <p:spPr>
          <a:xfrm>
            <a:off x="1583668" y="2204864"/>
            <a:ext cx="18002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Value Entity (*)</a:t>
            </a:r>
            <a:endParaRPr lang="en-GB" sz="1600" dirty="0"/>
          </a:p>
        </p:txBody>
      </p:sp>
      <p:sp>
        <p:nvSpPr>
          <p:cNvPr id="17" name="TextBox 16"/>
          <p:cNvSpPr txBox="1"/>
          <p:nvPr/>
        </p:nvSpPr>
        <p:spPr>
          <a:xfrm>
            <a:off x="6084168" y="2204864"/>
            <a:ext cx="1440160" cy="360040"/>
          </a:xfrm>
          <a:prstGeom prst="rect">
            <a:avLst/>
          </a:prstGeom>
          <a:solidFill>
            <a:schemeClr val="accent2">
              <a:lumMod val="40000"/>
              <a:lumOff val="60000"/>
            </a:schemeClr>
          </a:solidFill>
          <a:ln>
            <a:solidFill>
              <a:schemeClr val="tx1"/>
            </a:solidFill>
          </a:ln>
        </p:spPr>
        <p:txBody>
          <a:bodyPr wrap="square" rtlCol="0">
            <a:noAutofit/>
          </a:bodyPr>
          <a:lstStyle/>
          <a:p>
            <a:endParaRPr lang="en-GB" sz="1600" dirty="0"/>
          </a:p>
        </p:txBody>
      </p:sp>
      <p:sp>
        <p:nvSpPr>
          <p:cNvPr id="19" name="TextBox 18"/>
          <p:cNvSpPr txBox="1"/>
          <p:nvPr/>
        </p:nvSpPr>
        <p:spPr>
          <a:xfrm>
            <a:off x="3383868" y="2564904"/>
            <a:ext cx="27003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Instance</a:t>
            </a:r>
            <a:endParaRPr lang="en-GB" sz="1600" dirty="0"/>
          </a:p>
        </p:txBody>
      </p:sp>
      <p:sp>
        <p:nvSpPr>
          <p:cNvPr id="20" name="TextBox 19"/>
          <p:cNvSpPr txBox="1"/>
          <p:nvPr/>
        </p:nvSpPr>
        <p:spPr>
          <a:xfrm>
            <a:off x="1583668" y="2564904"/>
            <a:ext cx="18002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Value Entity (*)</a:t>
            </a:r>
            <a:endParaRPr lang="en-GB" sz="1600" dirty="0"/>
          </a:p>
        </p:txBody>
      </p:sp>
      <p:sp>
        <p:nvSpPr>
          <p:cNvPr id="21" name="TextBox 20"/>
          <p:cNvSpPr txBox="1"/>
          <p:nvPr/>
        </p:nvSpPr>
        <p:spPr>
          <a:xfrm>
            <a:off x="6084168" y="2564904"/>
            <a:ext cx="1440160" cy="360040"/>
          </a:xfrm>
          <a:prstGeom prst="rect">
            <a:avLst/>
          </a:prstGeom>
          <a:solidFill>
            <a:schemeClr val="accent2">
              <a:lumMod val="40000"/>
              <a:lumOff val="60000"/>
            </a:schemeClr>
          </a:solidFill>
          <a:ln>
            <a:solidFill>
              <a:schemeClr val="tx1"/>
            </a:solidFill>
          </a:ln>
        </p:spPr>
        <p:txBody>
          <a:bodyPr wrap="square" rtlCol="0">
            <a:noAutofit/>
          </a:bodyPr>
          <a:lstStyle/>
          <a:p>
            <a:endParaRPr lang="en-GB" sz="1600" dirty="0"/>
          </a:p>
        </p:txBody>
      </p:sp>
      <p:sp>
        <p:nvSpPr>
          <p:cNvPr id="22" name="Rectangle 21"/>
          <p:cNvSpPr/>
          <p:nvPr/>
        </p:nvSpPr>
        <p:spPr>
          <a:xfrm rot="18972962">
            <a:off x="6664249" y="2656596"/>
            <a:ext cx="179792" cy="18792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23" name="TextBox 22"/>
          <p:cNvSpPr txBox="1"/>
          <p:nvPr/>
        </p:nvSpPr>
        <p:spPr>
          <a:xfrm>
            <a:off x="3383868" y="2924944"/>
            <a:ext cx="27003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Concept / Instance</a:t>
            </a:r>
            <a:endParaRPr lang="en-GB" sz="1600" dirty="0"/>
          </a:p>
        </p:txBody>
      </p:sp>
      <p:sp>
        <p:nvSpPr>
          <p:cNvPr id="24" name="TextBox 23"/>
          <p:cNvSpPr txBox="1"/>
          <p:nvPr/>
        </p:nvSpPr>
        <p:spPr>
          <a:xfrm>
            <a:off x="1583668" y="2924944"/>
            <a:ext cx="18002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Slot</a:t>
            </a:r>
            <a:endParaRPr lang="en-GB" sz="1600" dirty="0"/>
          </a:p>
        </p:txBody>
      </p:sp>
      <p:sp>
        <p:nvSpPr>
          <p:cNvPr id="25" name="TextBox 24"/>
          <p:cNvSpPr txBox="1"/>
          <p:nvPr/>
        </p:nvSpPr>
        <p:spPr>
          <a:xfrm>
            <a:off x="6084168" y="2924944"/>
            <a:ext cx="1440160" cy="360040"/>
          </a:xfrm>
          <a:prstGeom prst="rect">
            <a:avLst/>
          </a:prstGeom>
          <a:solidFill>
            <a:schemeClr val="accent2">
              <a:lumMod val="40000"/>
              <a:lumOff val="60000"/>
            </a:schemeClr>
          </a:solidFill>
          <a:ln>
            <a:solidFill>
              <a:schemeClr val="tx1"/>
            </a:solidFill>
          </a:ln>
        </p:spPr>
        <p:txBody>
          <a:bodyPr wrap="square" rtlCol="0">
            <a:noAutofit/>
          </a:bodyPr>
          <a:lstStyle/>
          <a:p>
            <a:endParaRPr lang="en-GB" sz="1600" dirty="0"/>
          </a:p>
        </p:txBody>
      </p:sp>
      <p:sp>
        <p:nvSpPr>
          <p:cNvPr id="27" name="Oval 26"/>
          <p:cNvSpPr/>
          <p:nvPr/>
        </p:nvSpPr>
        <p:spPr>
          <a:xfrm>
            <a:off x="6624228" y="2276872"/>
            <a:ext cx="252028"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28" name="Isosceles Triangle 27"/>
          <p:cNvSpPr/>
          <p:nvPr/>
        </p:nvSpPr>
        <p:spPr>
          <a:xfrm rot="5400000">
            <a:off x="6642230" y="2978950"/>
            <a:ext cx="216024" cy="252028"/>
          </a:xfrm>
          <a:prstGeom prst="triangl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90" name="TextBox 89"/>
          <p:cNvSpPr txBox="1"/>
          <p:nvPr/>
        </p:nvSpPr>
        <p:spPr>
          <a:xfrm>
            <a:off x="1619672" y="3284984"/>
            <a:ext cx="1908212" cy="360040"/>
          </a:xfrm>
          <a:prstGeom prst="rect">
            <a:avLst/>
          </a:prstGeom>
          <a:noFill/>
          <a:ln>
            <a:noFill/>
          </a:ln>
        </p:spPr>
        <p:txBody>
          <a:bodyPr wrap="square" rtlCol="0">
            <a:noAutofit/>
          </a:bodyPr>
          <a:lstStyle/>
          <a:p>
            <a:r>
              <a:rPr lang="en-GB" sz="1600" dirty="0" smtClean="0"/>
              <a:t>* Frame OR Number</a:t>
            </a:r>
          </a:p>
        </p:txBody>
      </p:sp>
      <p:sp>
        <p:nvSpPr>
          <p:cNvPr id="49" name="TextBox 48"/>
          <p:cNvSpPr txBox="1"/>
          <p:nvPr/>
        </p:nvSpPr>
        <p:spPr>
          <a:xfrm>
            <a:off x="6084168" y="4185084"/>
            <a:ext cx="1440160" cy="360040"/>
          </a:xfrm>
          <a:prstGeom prst="rect">
            <a:avLst/>
          </a:prstGeom>
          <a:solidFill>
            <a:srgbClr val="C35855"/>
          </a:solidFill>
          <a:ln>
            <a:solidFill>
              <a:schemeClr val="tx1"/>
            </a:solidFill>
          </a:ln>
        </p:spPr>
        <p:txBody>
          <a:bodyPr wrap="square" rtlCol="0">
            <a:noAutofit/>
          </a:bodyPr>
          <a:lstStyle/>
          <a:p>
            <a:r>
              <a:rPr lang="en-GB" sz="1600" b="1" dirty="0" smtClean="0"/>
              <a:t>Icon Colour(s)</a:t>
            </a:r>
            <a:endParaRPr lang="en-GB" sz="1600" b="1" dirty="0"/>
          </a:p>
        </p:txBody>
      </p:sp>
      <p:sp>
        <p:nvSpPr>
          <p:cNvPr id="50" name="TextBox 49"/>
          <p:cNvSpPr txBox="1"/>
          <p:nvPr/>
        </p:nvSpPr>
        <p:spPr>
          <a:xfrm>
            <a:off x="1583668" y="4185084"/>
            <a:ext cx="1800200" cy="360040"/>
          </a:xfrm>
          <a:prstGeom prst="rect">
            <a:avLst/>
          </a:prstGeom>
          <a:solidFill>
            <a:srgbClr val="C35855"/>
          </a:solidFill>
          <a:ln>
            <a:solidFill>
              <a:schemeClr val="tx1"/>
            </a:solidFill>
          </a:ln>
        </p:spPr>
        <p:txBody>
          <a:bodyPr wrap="square" rtlCol="0">
            <a:noAutofit/>
          </a:bodyPr>
          <a:lstStyle/>
          <a:p>
            <a:r>
              <a:rPr lang="en-GB" sz="1600" b="1" dirty="0" smtClean="0"/>
              <a:t>Entity Category</a:t>
            </a:r>
            <a:endParaRPr lang="en-GB" sz="1600" b="1" dirty="0"/>
          </a:p>
        </p:txBody>
      </p:sp>
      <p:sp>
        <p:nvSpPr>
          <p:cNvPr id="52" name="TextBox 51"/>
          <p:cNvSpPr txBox="1"/>
          <p:nvPr/>
        </p:nvSpPr>
        <p:spPr>
          <a:xfrm>
            <a:off x="6084168" y="4905164"/>
            <a:ext cx="1440160" cy="360040"/>
          </a:xfrm>
          <a:prstGeom prst="rect">
            <a:avLst/>
          </a:prstGeom>
          <a:solidFill>
            <a:schemeClr val="accent2">
              <a:lumMod val="40000"/>
              <a:lumOff val="60000"/>
            </a:schemeClr>
          </a:solidFill>
          <a:ln>
            <a:solidFill>
              <a:schemeClr val="tx1"/>
            </a:solidFill>
          </a:ln>
        </p:spPr>
        <p:txBody>
          <a:bodyPr wrap="square" rtlCol="0">
            <a:noAutofit/>
          </a:bodyPr>
          <a:lstStyle/>
          <a:p>
            <a:endParaRPr lang="en-GB" sz="1600" dirty="0"/>
          </a:p>
        </p:txBody>
      </p:sp>
      <p:sp>
        <p:nvSpPr>
          <p:cNvPr id="53" name="TextBox 52"/>
          <p:cNvSpPr txBox="1"/>
          <p:nvPr/>
        </p:nvSpPr>
        <p:spPr>
          <a:xfrm>
            <a:off x="1583668" y="4905164"/>
            <a:ext cx="18002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Frame/Slot</a:t>
            </a:r>
            <a:endParaRPr lang="en-GB" sz="1600" dirty="0"/>
          </a:p>
        </p:txBody>
      </p:sp>
      <p:sp>
        <p:nvSpPr>
          <p:cNvPr id="56" name="TextBox 55"/>
          <p:cNvSpPr txBox="1"/>
          <p:nvPr/>
        </p:nvSpPr>
        <p:spPr>
          <a:xfrm>
            <a:off x="6084168" y="5625244"/>
            <a:ext cx="1440160" cy="360040"/>
          </a:xfrm>
          <a:prstGeom prst="rect">
            <a:avLst/>
          </a:prstGeom>
          <a:solidFill>
            <a:schemeClr val="accent2">
              <a:lumMod val="40000"/>
              <a:lumOff val="60000"/>
            </a:schemeClr>
          </a:solidFill>
          <a:ln>
            <a:solidFill>
              <a:schemeClr val="tx1"/>
            </a:solidFill>
          </a:ln>
        </p:spPr>
        <p:txBody>
          <a:bodyPr wrap="square" rtlCol="0">
            <a:noAutofit/>
          </a:bodyPr>
          <a:lstStyle/>
          <a:p>
            <a:endParaRPr lang="en-GB" sz="1600" dirty="0"/>
          </a:p>
        </p:txBody>
      </p:sp>
      <p:sp>
        <p:nvSpPr>
          <p:cNvPr id="57" name="TextBox 56"/>
          <p:cNvSpPr txBox="1"/>
          <p:nvPr/>
        </p:nvSpPr>
        <p:spPr>
          <a:xfrm>
            <a:off x="1583668" y="5625244"/>
            <a:ext cx="18002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Number</a:t>
            </a:r>
            <a:endParaRPr lang="en-GB" sz="1600" dirty="0"/>
          </a:p>
        </p:txBody>
      </p:sp>
      <p:sp>
        <p:nvSpPr>
          <p:cNvPr id="68" name="TextBox 67"/>
          <p:cNvSpPr txBox="1"/>
          <p:nvPr/>
        </p:nvSpPr>
        <p:spPr>
          <a:xfrm>
            <a:off x="3383868" y="4185084"/>
            <a:ext cx="2700300" cy="360040"/>
          </a:xfrm>
          <a:prstGeom prst="rect">
            <a:avLst/>
          </a:prstGeom>
          <a:solidFill>
            <a:srgbClr val="C35855"/>
          </a:solidFill>
          <a:ln>
            <a:solidFill>
              <a:schemeClr val="tx1"/>
            </a:solidFill>
          </a:ln>
        </p:spPr>
        <p:txBody>
          <a:bodyPr wrap="square" rtlCol="0">
            <a:noAutofit/>
          </a:bodyPr>
          <a:lstStyle/>
          <a:p>
            <a:r>
              <a:rPr lang="en-GB" sz="1600" b="1" dirty="0" smtClean="0"/>
              <a:t>Entity, or Entity-Type, Source</a:t>
            </a:r>
            <a:endParaRPr lang="en-GB" sz="1600" b="1" dirty="0"/>
          </a:p>
        </p:txBody>
      </p:sp>
      <p:sp>
        <p:nvSpPr>
          <p:cNvPr id="69" name="TextBox 68"/>
          <p:cNvSpPr txBox="1"/>
          <p:nvPr/>
        </p:nvSpPr>
        <p:spPr>
          <a:xfrm>
            <a:off x="3383868" y="4905164"/>
            <a:ext cx="27003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Internal </a:t>
            </a:r>
            <a:r>
              <a:rPr lang="en-GB" sz="1600" dirty="0" smtClean="0"/>
              <a:t>(OM)</a:t>
            </a:r>
            <a:endParaRPr lang="en-GB" sz="1600" dirty="0"/>
          </a:p>
        </p:txBody>
      </p:sp>
      <p:sp>
        <p:nvSpPr>
          <p:cNvPr id="70" name="TextBox 69"/>
          <p:cNvSpPr txBox="1"/>
          <p:nvPr/>
        </p:nvSpPr>
        <p:spPr>
          <a:xfrm>
            <a:off x="3383868" y="5625244"/>
            <a:ext cx="27003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ANY</a:t>
            </a:r>
            <a:endParaRPr lang="en-GB" sz="1600" dirty="0"/>
          </a:p>
        </p:txBody>
      </p:sp>
      <p:sp>
        <p:nvSpPr>
          <p:cNvPr id="71" name="TextBox 70"/>
          <p:cNvSpPr txBox="1"/>
          <p:nvPr/>
        </p:nvSpPr>
        <p:spPr>
          <a:xfrm>
            <a:off x="6084168" y="4545124"/>
            <a:ext cx="1440160" cy="360040"/>
          </a:xfrm>
          <a:prstGeom prst="rect">
            <a:avLst/>
          </a:prstGeom>
          <a:solidFill>
            <a:schemeClr val="accent2">
              <a:lumMod val="40000"/>
              <a:lumOff val="60000"/>
            </a:schemeClr>
          </a:solidFill>
          <a:ln>
            <a:solidFill>
              <a:schemeClr val="tx1"/>
            </a:solidFill>
          </a:ln>
        </p:spPr>
        <p:txBody>
          <a:bodyPr wrap="square" rtlCol="0">
            <a:noAutofit/>
          </a:bodyPr>
          <a:lstStyle/>
          <a:p>
            <a:endParaRPr lang="en-GB" sz="1600" dirty="0"/>
          </a:p>
        </p:txBody>
      </p:sp>
      <p:sp>
        <p:nvSpPr>
          <p:cNvPr id="72" name="TextBox 71"/>
          <p:cNvSpPr txBox="1"/>
          <p:nvPr/>
        </p:nvSpPr>
        <p:spPr>
          <a:xfrm>
            <a:off x="1583668" y="4545124"/>
            <a:ext cx="18002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Frame/Slot</a:t>
            </a:r>
            <a:endParaRPr lang="en-GB" sz="1600" dirty="0"/>
          </a:p>
        </p:txBody>
      </p:sp>
      <p:sp>
        <p:nvSpPr>
          <p:cNvPr id="73" name="TextBox 72"/>
          <p:cNvSpPr txBox="1"/>
          <p:nvPr/>
        </p:nvSpPr>
        <p:spPr>
          <a:xfrm>
            <a:off x="3383868" y="4545124"/>
            <a:ext cx="27003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External </a:t>
            </a:r>
            <a:r>
              <a:rPr lang="en-GB" sz="1600" dirty="0" smtClean="0"/>
              <a:t>(EKS)</a:t>
            </a:r>
            <a:endParaRPr lang="en-GB" sz="1600" dirty="0"/>
          </a:p>
        </p:txBody>
      </p:sp>
      <p:sp>
        <p:nvSpPr>
          <p:cNvPr id="74" name="TextBox 73"/>
          <p:cNvSpPr txBox="1"/>
          <p:nvPr/>
        </p:nvSpPr>
        <p:spPr>
          <a:xfrm>
            <a:off x="6084168" y="5265204"/>
            <a:ext cx="1440160" cy="360040"/>
          </a:xfrm>
          <a:prstGeom prst="rect">
            <a:avLst/>
          </a:prstGeom>
          <a:solidFill>
            <a:schemeClr val="accent2">
              <a:lumMod val="40000"/>
              <a:lumOff val="60000"/>
            </a:schemeClr>
          </a:solidFill>
          <a:ln>
            <a:solidFill>
              <a:schemeClr val="tx1"/>
            </a:solidFill>
          </a:ln>
        </p:spPr>
        <p:txBody>
          <a:bodyPr wrap="square" rtlCol="0">
            <a:noAutofit/>
          </a:bodyPr>
          <a:lstStyle/>
          <a:p>
            <a:endParaRPr lang="en-GB" sz="1600" dirty="0"/>
          </a:p>
        </p:txBody>
      </p:sp>
      <p:sp>
        <p:nvSpPr>
          <p:cNvPr id="75" name="TextBox 74"/>
          <p:cNvSpPr txBox="1"/>
          <p:nvPr/>
        </p:nvSpPr>
        <p:spPr>
          <a:xfrm>
            <a:off x="1583668" y="5265204"/>
            <a:ext cx="18002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Frame/Slot</a:t>
            </a:r>
            <a:endParaRPr lang="en-GB" sz="1600" dirty="0"/>
          </a:p>
        </p:txBody>
      </p:sp>
      <p:sp>
        <p:nvSpPr>
          <p:cNvPr id="76" name="TextBox 75"/>
          <p:cNvSpPr txBox="1"/>
          <p:nvPr/>
        </p:nvSpPr>
        <p:spPr>
          <a:xfrm>
            <a:off x="3383868" y="5265204"/>
            <a:ext cx="27003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Dual (EKS + OM)</a:t>
            </a:r>
            <a:endParaRPr lang="en-GB" sz="1600" dirty="0"/>
          </a:p>
        </p:txBody>
      </p:sp>
      <p:sp>
        <p:nvSpPr>
          <p:cNvPr id="51" name="Rounded Rectangle 50"/>
          <p:cNvSpPr/>
          <p:nvPr/>
        </p:nvSpPr>
        <p:spPr>
          <a:xfrm>
            <a:off x="6624228" y="4617132"/>
            <a:ext cx="360040" cy="216024"/>
          </a:xfrm>
          <a:prstGeom prst="roundRect">
            <a:avLst>
              <a:gd name="adj" fmla="val 50000"/>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ounded Rectangle 53"/>
          <p:cNvSpPr/>
          <p:nvPr/>
        </p:nvSpPr>
        <p:spPr>
          <a:xfrm>
            <a:off x="6624228" y="4977172"/>
            <a:ext cx="360040" cy="216024"/>
          </a:xfrm>
          <a:prstGeom prst="roundRect">
            <a:avLst>
              <a:gd name="adj" fmla="val 50000"/>
            </a:avLst>
          </a:prstGeom>
          <a:solidFill>
            <a:srgbClr val="411DD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ounded Rectangle 54"/>
          <p:cNvSpPr/>
          <p:nvPr/>
        </p:nvSpPr>
        <p:spPr>
          <a:xfrm>
            <a:off x="6624228" y="5337212"/>
            <a:ext cx="360040" cy="216024"/>
          </a:xfrm>
          <a:prstGeom prst="roundRect">
            <a:avLst>
              <a:gd name="adj" fmla="val 50000"/>
            </a:avLst>
          </a:prstGeom>
          <a:solidFill>
            <a:srgbClr val="411DD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ounded Rectangle 57"/>
          <p:cNvSpPr/>
          <p:nvPr/>
        </p:nvSpPr>
        <p:spPr>
          <a:xfrm>
            <a:off x="6624228" y="5697252"/>
            <a:ext cx="360040" cy="216024"/>
          </a:xfrm>
          <a:prstGeom prst="roundRect">
            <a:avLst>
              <a:gd name="adj" fmla="val 50000"/>
            </a:avLst>
          </a:prstGeom>
          <a:solidFill>
            <a:schemeClr val="accent3">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ounded Rectangle 58"/>
          <p:cNvSpPr/>
          <p:nvPr/>
        </p:nvSpPr>
        <p:spPr>
          <a:xfrm>
            <a:off x="6696236" y="5373216"/>
            <a:ext cx="216024" cy="144016"/>
          </a:xfrm>
          <a:prstGeom prst="roundRect">
            <a:avLst>
              <a:gd name="adj" fmla="val 50000"/>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6"/>
            <a:ext cx="7772400" cy="3132347"/>
          </a:xfrm>
        </p:spPr>
        <p:txBody>
          <a:bodyPr>
            <a:noAutofit/>
          </a:bodyPr>
          <a:lstStyle/>
          <a:p>
            <a:r>
              <a:rPr lang="en-GB" sz="6000" b="1" dirty="0" smtClean="0"/>
              <a:t>Browsing Basic</a:t>
            </a:r>
            <a:br>
              <a:rPr lang="en-GB" sz="6000" b="1" dirty="0" smtClean="0"/>
            </a:br>
            <a:r>
              <a:rPr lang="en-GB" sz="6000" b="1" dirty="0" smtClean="0"/>
              <a:t>MEKON</a:t>
            </a:r>
            <a:br>
              <a:rPr lang="en-GB" sz="6000" b="1" dirty="0" smtClean="0"/>
            </a:br>
            <a:r>
              <a:rPr lang="en-GB" sz="6000" b="1" dirty="0" smtClean="0"/>
              <a:t>Version of Model</a:t>
            </a:r>
            <a:endParaRPr lang="en-GB" sz="60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5556" y="363915"/>
            <a:ext cx="8064896" cy="6124754"/>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GB" sz="2400" b="1" dirty="0" smtClean="0"/>
              <a:t>MEKON Models</a:t>
            </a:r>
          </a:p>
          <a:p>
            <a:endParaRPr lang="en-GB" sz="800" dirty="0" smtClean="0"/>
          </a:p>
          <a:p>
            <a:r>
              <a:rPr lang="en-GB" sz="1600" dirty="0" smtClean="0"/>
              <a:t>The MEKON </a:t>
            </a:r>
            <a:r>
              <a:rPr lang="en-GB" sz="1600" b="1" dirty="0" smtClean="0"/>
              <a:t>frames model (FM) </a:t>
            </a:r>
            <a:r>
              <a:rPr lang="en-GB" sz="1600" dirty="0" smtClean="0"/>
              <a:t>representation involves entities at three distinct representational levels:</a:t>
            </a:r>
            <a:endParaRPr lang="en-GB" sz="1600" b="1" dirty="0" smtClean="0"/>
          </a:p>
          <a:p>
            <a:pPr marL="457200" indent="-457200"/>
            <a:endParaRPr lang="en-GB" sz="800" dirty="0" smtClean="0"/>
          </a:p>
          <a:p>
            <a:pPr marL="457200" indent="-457200"/>
            <a:r>
              <a:rPr lang="en-GB" sz="1600" b="1" dirty="0" smtClean="0"/>
              <a:t>Concept-Level : </a:t>
            </a:r>
            <a:r>
              <a:rPr lang="en-GB" sz="1600" dirty="0" smtClean="0"/>
              <a:t>Representation of domain model:</a:t>
            </a:r>
          </a:p>
          <a:p>
            <a:pPr marL="457200" indent="-457200"/>
            <a:endParaRPr lang="en-GB" sz="800" dirty="0" smtClean="0"/>
          </a:p>
          <a:p>
            <a:pPr marL="457200" indent="-457200">
              <a:buFont typeface="Arial" pitchFamily="34" charset="0"/>
              <a:buChar char="•"/>
            </a:pPr>
            <a:r>
              <a:rPr lang="en-GB" sz="1600" b="1" dirty="0" err="1" smtClean="0">
                <a:latin typeface="Courier New" pitchFamily="49" charset="0"/>
                <a:cs typeface="Courier New" pitchFamily="49" charset="0"/>
              </a:rPr>
              <a:t>CFrame</a:t>
            </a:r>
            <a:r>
              <a:rPr lang="en-GB" sz="1600" b="1" dirty="0" smtClean="0"/>
              <a:t>: </a:t>
            </a:r>
            <a:r>
              <a:rPr lang="en-GB" sz="1600" dirty="0" smtClean="0"/>
              <a:t>Domain concept</a:t>
            </a:r>
          </a:p>
          <a:p>
            <a:pPr marL="457200" indent="-457200">
              <a:buFont typeface="Arial" pitchFamily="34" charset="0"/>
              <a:buChar char="•"/>
            </a:pPr>
            <a:r>
              <a:rPr lang="en-GB" sz="1600" b="1" dirty="0" err="1" smtClean="0">
                <a:latin typeface="Courier New" pitchFamily="49" charset="0"/>
                <a:cs typeface="Courier New" pitchFamily="49" charset="0"/>
              </a:rPr>
              <a:t>CNumber</a:t>
            </a:r>
            <a:r>
              <a:rPr lang="en-GB" sz="1600" b="1" dirty="0" smtClean="0"/>
              <a:t>: </a:t>
            </a:r>
            <a:r>
              <a:rPr lang="en-GB" sz="1600" dirty="0" smtClean="0"/>
              <a:t>Numeric-value definition (numeric-type + valid value-range)</a:t>
            </a:r>
          </a:p>
          <a:p>
            <a:pPr marL="457200" indent="-457200">
              <a:buFont typeface="Arial" pitchFamily="34" charset="0"/>
              <a:buChar char="•"/>
            </a:pPr>
            <a:r>
              <a:rPr lang="en-GB" sz="1600" b="1" dirty="0" err="1" smtClean="0">
                <a:latin typeface="Courier New" pitchFamily="49" charset="0"/>
                <a:cs typeface="Courier New" pitchFamily="49" charset="0"/>
              </a:rPr>
              <a:t>CValue</a:t>
            </a:r>
            <a:r>
              <a:rPr lang="en-GB" sz="1600" b="1" dirty="0" smtClean="0"/>
              <a:t>:</a:t>
            </a:r>
            <a:r>
              <a:rPr lang="en-GB" sz="1600" dirty="0" smtClean="0"/>
              <a:t> Concept-level value-entity (</a:t>
            </a:r>
            <a:r>
              <a:rPr lang="en-GB" sz="1600" dirty="0" err="1" smtClean="0">
                <a:latin typeface="Courier New" pitchFamily="49" charset="0"/>
                <a:cs typeface="Courier New" pitchFamily="49" charset="0"/>
              </a:rPr>
              <a:t>CFrame</a:t>
            </a:r>
            <a:r>
              <a:rPr lang="en-GB" sz="1600" dirty="0" smtClean="0"/>
              <a:t> or </a:t>
            </a:r>
            <a:r>
              <a:rPr lang="en-GB" sz="1600" dirty="0" err="1" smtClean="0">
                <a:latin typeface="Courier New" pitchFamily="49" charset="0"/>
                <a:cs typeface="Courier New" pitchFamily="49" charset="0"/>
              </a:rPr>
              <a:t>CNumber</a:t>
            </a:r>
            <a:r>
              <a:rPr lang="en-GB" sz="1600" dirty="0" smtClean="0"/>
              <a:t>)</a:t>
            </a:r>
          </a:p>
          <a:p>
            <a:pPr marL="457200" indent="-457200">
              <a:buFont typeface="Arial" pitchFamily="34" charset="0"/>
              <a:buChar char="•"/>
            </a:pPr>
            <a:r>
              <a:rPr lang="en-GB" sz="1600" b="1" dirty="0" err="1" smtClean="0">
                <a:latin typeface="Courier New" pitchFamily="49" charset="0"/>
                <a:cs typeface="Courier New" pitchFamily="49" charset="0"/>
              </a:rPr>
              <a:t>CSlot</a:t>
            </a:r>
            <a:r>
              <a:rPr lang="en-GB" sz="1600" b="1" dirty="0" smtClean="0"/>
              <a:t>: </a:t>
            </a:r>
            <a:r>
              <a:rPr lang="en-GB" sz="1600" dirty="0" smtClean="0"/>
              <a:t>Inter-concept relationships OR numerical attribute of concept</a:t>
            </a:r>
          </a:p>
          <a:p>
            <a:pPr marL="457200" indent="-457200"/>
            <a:endParaRPr lang="en-GB" sz="800" dirty="0" smtClean="0"/>
          </a:p>
          <a:p>
            <a:pPr marL="457200" indent="-457200"/>
            <a:r>
              <a:rPr lang="en-GB" sz="1600" b="1" dirty="0" smtClean="0"/>
              <a:t>Instance-Level: </a:t>
            </a:r>
            <a:r>
              <a:rPr lang="en-GB" sz="1600" dirty="0" smtClean="0"/>
              <a:t>Representation of specific instantiations of domain model:</a:t>
            </a:r>
          </a:p>
          <a:p>
            <a:pPr marL="457200" indent="-457200"/>
            <a:endParaRPr lang="en-GB" sz="800" dirty="0" smtClean="0"/>
          </a:p>
          <a:p>
            <a:pPr marL="457200" indent="-457200">
              <a:buFont typeface="Arial" pitchFamily="34" charset="0"/>
              <a:buChar char="•"/>
            </a:pPr>
            <a:r>
              <a:rPr lang="en-GB" sz="1600" b="1" dirty="0" err="1" smtClean="0">
                <a:latin typeface="Courier New" pitchFamily="49" charset="0"/>
                <a:cs typeface="Courier New" pitchFamily="49" charset="0"/>
              </a:rPr>
              <a:t>IFrame</a:t>
            </a:r>
            <a:r>
              <a:rPr lang="en-GB" sz="1600" b="1" dirty="0" smtClean="0"/>
              <a:t>: </a:t>
            </a:r>
            <a:r>
              <a:rPr lang="en-GB" sz="1600" dirty="0" smtClean="0"/>
              <a:t>Instantiation of domain concept</a:t>
            </a:r>
          </a:p>
          <a:p>
            <a:pPr marL="457200" indent="-457200">
              <a:buFont typeface="Arial" pitchFamily="34" charset="0"/>
              <a:buChar char="•"/>
            </a:pPr>
            <a:r>
              <a:rPr lang="en-GB" sz="1600" b="1" dirty="0" err="1" smtClean="0">
                <a:latin typeface="Courier New" pitchFamily="49" charset="0"/>
                <a:cs typeface="Courier New" pitchFamily="49" charset="0"/>
              </a:rPr>
              <a:t>INumber</a:t>
            </a:r>
            <a:r>
              <a:rPr lang="en-GB" sz="1600" b="1" dirty="0" smtClean="0"/>
              <a:t>: </a:t>
            </a:r>
            <a:r>
              <a:rPr lang="en-GB" sz="1600" dirty="0" smtClean="0"/>
              <a:t>Specific numeric value</a:t>
            </a:r>
          </a:p>
          <a:p>
            <a:pPr marL="457200" indent="-457200">
              <a:buFont typeface="Arial" pitchFamily="34" charset="0"/>
              <a:buChar char="•"/>
            </a:pPr>
            <a:r>
              <a:rPr lang="en-GB" sz="1600" b="1" dirty="0" err="1" smtClean="0">
                <a:latin typeface="Courier New" pitchFamily="49" charset="0"/>
                <a:cs typeface="Courier New" pitchFamily="49" charset="0"/>
              </a:rPr>
              <a:t>IValue</a:t>
            </a:r>
            <a:r>
              <a:rPr lang="en-GB" sz="1600" b="1" dirty="0" smtClean="0"/>
              <a:t>:</a:t>
            </a:r>
            <a:r>
              <a:rPr lang="en-GB" sz="1600" dirty="0" smtClean="0"/>
              <a:t> Instance-level value-entity (</a:t>
            </a:r>
            <a:r>
              <a:rPr lang="en-GB" sz="1600" dirty="0" err="1" smtClean="0">
                <a:latin typeface="Courier New" pitchFamily="49" charset="0"/>
                <a:cs typeface="Courier New" pitchFamily="49" charset="0"/>
              </a:rPr>
              <a:t>IFrame</a:t>
            </a:r>
            <a:r>
              <a:rPr lang="en-GB" sz="1600" dirty="0" smtClean="0"/>
              <a:t> or </a:t>
            </a:r>
            <a:r>
              <a:rPr lang="en-GB" sz="1600" dirty="0" err="1" smtClean="0">
                <a:latin typeface="Courier New" pitchFamily="49" charset="0"/>
                <a:cs typeface="Courier New" pitchFamily="49" charset="0"/>
              </a:rPr>
              <a:t>INumber</a:t>
            </a:r>
            <a:r>
              <a:rPr lang="en-GB" sz="1600" dirty="0" smtClean="0"/>
              <a:t>)</a:t>
            </a:r>
          </a:p>
          <a:p>
            <a:pPr marL="457200" indent="-457200">
              <a:buFont typeface="Arial" pitchFamily="34" charset="0"/>
              <a:buChar char="•"/>
            </a:pPr>
            <a:r>
              <a:rPr lang="en-GB" sz="1600" b="1" dirty="0" err="1" smtClean="0">
                <a:latin typeface="Courier New" pitchFamily="49" charset="0"/>
                <a:cs typeface="Courier New" pitchFamily="49" charset="0"/>
              </a:rPr>
              <a:t>ISlot</a:t>
            </a:r>
            <a:r>
              <a:rPr lang="en-GB" sz="1600" b="1" dirty="0" smtClean="0"/>
              <a:t>: </a:t>
            </a:r>
            <a:r>
              <a:rPr lang="en-GB" sz="1600" dirty="0" smtClean="0"/>
              <a:t>Inter-instance relationships OR numerical attribute value</a:t>
            </a:r>
          </a:p>
          <a:p>
            <a:pPr marL="457200" indent="-457200"/>
            <a:endParaRPr lang="en-GB" sz="800" dirty="0" smtClean="0"/>
          </a:p>
          <a:p>
            <a:pPr marL="457200" indent="-457200"/>
            <a:r>
              <a:rPr lang="en-GB" sz="1600" b="1" dirty="0" smtClean="0"/>
              <a:t>Meta-Level: </a:t>
            </a:r>
            <a:r>
              <a:rPr lang="en-GB" sz="1600" dirty="0" smtClean="0"/>
              <a:t>Representation of references to domain model entities:</a:t>
            </a:r>
          </a:p>
          <a:p>
            <a:pPr marL="457200" indent="-457200"/>
            <a:endParaRPr lang="en-GB" sz="800" dirty="0" smtClean="0"/>
          </a:p>
          <a:p>
            <a:pPr marL="457200" indent="-457200">
              <a:buFont typeface="Arial" pitchFamily="34" charset="0"/>
              <a:buChar char="•"/>
            </a:pPr>
            <a:r>
              <a:rPr lang="en-GB" sz="1600" b="1" dirty="0" err="1" smtClean="0">
                <a:latin typeface="Courier New" pitchFamily="49" charset="0"/>
                <a:cs typeface="Courier New" pitchFamily="49" charset="0"/>
              </a:rPr>
              <a:t>MFrame</a:t>
            </a:r>
            <a:r>
              <a:rPr lang="en-GB" sz="1600" b="1" dirty="0" smtClean="0"/>
              <a:t>: </a:t>
            </a:r>
            <a:r>
              <a:rPr lang="en-GB" sz="1600" dirty="0" smtClean="0"/>
              <a:t>Reference to domain concept (used solely for defining value-types of </a:t>
            </a:r>
            <a:r>
              <a:rPr lang="en-GB" sz="1600" dirty="0" err="1" smtClean="0">
                <a:latin typeface="Courier New" pitchFamily="49" charset="0"/>
                <a:cs typeface="Courier New" pitchFamily="49" charset="0"/>
              </a:rPr>
              <a:t>CFrame</a:t>
            </a:r>
            <a:r>
              <a:rPr lang="en-GB" sz="1600" dirty="0" smtClean="0"/>
              <a:t>-valued slots)</a:t>
            </a:r>
          </a:p>
          <a:p>
            <a:pPr marL="457200" indent="-457200"/>
            <a:endParaRPr lang="en-GB" sz="800" dirty="0" smtClean="0"/>
          </a:p>
          <a:p>
            <a:r>
              <a:rPr lang="en-GB" sz="1600" dirty="0" smtClean="0"/>
              <a:t>All entities in a basic MEKON FM will be derived from one or more </a:t>
            </a:r>
            <a:r>
              <a:rPr lang="en-GB" sz="1600" b="1" dirty="0" smtClean="0"/>
              <a:t>external knowledge sources (EKS)</a:t>
            </a:r>
            <a:r>
              <a:rPr lang="en-GB" sz="1600" dirty="0" smtClean="0"/>
              <a:t>, typically </a:t>
            </a:r>
            <a:r>
              <a:rPr lang="en-GB" sz="1600" dirty="0" err="1" smtClean="0"/>
              <a:t>ontologies</a:t>
            </a:r>
            <a:r>
              <a:rPr lang="en-GB" sz="1600" dirty="0" smtClean="0"/>
              <a:t> of some kind. However, when a HOBO </a:t>
            </a:r>
            <a:r>
              <a:rPr lang="en-GB" sz="1600" b="1" dirty="0" smtClean="0"/>
              <a:t>object model (OM) </a:t>
            </a:r>
            <a:r>
              <a:rPr lang="en-GB" sz="1600" dirty="0" smtClean="0"/>
              <a:t>is present, the source(s) for an FM entity can be external (EKS), internal (OM), or, where appropriate mappings have been provided in the configuration file, dual (EKS + OM).</a:t>
            </a:r>
            <a:endParaRPr lang="en-GB" sz="1600" b="1"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7838</TotalTime>
  <Words>5830</Words>
  <Application>Microsoft Office PowerPoint</Application>
  <PresentationFormat>On-screen Show (4:3)</PresentationFormat>
  <Paragraphs>538</Paragraphs>
  <Slides>59</Slides>
  <Notes>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MEKON/HOBO Introductory Tutorial</vt:lpstr>
      <vt:lpstr>Primary Tutorial Goal</vt:lpstr>
      <vt:lpstr>Secondary Tutorial Goal</vt:lpstr>
      <vt:lpstr>Tutorial Pre-Conditions</vt:lpstr>
      <vt:lpstr>Tutorial Format: General </vt:lpstr>
      <vt:lpstr>Slide 6</vt:lpstr>
      <vt:lpstr>Slide 7</vt:lpstr>
      <vt:lpstr>Browsing Basic MEKON Version of Model</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Browsing Hybrid HOBO/MEKON  Version of Model</vt:lpstr>
      <vt:lpstr>Slide 23</vt:lpstr>
      <vt:lpstr>Slide 24</vt:lpstr>
      <vt:lpstr>Slide 25</vt:lpstr>
      <vt:lpstr>Slide 26</vt:lpstr>
      <vt:lpstr>Creating + Storing  Assertion Instances</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Creating + Executing Query Instances</vt:lpstr>
      <vt:lpstr>[THIS SECTION CURRENTLY UNDER CONSTRUCTION]</vt:lpstr>
      <vt:lpstr>Slide 46</vt:lpstr>
      <vt:lpstr>Slide 47</vt:lpstr>
      <vt:lpstr>Slide 48</vt:lpstr>
      <vt:lpstr>Slide 49</vt:lpstr>
      <vt:lpstr>Slide 50</vt:lpstr>
      <vt:lpstr>Slide 51</vt:lpstr>
      <vt:lpstr>Slide 52</vt:lpstr>
      <vt:lpstr>Slide 53</vt:lpstr>
      <vt:lpstr>Slide 54</vt:lpstr>
      <vt:lpstr>Slide 55</vt:lpstr>
      <vt:lpstr>Slide 56</vt:lpstr>
      <vt:lpstr>Appendix: Loading Demo Model into Model Explorer </vt:lpstr>
      <vt:lpstr>Using Mekon project Build Facilities</vt:lpstr>
      <vt:lpstr>Using Your Own Build Facilities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MEKON/HOBO Introductory Tutorial</dc:title>
  <dc:creator>Colin</dc:creator>
  <cp:lastModifiedBy>Colin</cp:lastModifiedBy>
  <cp:revision>831</cp:revision>
  <dcterms:created xsi:type="dcterms:W3CDTF">2014-09-25T09:55:21Z</dcterms:created>
  <dcterms:modified xsi:type="dcterms:W3CDTF">2015-01-29T11:02:15Z</dcterms:modified>
</cp:coreProperties>
</file>