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85" r:id="rId8"/>
    <p:sldId id="272" r:id="rId9"/>
    <p:sldId id="261" r:id="rId10"/>
    <p:sldId id="283" r:id="rId11"/>
    <p:sldId id="262" r:id="rId12"/>
    <p:sldId id="264" r:id="rId13"/>
    <p:sldId id="278" r:id="rId14"/>
    <p:sldId id="266" r:id="rId15"/>
    <p:sldId id="282" r:id="rId16"/>
    <p:sldId id="279" r:id="rId17"/>
    <p:sldId id="276" r:id="rId18"/>
    <p:sldId id="284" r:id="rId19"/>
    <p:sldId id="277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71" autoAdjust="0"/>
  </p:normalViewPr>
  <p:slideViewPr>
    <p:cSldViewPr>
      <p:cViewPr varScale="1">
        <p:scale>
          <a:sx n="56" d="100"/>
          <a:sy n="56" d="100"/>
        </p:scale>
        <p:origin x="-3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93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30/09/2014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91880" y="476672"/>
            <a:ext cx="5184576" cy="57861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</a:t>
            </a:r>
            <a:r>
              <a:rPr lang="en-GB" sz="1600" b="1" dirty="0" smtClean="0"/>
              <a:t>Building: </a:t>
            </a:r>
            <a:r>
              <a:rPr lang="en-GB" sz="1600" dirty="0" smtClean="0"/>
              <a:t>Basic MEKON frames models </a:t>
            </a:r>
            <a:r>
              <a:rPr lang="en-GB" sz="1600" dirty="0" smtClean="0"/>
              <a:t>are derived entirely from one or more external sources, typically </a:t>
            </a:r>
            <a:r>
              <a:rPr lang="en-GB" sz="1600" dirty="0" smtClean="0"/>
              <a:t>of </a:t>
            </a:r>
            <a:r>
              <a:rPr lang="en-GB" sz="1600" dirty="0" smtClean="0"/>
              <a:t>an ontology like </a:t>
            </a:r>
            <a:r>
              <a:rPr lang="en-GB" sz="1600" dirty="0" smtClean="0"/>
              <a:t>nature. This contrasts to hybrid HOBO/</a:t>
            </a:r>
            <a:r>
              <a:rPr lang="en-GB" sz="1600" dirty="0" smtClean="0"/>
              <a:t> MEKON</a:t>
            </a:r>
            <a:r>
              <a:rPr lang="en-GB" sz="1600" dirty="0" smtClean="0"/>
              <a:t> models in which part of the frames model is derived from a HOBO-based object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model is built </a:t>
            </a:r>
            <a:r>
              <a:rPr lang="en-GB" sz="1600" dirty="0" smtClean="0">
                <a:cs typeface="Courier New" pitchFamily="49" charset="0"/>
              </a:rPr>
              <a:t>from an OWL ontology </a:t>
            </a:r>
            <a:r>
              <a:rPr lang="en-GB" sz="1600" dirty="0" smtClean="0">
                <a:cs typeface="Courier New" pitchFamily="49" charset="0"/>
              </a:rPr>
              <a:t>by the standard plug-in. This plug-in uses some fairly obvious mappings, such as: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C-Frame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C-Slot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</a:t>
            </a:r>
            <a:r>
              <a:rPr lang="en-GB" sz="1600" smtClean="0">
                <a:cs typeface="Courier New" pitchFamily="49" charset="0"/>
              </a:rPr>
              <a:t>relevant model-building </a:t>
            </a:r>
            <a:r>
              <a:rPr lang="en-GB" sz="1600" dirty="0" smtClean="0">
                <a:cs typeface="Courier New" pitchFamily="49" charset="0"/>
              </a:rPr>
              <a:t>plug-in(s), and any required reasoning plug-ins to be attached (such as the </a:t>
            </a:r>
            <a:r>
              <a:rPr lang="en-GB" sz="1600" dirty="0" smtClean="0">
                <a:cs typeface="Courier New" pitchFamily="49" charset="0"/>
              </a:rPr>
              <a:t>MEKON-OWL </a:t>
            </a:r>
            <a:r>
              <a:rPr lang="en-GB" sz="1600" dirty="0" smtClean="0">
                <a:cs typeface="Courier New" pitchFamily="49" charset="0"/>
              </a:rPr>
              <a:t>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object model for </a:t>
            </a:r>
            <a:r>
              <a:rPr lang="en-GB" sz="1600" dirty="0" smtClean="0"/>
              <a:t>HOBO/MEKON models, and any bindings between it and the externally derived sections of the model.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51920" y="1988840"/>
            <a:ext cx="496855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C-Frames in LH panel, including some with </a:t>
            </a:r>
            <a:r>
              <a:rPr lang="en-GB" sz="1600" dirty="0" smtClean="0"/>
              <a:t>sub-frames</a:t>
            </a:r>
            <a:endParaRPr lang="en-GB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C-Frames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C-Frames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5656" y="5013176"/>
            <a:ext cx="4896544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C-Frames appear in RH panel (to be explained in </a:t>
            </a:r>
            <a:r>
              <a:rPr lang="en-GB" sz="1600" dirty="0" smtClean="0"/>
              <a:t>subsequent slides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C-Frame with descendants is selected, containing list consisting only of descendants of selected C-Frame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220072" y="198884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in LH panel (via any of the three tabs)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861048"/>
            <a:ext cx="417646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r>
              <a:rPr lang="en-GB" sz="1600" dirty="0" smtClean="0"/>
              <a:t>Details </a:t>
            </a:r>
            <a:r>
              <a:rPr lang="en-GB" sz="1600" dirty="0" smtClean="0"/>
              <a:t>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Employment</a:t>
            </a:r>
            <a:r>
              <a:rPr lang="en-GB" sz="1600" dirty="0" smtClean="0"/>
              <a:t> C-Frame appear in RH panel, including details of two attached slots: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: I-Frame-valued slot (values must be instantiations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/>
              <a:t> </a:t>
            </a:r>
            <a:r>
              <a:rPr lang="en-GB" sz="1600" dirty="0" smtClean="0"/>
              <a:t>C-Frame)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(value-type is a C-Number, specifying valid I-Number values)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5536" y="5157192"/>
            <a:ext cx="3168352" cy="13681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877272"/>
            <a:ext cx="2664296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C-Number / any source</a:t>
            </a:r>
          </a:p>
          <a:p>
            <a:r>
              <a:rPr lang="en-GB" sz="1600" dirty="0" smtClean="0"/>
              <a:t>(same source as parent-slot)</a:t>
            </a:r>
            <a:endParaRPr lang="en-GB" sz="1600" dirty="0"/>
          </a:p>
        </p:txBody>
      </p:sp>
      <p:sp>
        <p:nvSpPr>
          <p:cNvPr id="31" name="Oval 30"/>
          <p:cNvSpPr/>
          <p:nvPr/>
        </p:nvSpPr>
        <p:spPr>
          <a:xfrm>
            <a:off x="539551" y="5949280"/>
            <a:ext cx="244827" cy="216024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2" name="TextBox 31"/>
          <p:cNvSpPr txBox="1"/>
          <p:nvPr/>
        </p:nvSpPr>
        <p:spPr>
          <a:xfrm>
            <a:off x="827583" y="5517232"/>
            <a:ext cx="273630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C-Slot / derived from ontology</a:t>
            </a:r>
            <a:endParaRPr lang="en-GB" sz="1600" dirty="0"/>
          </a:p>
        </p:txBody>
      </p:sp>
      <p:sp>
        <p:nvSpPr>
          <p:cNvPr id="33" name="Isosceles Triangle 32"/>
          <p:cNvSpPr/>
          <p:nvPr/>
        </p:nvSpPr>
        <p:spPr>
          <a:xfrm rot="5400000">
            <a:off x="553955" y="5574836"/>
            <a:ext cx="216020" cy="244827"/>
          </a:xfrm>
          <a:prstGeom prst="triangl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716016" y="260648"/>
            <a:ext cx="4176464" cy="62786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Slot 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smtClean="0">
                <a:cs typeface="Courier New" pitchFamily="49" charset="0"/>
              </a:rPr>
              <a:t>C-Slot provides a value-type, which defines the valid values for the instantiating </a:t>
            </a:r>
            <a:r>
              <a:rPr lang="en-GB" sz="1600" dirty="0" smtClean="0">
                <a:cs typeface="Courier New" pitchFamily="49" charset="0"/>
              </a:rPr>
              <a:t>I-Slots. Value-types </a:t>
            </a:r>
            <a:r>
              <a:rPr lang="en-GB" sz="1600" dirty="0" smtClean="0">
                <a:cs typeface="Courier New" pitchFamily="49" charset="0"/>
              </a:rPr>
              <a:t>are represented via entities from the level above that of the values that I-Slot will </a:t>
            </a:r>
            <a:r>
              <a:rPr lang="en-GB" sz="1600" dirty="0" smtClean="0">
                <a:cs typeface="Courier New" pitchFamily="49" charset="0"/>
              </a:rPr>
              <a:t>have: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Possible slot value-types are: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M-Frame: </a:t>
            </a:r>
            <a:r>
              <a:rPr lang="en-GB" sz="1600" dirty="0" smtClean="0">
                <a:cs typeface="Courier New" pitchFamily="49" charset="0"/>
              </a:rPr>
              <a:t>Defines C-Frame-valued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C-Frame: </a:t>
            </a:r>
            <a:r>
              <a:rPr lang="en-GB" sz="1600" dirty="0" smtClean="0">
                <a:cs typeface="Courier New" pitchFamily="49" charset="0"/>
              </a:rPr>
              <a:t>Defines I-Frame-valued I-Slot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C-Number: </a:t>
            </a:r>
            <a:r>
              <a:rPr lang="en-GB" sz="1600" dirty="0" smtClean="0">
                <a:cs typeface="Courier New" pitchFamily="49" charset="0"/>
              </a:rPr>
              <a:t>Defines I-Number-valued </a:t>
            </a:r>
            <a:r>
              <a:rPr lang="en-GB" sz="1600" dirty="0" smtClean="0">
                <a:cs typeface="Courier New" pitchFamily="49" charset="0"/>
              </a:rPr>
              <a:t>I-Slot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smtClean="0">
                <a:cs typeface="Courier New" pitchFamily="49" charset="0"/>
              </a:rPr>
              <a:t>C-Frame can provide sets of “fixed-values” for instantiations of specific C-Slots on either the C-Frame itself or on any of it’s </a:t>
            </a:r>
            <a:r>
              <a:rPr lang="en-GB" sz="1600" dirty="0" smtClean="0">
                <a:cs typeface="Courier New" pitchFamily="49" charset="0"/>
              </a:rPr>
              <a:t>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</a:t>
            </a:r>
            <a:r>
              <a:rPr lang="en-GB" sz="1600" dirty="0" smtClean="0">
                <a:cs typeface="Courier New" pitchFamily="49" charset="0"/>
              </a:rPr>
              <a:t>the relevant C-Slots are instantiated, along with the C-Frame, any such values will be automatically added to the instantiating </a:t>
            </a:r>
            <a:r>
              <a:rPr lang="en-GB" sz="1600" dirty="0" smtClean="0">
                <a:cs typeface="Courier New" pitchFamily="49" charset="0"/>
              </a:rPr>
              <a:t>I-Slots.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</a:t>
            </a:r>
            <a:r>
              <a:rPr lang="en-GB" sz="1600" dirty="0" smtClean="0">
                <a:cs typeface="Courier New" pitchFamily="49" charset="0"/>
              </a:rPr>
              <a:t>can only be defined for C-Frame-valued and I-Number-valued slots. They </a:t>
            </a:r>
            <a:r>
              <a:rPr lang="en-GB" sz="1600" dirty="0" smtClean="0">
                <a:cs typeface="Courier New" pitchFamily="49" charset="0"/>
              </a:rPr>
              <a:t>are not applicable to I-Frame-valued 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(See later slides in this section for examples of fixed-values.)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TextBox 26"/>
          <p:cNvSpPr txBox="1"/>
          <p:nvPr/>
        </p:nvSpPr>
        <p:spPr>
          <a:xfrm>
            <a:off x="5364088" y="1556792"/>
            <a:ext cx="3168352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r>
              <a:rPr lang="en-GB" sz="1600" dirty="0" smtClean="0"/>
              <a:t>Recursively </a:t>
            </a:r>
            <a:r>
              <a:rPr lang="en-GB" sz="1600" dirty="0" smtClean="0"/>
              <a:t>expand sections of tree under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C-Frame representing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 slot in RH panel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3501008"/>
            <a:ext cx="3816424" cy="2831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C-Frames representing slot value-types, are recursively displayed in RH panel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Displayed details include details of both slots and descendant C-Frames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M-Frame,  rather than a C-Frame. Hence the values for that slot will be C-Frames rather than I-Frames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5517232"/>
            <a:ext cx="3528392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877272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M-Frame / derived from ontology</a:t>
            </a:r>
            <a:endParaRPr lang="en-GB" sz="1600" dirty="0"/>
          </a:p>
        </p:txBody>
      </p:sp>
      <p:sp>
        <p:nvSpPr>
          <p:cNvPr id="15" name="Rectangle 14"/>
          <p:cNvSpPr/>
          <p:nvPr/>
        </p:nvSpPr>
        <p:spPr>
          <a:xfrm>
            <a:off x="683568" y="5949280"/>
            <a:ext cx="216024" cy="216024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76056" y="836712"/>
            <a:ext cx="3816424" cy="52937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Model Instantiations: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A specific model-instantiation is represented via an appropriate I-Frame</a:t>
            </a:r>
            <a:r>
              <a:rPr lang="en-GB" sz="1600" dirty="0" smtClean="0">
                <a:cs typeface="Courier New" pitchFamily="49" charset="0"/>
              </a:rPr>
              <a:t>/ I-Slot </a:t>
            </a:r>
            <a:r>
              <a:rPr lang="en-GB" sz="1600" dirty="0" smtClean="0">
                <a:cs typeface="Courier New" pitchFamily="49" charset="0"/>
              </a:rPr>
              <a:t>network, with the I-Frames and I-Slots being instantiations of the relevant C-Frames and C-Slots.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</a:t>
            </a:r>
            <a:r>
              <a:rPr lang="en-GB" sz="1600" b="1" dirty="0" smtClean="0"/>
              <a:t>nitialisation</a:t>
            </a:r>
            <a:r>
              <a:rPr lang="en-GB" sz="1600" b="1" dirty="0" smtClean="0"/>
              <a:t>: </a:t>
            </a:r>
            <a:r>
              <a:rPr lang="en-GB" sz="1600" dirty="0" smtClean="0">
                <a:cs typeface="Courier New" pitchFamily="49" charset="0"/>
              </a:rPr>
              <a:t>When a C-Frame is instantiated as an I-Frame, the I-Frame is </a:t>
            </a:r>
            <a:r>
              <a:rPr lang="en-GB" sz="1600" dirty="0" smtClean="0">
                <a:cs typeface="Courier New" pitchFamily="49" charset="0"/>
              </a:rPr>
              <a:t>initialised as </a:t>
            </a:r>
            <a:r>
              <a:rPr lang="en-GB" sz="1600" dirty="0" smtClean="0">
                <a:cs typeface="Courier New" pitchFamily="49" charset="0"/>
              </a:rPr>
              <a:t>follows: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C-Slots on the C-Frame, and on any ancestor C-Frames, are instantiated as I-Slots, and attached to the I-Frame. Where there is more than one such C-Slot for a particular property, then a single I-Slot is created whose value-type is the intersection of the value-types of all contributing </a:t>
            </a:r>
            <a:r>
              <a:rPr lang="en-GB" sz="1600" dirty="0" smtClean="0">
                <a:cs typeface="Courier New" pitchFamily="49" charset="0"/>
              </a:rPr>
              <a:t>C-Slots.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C-Frame, and on any ancestor C-Frames, are added to the </a:t>
            </a:r>
            <a:r>
              <a:rPr lang="en-GB" sz="1600" dirty="0" smtClean="0">
                <a:cs typeface="Courier New" pitchFamily="49" charset="0"/>
              </a:rPr>
              <a:t>I-Slots.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843808" y="5157192"/>
            <a:ext cx="568863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any C-Frame in the RH panel to update selection in LH panel (and hence to update displayed details in RH panel)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641086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908720"/>
            <a:ext cx="324036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2564904"/>
            <a:ext cx="4464496" cy="39395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“hidden” C-Frame,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smtClean="0">
                <a:cs typeface="Courier New" pitchFamily="49" charset="0"/>
              </a:rPr>
              <a:t>inferred to </a:t>
            </a:r>
            <a:r>
              <a:rPr lang="en-GB" sz="1600" dirty="0" smtClean="0">
                <a:cs typeface="Courier New" pitchFamily="49" charset="0"/>
              </a:rPr>
              <a:t>be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(*) , </a:t>
            </a:r>
            <a:r>
              <a:rPr lang="en-GB" sz="1600" dirty="0" smtClean="0">
                <a:cs typeface="Courier New" pitchFamily="49" charset="0"/>
              </a:rPr>
              <a:t>then the value-type of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I-Frame will be </a:t>
            </a:r>
            <a:r>
              <a:rPr lang="en-GB" sz="1600" dirty="0" smtClean="0">
                <a:cs typeface="Courier New" pitchFamily="49" charset="0"/>
              </a:rPr>
              <a:t>automatically updated, </a:t>
            </a:r>
            <a:r>
              <a:rPr lang="en-GB" sz="1600" dirty="0" smtClean="0">
                <a:cs typeface="Courier New" pitchFamily="49" charset="0"/>
              </a:rPr>
              <a:t>from the </a:t>
            </a:r>
            <a:r>
              <a:rPr lang="en-GB" sz="1600" dirty="0" smtClean="0">
                <a:cs typeface="Courier New" pitchFamily="49" charset="0"/>
              </a:rPr>
              <a:t>default value,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</a:p>
          <a:p>
            <a:pPr marL="457200" indent="-457200"/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r>
              <a:rPr lang="en-GB" sz="1600" dirty="0" smtClean="0">
                <a:cs typeface="Courier New" pitchFamily="49" charset="0"/>
              </a:rPr>
              <a:t>* See next slide for further explanation of I-Frame updating via OWL-based reasoning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5373216"/>
            <a:ext cx="2520280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  <a:endParaRPr lang="en-GB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5733256"/>
            <a:ext cx="172819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is hidden</a:t>
            </a:r>
            <a:endParaRPr lang="en-GB" sz="1600" dirty="0"/>
          </a:p>
        </p:txBody>
      </p:sp>
      <p:sp>
        <p:nvSpPr>
          <p:cNvPr id="8" name="Oval 7"/>
          <p:cNvSpPr/>
          <p:nvPr/>
        </p:nvSpPr>
        <p:spPr>
          <a:xfrm>
            <a:off x="899592" y="5805264"/>
            <a:ext cx="216024" cy="21602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Rectangle 8"/>
          <p:cNvSpPr/>
          <p:nvPr/>
        </p:nvSpPr>
        <p:spPr>
          <a:xfrm>
            <a:off x="899592" y="5877272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641086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07904" y="1988840"/>
            <a:ext cx="511256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Explanation: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Updating: </a:t>
            </a:r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I-Frame/ </a:t>
            </a:r>
            <a:r>
              <a:rPr lang="en-GB" sz="1600" dirty="0" smtClean="0">
                <a:cs typeface="Courier New" pitchFamily="49" charset="0"/>
              </a:rPr>
              <a:t>I</a:t>
            </a:r>
            <a:r>
              <a:rPr lang="en-GB" sz="1600" dirty="0" smtClean="0">
                <a:cs typeface="Courier New" pitchFamily="49" charset="0"/>
              </a:rPr>
              <a:t>-Slot network) is updated, additional updates may be automatically provided by appropriate reasoning plug-ins. In the case of the demo-model, this means the MEKON-OWL reasoning plug-in.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Reasoning </a:t>
            </a:r>
            <a:r>
              <a:rPr lang="en-GB" sz="1600" b="1" dirty="0" smtClean="0">
                <a:cs typeface="Courier New" pitchFamily="49" charset="0"/>
              </a:rPr>
              <a:t>P</a:t>
            </a:r>
            <a:r>
              <a:rPr lang="en-GB" sz="1600" b="1" dirty="0" smtClean="0">
                <a:cs typeface="Courier New" pitchFamily="49" charset="0"/>
              </a:rPr>
              <a:t>lug-in: </a:t>
            </a:r>
            <a:r>
              <a:rPr lang="en-GB" sz="1600" dirty="0" smtClean="0">
                <a:cs typeface="Courier New" pitchFamily="49" charset="0"/>
              </a:rPr>
              <a:t>Performs automatic instantiation updating </a:t>
            </a:r>
            <a:r>
              <a:rPr lang="en-GB" sz="1600" dirty="0" smtClean="0">
                <a:cs typeface="Courier New" pitchFamily="49" charset="0"/>
              </a:rPr>
              <a:t>as </a:t>
            </a:r>
            <a:r>
              <a:rPr lang="en-GB" sz="1600" dirty="0" smtClean="0">
                <a:cs typeface="Courier New" pitchFamily="49" charset="0"/>
              </a:rPr>
              <a:t>follows: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An OWL version of the I-Frame/I-Slot network is created: a class-expression if the network is a tree, a collection of individuals otherwise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invoked to find all inferred super-classes or </a:t>
            </a:r>
            <a:r>
              <a:rPr lang="en-GB" sz="1600" dirty="0" smtClean="0">
                <a:cs typeface="Courier New" pitchFamily="49" charset="0"/>
              </a:rPr>
              <a:t>inferred </a:t>
            </a:r>
            <a:r>
              <a:rPr lang="en-GB" sz="1600" dirty="0" smtClean="0">
                <a:cs typeface="Courier New" pitchFamily="49" charset="0"/>
              </a:rPr>
              <a:t>types of this OWL version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corresponding </a:t>
            </a:r>
            <a:r>
              <a:rPr lang="en-GB" sz="1600" dirty="0" smtClean="0">
                <a:cs typeface="Courier New" pitchFamily="49" charset="0"/>
              </a:rPr>
              <a:t>C-Frames are found, and the associated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C-Slots and fixed-values used to dynamically update the I-Slots on the root I-Frame of the instantiation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570814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220072" y="1196752"/>
            <a:ext cx="352839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/>
              <a:t> C-Frame 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19872" y="3068960"/>
            <a:ext cx="5472608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“fixed-values” for both that slot and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actual values that will be assigned to the relevant I-Slots whenever an I-Frame is classified accordingly.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I-Frame instantiating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I-Slot be given a specialised value-type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an actual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. Similarly the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I-Slot will be assigned a value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Unemployment-Benefit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Generalities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Based on:</a:t>
            </a:r>
          </a:p>
          <a:p>
            <a:pPr lvl="1"/>
            <a:r>
              <a:rPr lang="en-GB" dirty="0" smtClean="0"/>
              <a:t>HOBO/MEKON demo model</a:t>
            </a:r>
          </a:p>
          <a:p>
            <a:pPr lvl="1"/>
            <a:r>
              <a:rPr lang="en-GB" dirty="0" smtClean="0"/>
              <a:t>MEKON Model Explorer</a:t>
            </a:r>
          </a:p>
          <a:p>
            <a:r>
              <a:rPr lang="en-GB" dirty="0" smtClean="0"/>
              <a:t>Provides:</a:t>
            </a:r>
          </a:p>
          <a:p>
            <a:pPr lvl="1"/>
            <a:r>
              <a:rPr lang="en-GB" dirty="0" smtClean="0"/>
              <a:t>Introduction to MEKON Model Explorer</a:t>
            </a:r>
          </a:p>
          <a:p>
            <a:pPr lvl="1"/>
            <a:r>
              <a:rPr lang="en-GB" dirty="0" smtClean="0"/>
              <a:t>Overview </a:t>
            </a:r>
            <a:r>
              <a:rPr lang="en-GB" dirty="0" smtClean="0"/>
              <a:t>of MEKON + HOBO </a:t>
            </a:r>
            <a:r>
              <a:rPr lang="en-GB" dirty="0" smtClean="0"/>
              <a:t>models and their associated functionality</a:t>
            </a:r>
            <a:endParaRPr lang="en-GB" dirty="0" smtClean="0"/>
          </a:p>
          <a:p>
            <a:pPr lvl="1"/>
            <a:r>
              <a:rPr lang="en-GB" dirty="0" smtClean="0"/>
              <a:t>Specific </a:t>
            </a:r>
            <a:r>
              <a:rPr lang="en-GB" dirty="0" smtClean="0"/>
              <a:t>model-instantiation examples</a:t>
            </a:r>
            <a:r>
              <a:rPr lang="en-GB" dirty="0"/>
              <a:t> </a:t>
            </a:r>
            <a:r>
              <a:rPr lang="en-GB" dirty="0" smtClean="0"/>
              <a:t>+ explanations of the </a:t>
            </a:r>
            <a:r>
              <a:rPr lang="en-GB" dirty="0" smtClean="0"/>
              <a:t>functionalities </a:t>
            </a:r>
            <a:r>
              <a:rPr lang="en-GB" dirty="0" smtClean="0"/>
              <a:t>thereby invoked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34679"/>
          </a:xfrm>
        </p:spPr>
        <p:txBody>
          <a:bodyPr>
            <a:normAutofit/>
          </a:bodyPr>
          <a:lstStyle/>
          <a:p>
            <a:r>
              <a:rPr lang="en-GB" b="1" dirty="0" smtClean="0"/>
              <a:t>2</a:t>
            </a:r>
            <a:r>
              <a:rPr lang="en-GB" b="1" dirty="0" smtClean="0"/>
              <a:t>. </a:t>
            </a:r>
            <a:r>
              <a:rPr lang="en-GB" b="1" dirty="0" smtClean="0"/>
              <a:t>Browsing Hybrid </a:t>
            </a:r>
            <a:r>
              <a:rPr lang="en-GB" b="1" dirty="0" smtClean="0"/>
              <a:t>HOBO/MEKON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Version 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</a:t>
            </a:r>
            <a:r>
              <a:rPr lang="en-GB" dirty="0" smtClean="0"/>
              <a:t>familiarity with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</a:t>
            </a:r>
            <a:r>
              <a:rPr lang="en-GB" dirty="0" smtClean="0"/>
              <a:t>all code and </a:t>
            </a:r>
            <a:r>
              <a:rPr lang="en-GB" dirty="0" smtClean="0"/>
              <a:t>resources</a:t>
            </a:r>
            <a:endParaRPr lang="en-GB" dirty="0" smtClean="0"/>
          </a:p>
          <a:p>
            <a:pPr lvl="1"/>
            <a:r>
              <a:rPr lang="en-GB" dirty="0" smtClean="0"/>
              <a:t>Built </a:t>
            </a:r>
            <a:r>
              <a:rPr lang="en-GB" dirty="0" smtClean="0"/>
              <a:t>all code and resources</a:t>
            </a:r>
          </a:p>
          <a:p>
            <a:pPr lvl="2"/>
            <a:r>
              <a:rPr lang="en-GB" dirty="0"/>
              <a:t>P</a:t>
            </a:r>
            <a:r>
              <a:rPr lang="en-GB" dirty="0" smtClean="0"/>
              <a:t>referably using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Content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Uses MEKON Model Explorer to browse and instantiate demo model, covering: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Browsing basic MEKON </a:t>
            </a:r>
            <a:r>
              <a:rPr lang="en-GB" dirty="0" smtClean="0"/>
              <a:t>version </a:t>
            </a:r>
            <a:r>
              <a:rPr lang="en-GB" dirty="0" smtClean="0"/>
              <a:t>of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Browsing hybrid </a:t>
            </a:r>
            <a:r>
              <a:rPr lang="en-GB" dirty="0" smtClean="0"/>
              <a:t>HOBO/MEKON version of model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+ storing concrete instantiations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Creating + executing query instantiations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1196752"/>
            <a:ext cx="6408712" cy="15081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tutorial describes a series of actions to </a:t>
            </a:r>
            <a:r>
              <a:rPr lang="en-GB" dirty="0" smtClean="0"/>
              <a:t>be performed via the MEKON Model Explorer (ME)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Screenshots showing </a:t>
            </a:r>
            <a:r>
              <a:rPr lang="en-GB" dirty="0" smtClean="0"/>
              <a:t>these </a:t>
            </a:r>
            <a:r>
              <a:rPr lang="en-GB" dirty="0" smtClean="0"/>
              <a:t>actions being performed, or </a:t>
            </a:r>
            <a:r>
              <a:rPr lang="en-GB" dirty="0" smtClean="0"/>
              <a:t>their results, </a:t>
            </a:r>
            <a:r>
              <a:rPr lang="en-GB" dirty="0" smtClean="0"/>
              <a:t>are </a:t>
            </a:r>
            <a:r>
              <a:rPr lang="en-GB" dirty="0" smtClean="0"/>
              <a:t>provided together </a:t>
            </a:r>
            <a:r>
              <a:rPr lang="en-GB" dirty="0" smtClean="0"/>
              <a:t>with the </a:t>
            </a:r>
            <a:r>
              <a:rPr lang="en-GB" dirty="0" smtClean="0"/>
              <a:t>action descriptions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996952"/>
            <a:ext cx="7344816" cy="1785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Explanation:</a:t>
            </a:r>
            <a:endParaRPr lang="en-GB" sz="2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Explanations are provide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</a:t>
            </a:r>
            <a:r>
              <a:rPr lang="en-GB" dirty="0" smtClean="0"/>
              <a:t>throughout </a:t>
            </a:r>
            <a:r>
              <a:rPr lang="en-GB" dirty="0" smtClean="0"/>
              <a:t>the </a:t>
            </a:r>
            <a:r>
              <a:rPr lang="en-GB" dirty="0" smtClean="0"/>
              <a:t>tutorial are “general explanations”, not specifically linked to the actions on particular slides, but more generally applicable to various actions on previous and/or subsequent slides</a:t>
            </a: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5085184"/>
            <a:ext cx="8136904" cy="15081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  <a:endParaRPr lang="en-GB" sz="20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</a:t>
            </a:r>
            <a:r>
              <a:rPr lang="en-GB" dirty="0" smtClean="0"/>
              <a:t>of </a:t>
            </a:r>
            <a:r>
              <a:rPr lang="en-GB" dirty="0" smtClean="0"/>
              <a:t>the </a:t>
            </a:r>
            <a:r>
              <a:rPr lang="en-GB" dirty="0" smtClean="0"/>
              <a:t>ME </a:t>
            </a:r>
            <a:r>
              <a:rPr lang="en-GB" dirty="0" smtClean="0"/>
              <a:t>icons are summarised at </a:t>
            </a:r>
            <a:r>
              <a:rPr lang="en-GB" dirty="0" smtClean="0"/>
              <a:t>the start of </a:t>
            </a:r>
            <a:r>
              <a:rPr lang="en-GB" dirty="0" smtClean="0"/>
              <a:t>the tutorial </a:t>
            </a:r>
            <a:r>
              <a:rPr lang="en-GB" dirty="0" smtClean="0"/>
              <a:t>(a similar glossary can </a:t>
            </a:r>
            <a:r>
              <a:rPr lang="en-GB" dirty="0" smtClean="0"/>
              <a:t>also be obtained via the ME “Help” button</a:t>
            </a:r>
            <a:r>
              <a:rPr lang="en-GB" dirty="0" smtClean="0"/>
              <a:t>)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</a:t>
            </a:r>
            <a:r>
              <a:rPr lang="en-GB" dirty="0" smtClean="0"/>
              <a:t>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</a:t>
            </a:r>
            <a:r>
              <a:rPr lang="en-GB" dirty="0" smtClean="0"/>
              <a:t>of specific icon modifiers are also provided at the relevant points</a:t>
            </a:r>
            <a:endParaRPr lang="en-GB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en-GB" b="1" dirty="0" smtClean="0"/>
              <a:t>1. Browsing Basic MEKON </a:t>
            </a:r>
            <a:r>
              <a:rPr lang="en-GB" b="1" dirty="0" smtClean="0"/>
              <a:t>Version </a:t>
            </a:r>
            <a:r>
              <a:rPr lang="en-GB" b="1" dirty="0" smtClean="0"/>
              <a:t>of Model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5904656" cy="53553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General </a:t>
            </a:r>
            <a:r>
              <a:rPr lang="en-GB" b="1" dirty="0" smtClean="0"/>
              <a:t>Explanation:</a:t>
            </a:r>
            <a:endParaRPr lang="en-GB" b="1" dirty="0" smtClean="0"/>
          </a:p>
          <a:p>
            <a:endParaRPr lang="en-GB" sz="800" dirty="0" smtClean="0"/>
          </a:p>
          <a:p>
            <a:r>
              <a:rPr lang="en-GB" sz="1600" dirty="0" smtClean="0"/>
              <a:t>MEKON provides representational entities operating at three </a:t>
            </a:r>
            <a:r>
              <a:rPr lang="en-GB" sz="1600" dirty="0" smtClean="0"/>
              <a:t>distinct </a:t>
            </a:r>
            <a:r>
              <a:rPr lang="en-GB" sz="1600" dirty="0" smtClean="0"/>
              <a:t>levels: </a:t>
            </a:r>
            <a:r>
              <a:rPr lang="en-GB" sz="1600" i="1" dirty="0" smtClean="0"/>
              <a:t>concept-</a:t>
            </a:r>
            <a:r>
              <a:rPr lang="en-GB" sz="1600" dirty="0" smtClean="0"/>
              <a:t>, </a:t>
            </a:r>
            <a:r>
              <a:rPr lang="en-GB" sz="1600" i="1" dirty="0" smtClean="0"/>
              <a:t>instance-</a:t>
            </a:r>
            <a:r>
              <a:rPr lang="en-GB" sz="1600" dirty="0" smtClean="0"/>
              <a:t> </a:t>
            </a:r>
            <a:r>
              <a:rPr lang="en-GB" sz="1600" dirty="0" smtClean="0"/>
              <a:t>and </a:t>
            </a:r>
            <a:r>
              <a:rPr lang="en-GB" sz="1600" i="1" dirty="0" smtClean="0"/>
              <a:t>meta-level</a:t>
            </a:r>
            <a:r>
              <a:rPr lang="en-GB" sz="1600" dirty="0" smtClean="0"/>
              <a:t>.</a:t>
            </a:r>
            <a:endParaRPr lang="en-GB" sz="1600" b="1" dirty="0" smtClean="0"/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C-Frame: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C-Number: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C-Value:</a:t>
            </a:r>
            <a:r>
              <a:rPr lang="en-GB" sz="1600" dirty="0" smtClean="0"/>
              <a:t> Concept-level value-entity (C-Frame or C-Number)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C-Slot: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I-Frame: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I-Number: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I-Value:</a:t>
            </a:r>
            <a:r>
              <a:rPr lang="en-GB" sz="1600" dirty="0" smtClean="0"/>
              <a:t> Instance-level value-entity (I-Frame or I-Number)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I-Slot: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M-Frame: </a:t>
            </a:r>
            <a:r>
              <a:rPr lang="en-GB" sz="1600" dirty="0" smtClean="0"/>
              <a:t>Reference to domain concept (used solely for purpose of defining value-types of C-Frame-valued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75656" y="476672"/>
            <a:ext cx="6120680" cy="5904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/>
            <a:r>
              <a:rPr lang="en-GB" b="1" dirty="0" smtClean="0"/>
              <a:t>Icon Summary:</a:t>
            </a:r>
            <a:endParaRPr lang="en-GB" b="1" dirty="0" smtClean="0"/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835696" y="3429000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i="1" dirty="0" smtClean="0"/>
              <a:t>Colours</a:t>
            </a:r>
            <a:endParaRPr lang="en-GB" b="1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1835696" y="764704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i="1" dirty="0" smtClean="0"/>
              <a:t>Shapes</a:t>
            </a:r>
            <a:endParaRPr lang="en-GB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635896" y="1196752"/>
            <a:ext cx="2376264" cy="3720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Level</a:t>
            </a:r>
            <a:endParaRPr lang="en-GB" sz="16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835696" y="1196752"/>
            <a:ext cx="1800200" cy="3720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Category</a:t>
            </a:r>
            <a:endParaRPr lang="en-GB" sz="16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1196752"/>
            <a:ext cx="1224136" cy="3720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Icon Shape</a:t>
            </a:r>
            <a:endParaRPr lang="en-GB" sz="16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35896" y="155679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835696" y="155679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155679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444208" y="1628801"/>
            <a:ext cx="216024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635896" y="191683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5696" y="191683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19168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635896" y="227687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5696" y="227687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12160" y="227687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477384" y="2378913"/>
            <a:ext cx="149476" cy="1559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635896" y="2636912"/>
            <a:ext cx="237626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 / 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5696" y="2636912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2160" y="263691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444208" y="1988841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444210" y="2708918"/>
            <a:ext cx="216020" cy="216024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835696" y="3068960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40152" y="3861048"/>
            <a:ext cx="1296144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Icon Colour</a:t>
            </a:r>
            <a:endParaRPr lang="en-GB" sz="1600" b="1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35696" y="3861048"/>
            <a:ext cx="1800200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Category</a:t>
            </a:r>
            <a:endParaRPr lang="en-GB" sz="16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940152" y="458112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6" y="458112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5940152" y="530120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835696" y="530120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635896" y="3861048"/>
            <a:ext cx="2304256" cy="36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Entity Source</a:t>
            </a:r>
            <a:endParaRPr lang="en-GB" sz="16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3635896" y="458112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(**)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35896" y="530120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5940152" y="422108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835696" y="422108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635896" y="422108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(*)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5940152" y="4941168"/>
            <a:ext cx="1296144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835696" y="4941168"/>
            <a:ext cx="1800200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635896" y="4941168"/>
            <a:ext cx="230425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AND External </a:t>
            </a:r>
            <a:endParaRPr lang="en-GB" sz="1600" dirty="0"/>
          </a:p>
        </p:txBody>
      </p:sp>
      <p:sp>
        <p:nvSpPr>
          <p:cNvPr id="77" name="TextBox 76"/>
          <p:cNvSpPr txBox="1"/>
          <p:nvPr/>
        </p:nvSpPr>
        <p:spPr>
          <a:xfrm>
            <a:off x="6012160" y="5013176"/>
            <a:ext cx="1172702" cy="2160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6372200" y="4293096"/>
            <a:ext cx="360040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6372200" y="4653136"/>
            <a:ext cx="360040" cy="21602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4" name="TextBox 83"/>
          <p:cNvSpPr txBox="1"/>
          <p:nvPr/>
        </p:nvSpPr>
        <p:spPr>
          <a:xfrm>
            <a:off x="6372200" y="5013176"/>
            <a:ext cx="360040" cy="21602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6372200" y="5373217"/>
            <a:ext cx="36004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6444209" y="5085185"/>
            <a:ext cx="216023" cy="7200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1835696" y="5733256"/>
            <a:ext cx="5760640" cy="576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Derived from Object Model</a:t>
            </a:r>
          </a:p>
          <a:p>
            <a:r>
              <a:rPr lang="en-GB" sz="1600" i="1" dirty="0" smtClean="0"/>
              <a:t>** </a:t>
            </a:r>
            <a:r>
              <a:rPr lang="en-GB" sz="1600" dirty="0" smtClean="0"/>
              <a:t>In the case of demo model, derived from OWL ontology</a:t>
            </a:r>
          </a:p>
          <a:p>
            <a:pPr>
              <a:buFont typeface="Arial" charset="0"/>
              <a:buChar char="•"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5540502" cy="445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923928" y="1844824"/>
            <a:ext cx="49685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frames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5517232"/>
            <a:ext cx="3384376" cy="7920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5877272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C-Frame / derived from ontology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3789040"/>
            <a:ext cx="439248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Explanation: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C-Frames,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C-Frames, together with associated sets of concept-level slots , or C-Slots (not currently visible)</a:t>
            </a:r>
          </a:p>
        </p:txBody>
      </p:sp>
      <p:sp>
        <p:nvSpPr>
          <p:cNvPr id="20" name="Oval 19"/>
          <p:cNvSpPr/>
          <p:nvPr/>
        </p:nvSpPr>
        <p:spPr>
          <a:xfrm>
            <a:off x="611560" y="5949280"/>
            <a:ext cx="216024" cy="216024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1603</Words>
  <Application>Microsoft Office PowerPoint</Application>
  <PresentationFormat>On-screen Show (4:3)</PresentationFormat>
  <Paragraphs>180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MEKON/HOBO Introductory Tutorial</vt:lpstr>
      <vt:lpstr>Tutorial Generalities</vt:lpstr>
      <vt:lpstr>Tutorial Pre-Conditions</vt:lpstr>
      <vt:lpstr>Tutorial Content</vt:lpstr>
      <vt:lpstr>Slide 5</vt:lpstr>
      <vt:lpstr>1. Browsing Basic MEKON Version of Model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2. Browsing Hybrid HOBO/MEKON  Version of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184</cp:revision>
  <dcterms:created xsi:type="dcterms:W3CDTF">2014-09-25T09:55:21Z</dcterms:created>
  <dcterms:modified xsi:type="dcterms:W3CDTF">2014-09-30T21:16:33Z</dcterms:modified>
</cp:coreProperties>
</file>