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30279975" cy="21386800"/>
  <p:notesSz cx="6858000" cy="9144000"/>
  <p:defaultTextStyle>
    <a:defPPr>
      <a:defRPr lang="en-US"/>
    </a:defPPr>
    <a:lvl1pPr marL="0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055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110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169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224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279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337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2392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8447" algn="l" defTabSz="295211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D653"/>
    <a:srgbClr val="FFFFCC"/>
    <a:srgbClr val="8CC899"/>
    <a:srgbClr val="99C899"/>
    <a:srgbClr val="8CDC99"/>
    <a:srgbClr val="99DC99"/>
    <a:srgbClr val="7896D7"/>
    <a:srgbClr val="8CF099"/>
    <a:srgbClr val="99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142" autoAdjust="0"/>
    <p:restoredTop sz="94671" autoAdjust="0"/>
  </p:normalViewPr>
  <p:slideViewPr>
    <p:cSldViewPr>
      <p:cViewPr varScale="1">
        <p:scale>
          <a:sx n="20" d="100"/>
          <a:sy n="20" d="100"/>
        </p:scale>
        <p:origin x="-1090" y="-82"/>
      </p:cViewPr>
      <p:guideLst>
        <p:guide orient="horz" pos="6736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6643771"/>
            <a:ext cx="25737979" cy="45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12119186"/>
            <a:ext cx="21195983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6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8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4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0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6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12/04/2016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12/04/2016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52982" y="856468"/>
            <a:ext cx="6812994" cy="1824808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999" y="856468"/>
            <a:ext cx="19934317" cy="182480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12/04/2016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12/04/2016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09" y="13743004"/>
            <a:ext cx="25737979" cy="4247656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09" y="9064643"/>
            <a:ext cx="25737979" cy="4678361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6055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211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816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422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8027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633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239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8447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12/04/2016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999" y="4990258"/>
            <a:ext cx="13373656" cy="1411429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92320" y="4990258"/>
            <a:ext cx="13373656" cy="14114299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12/04/2016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4787278"/>
            <a:ext cx="13378914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999" y="6782388"/>
            <a:ext cx="13378914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8" y="4787278"/>
            <a:ext cx="13384170" cy="1995110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6055" indent="0">
              <a:buNone/>
              <a:defRPr sz="6500" b="1"/>
            </a:lvl2pPr>
            <a:lvl3pPr marL="2952110" indent="0">
              <a:buNone/>
              <a:defRPr sz="5800" b="1"/>
            </a:lvl3pPr>
            <a:lvl4pPr marL="4428169" indent="0">
              <a:buNone/>
              <a:defRPr sz="5200" b="1"/>
            </a:lvl4pPr>
            <a:lvl5pPr marL="5904224" indent="0">
              <a:buNone/>
              <a:defRPr sz="5200" b="1"/>
            </a:lvl5pPr>
            <a:lvl6pPr marL="7380279" indent="0">
              <a:buNone/>
              <a:defRPr sz="5200" b="1"/>
            </a:lvl6pPr>
            <a:lvl7pPr marL="8856337" indent="0">
              <a:buNone/>
              <a:defRPr sz="5200" b="1"/>
            </a:lvl7pPr>
            <a:lvl8pPr marL="10332392" indent="0">
              <a:buNone/>
              <a:defRPr sz="5200" b="1"/>
            </a:lvl8pPr>
            <a:lvl9pPr marL="11808447" indent="0">
              <a:buNone/>
              <a:defRPr sz="5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8" y="6782388"/>
            <a:ext cx="13384170" cy="12322165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12/04/2016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12/04/2016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12/04/2016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4" y="851512"/>
            <a:ext cx="9961903" cy="36238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29" y="851516"/>
            <a:ext cx="16927347" cy="18253041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4" y="4475391"/>
            <a:ext cx="9961903" cy="14629167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12/04/2016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7" y="14970760"/>
            <a:ext cx="18167985" cy="1767383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7" y="1910950"/>
            <a:ext cx="18167985" cy="12832080"/>
          </a:xfrm>
        </p:spPr>
        <p:txBody>
          <a:bodyPr/>
          <a:lstStyle>
            <a:lvl1pPr marL="0" indent="0">
              <a:buNone/>
              <a:defRPr sz="10300"/>
            </a:lvl1pPr>
            <a:lvl2pPr marL="1476055" indent="0">
              <a:buNone/>
              <a:defRPr sz="9000"/>
            </a:lvl2pPr>
            <a:lvl3pPr marL="2952110" indent="0">
              <a:buNone/>
              <a:defRPr sz="7700"/>
            </a:lvl3pPr>
            <a:lvl4pPr marL="4428169" indent="0">
              <a:buNone/>
              <a:defRPr sz="6500"/>
            </a:lvl4pPr>
            <a:lvl5pPr marL="5904224" indent="0">
              <a:buNone/>
              <a:defRPr sz="6500"/>
            </a:lvl5pPr>
            <a:lvl6pPr marL="7380279" indent="0">
              <a:buNone/>
              <a:defRPr sz="6500"/>
            </a:lvl6pPr>
            <a:lvl7pPr marL="8856337" indent="0">
              <a:buNone/>
              <a:defRPr sz="6500"/>
            </a:lvl7pPr>
            <a:lvl8pPr marL="10332392" indent="0">
              <a:buNone/>
              <a:defRPr sz="6500"/>
            </a:lvl8pPr>
            <a:lvl9pPr marL="11808447" indent="0">
              <a:buNone/>
              <a:defRPr sz="6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7" y="16738143"/>
            <a:ext cx="18167985" cy="2509977"/>
          </a:xfrm>
        </p:spPr>
        <p:txBody>
          <a:bodyPr/>
          <a:lstStyle>
            <a:lvl1pPr marL="0" indent="0">
              <a:buNone/>
              <a:defRPr sz="4500"/>
            </a:lvl1pPr>
            <a:lvl2pPr marL="1476055" indent="0">
              <a:buNone/>
              <a:defRPr sz="3900"/>
            </a:lvl2pPr>
            <a:lvl3pPr marL="2952110" indent="0">
              <a:buNone/>
              <a:defRPr sz="3200"/>
            </a:lvl3pPr>
            <a:lvl4pPr marL="4428169" indent="0">
              <a:buNone/>
              <a:defRPr sz="2900"/>
            </a:lvl4pPr>
            <a:lvl5pPr marL="5904224" indent="0">
              <a:buNone/>
              <a:defRPr sz="2900"/>
            </a:lvl5pPr>
            <a:lvl6pPr marL="7380279" indent="0">
              <a:buNone/>
              <a:defRPr sz="2900"/>
            </a:lvl6pPr>
            <a:lvl7pPr marL="8856337" indent="0">
              <a:buNone/>
              <a:defRPr sz="2900"/>
            </a:lvl7pPr>
            <a:lvl8pPr marL="10332392" indent="0">
              <a:buNone/>
              <a:defRPr sz="2900"/>
            </a:lvl8pPr>
            <a:lvl9pPr marL="11808447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FC5D-BA65-4295-843C-5BFF75191D5F}" type="datetimeFigureOut">
              <a:rPr lang="en-GB" smtClean="0"/>
              <a:pPr/>
              <a:t>12/04/2016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856464"/>
            <a:ext cx="27251978" cy="3564467"/>
          </a:xfrm>
          <a:prstGeom prst="rect">
            <a:avLst/>
          </a:prstGeom>
        </p:spPr>
        <p:txBody>
          <a:bodyPr vert="horz" lIns="295210" tIns="147606" rIns="295210" bIns="14760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4990258"/>
            <a:ext cx="27251978" cy="14114299"/>
          </a:xfrm>
          <a:prstGeom prst="rect">
            <a:avLst/>
          </a:prstGeom>
        </p:spPr>
        <p:txBody>
          <a:bodyPr vert="horz" lIns="295210" tIns="147606" rIns="295210" bIns="14760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9" y="19822400"/>
            <a:ext cx="7065328" cy="1138649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BFC5D-BA65-4295-843C-5BFF75191D5F}" type="datetimeFigureOut">
              <a:rPr lang="en-GB" smtClean="0"/>
              <a:pPr/>
              <a:t>12/04/2016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8" y="19822400"/>
            <a:ext cx="9588659" cy="1138649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19822400"/>
            <a:ext cx="7065328" cy="1138649"/>
          </a:xfrm>
          <a:prstGeom prst="rect">
            <a:avLst/>
          </a:prstGeom>
        </p:spPr>
        <p:txBody>
          <a:bodyPr vert="horz" lIns="295210" tIns="147606" rIns="295210" bIns="147606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FD413-7AD3-4943-BA57-05AA3B3B021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2110" rtl="0" eaLnBrk="1" latinLnBrk="0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7041" indent="-1107041" algn="l" defTabSz="2952110" rtl="0" eaLnBrk="1" latinLnBrk="0" hangingPunct="1">
        <a:spcBef>
          <a:spcPct val="20000"/>
        </a:spcBef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592" indent="-922536" algn="l" defTabSz="2952110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0139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6194" indent="-738029" algn="l" defTabSz="2952110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2253" indent="-738029" algn="l" defTabSz="2952110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8308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363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418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476" indent="-738029" algn="l" defTabSz="2952110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55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10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169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24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279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337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392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447" algn="l" defTabSz="295211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Rectangle 731"/>
          <p:cNvSpPr/>
          <p:nvPr/>
        </p:nvSpPr>
        <p:spPr>
          <a:xfrm>
            <a:off x="6859067" y="8929204"/>
            <a:ext cx="19559060" cy="53893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5056" tIns="142530" rIns="285056" bIns="142530" rtlCol="0" anchor="ctr"/>
          <a:lstStyle/>
          <a:p>
            <a:pPr algn="ctr"/>
            <a:endParaRPr lang="en-GB"/>
          </a:p>
        </p:txBody>
      </p:sp>
      <p:sp>
        <p:nvSpPr>
          <p:cNvPr id="734" name="Rectangle 733"/>
          <p:cNvSpPr/>
          <p:nvPr/>
        </p:nvSpPr>
        <p:spPr>
          <a:xfrm>
            <a:off x="5994971" y="3011746"/>
            <a:ext cx="9361040" cy="4266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5056" tIns="142530" rIns="285056" bIns="142530" rtlCol="0" anchor="ctr"/>
          <a:lstStyle/>
          <a:p>
            <a:pPr algn="ctr"/>
            <a:endParaRPr lang="en-GB"/>
          </a:p>
        </p:txBody>
      </p:sp>
      <p:sp>
        <p:nvSpPr>
          <p:cNvPr id="736" name="Rectangle 735"/>
          <p:cNvSpPr/>
          <p:nvPr/>
        </p:nvSpPr>
        <p:spPr>
          <a:xfrm>
            <a:off x="8515251" y="10405368"/>
            <a:ext cx="17004681" cy="3225158"/>
          </a:xfrm>
          <a:prstGeom prst="rect">
            <a:avLst/>
          </a:prstGeom>
          <a:solidFill>
            <a:srgbClr val="8CC899"/>
          </a:solidFill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5056" tIns="142530" rIns="285056" bIns="142530" rtlCol="0" anchor="ctr"/>
          <a:lstStyle/>
          <a:p>
            <a:pPr algn="ctr"/>
            <a:endParaRPr lang="en-GB"/>
          </a:p>
        </p:txBody>
      </p:sp>
      <p:sp>
        <p:nvSpPr>
          <p:cNvPr id="737" name="Up Arrow 736"/>
          <p:cNvSpPr/>
          <p:nvPr/>
        </p:nvSpPr>
        <p:spPr>
          <a:xfrm rot="5400000">
            <a:off x="10095141" y="17453636"/>
            <a:ext cx="1235071" cy="1010475"/>
          </a:xfrm>
          <a:prstGeom prst="upArrow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5056" tIns="142530" rIns="285056" bIns="142530" rtlCol="0" anchor="ctr"/>
          <a:lstStyle/>
          <a:p>
            <a:pPr algn="ctr"/>
            <a:endParaRPr lang="en-GB"/>
          </a:p>
        </p:txBody>
      </p:sp>
      <p:grpSp>
        <p:nvGrpSpPr>
          <p:cNvPr id="738" name="Group 118"/>
          <p:cNvGrpSpPr/>
          <p:nvPr/>
        </p:nvGrpSpPr>
        <p:grpSpPr>
          <a:xfrm>
            <a:off x="11935631" y="10809412"/>
            <a:ext cx="4603274" cy="2582420"/>
            <a:chOff x="4716016" y="1700808"/>
            <a:chExt cx="2952328" cy="1656184"/>
          </a:xfrm>
        </p:grpSpPr>
        <p:sp>
          <p:nvSpPr>
            <p:cNvPr id="739" name="Oval 738"/>
            <p:cNvSpPr/>
            <p:nvPr/>
          </p:nvSpPr>
          <p:spPr>
            <a:xfrm>
              <a:off x="4932040" y="2636912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0" name="Straight Arrow Connector 739"/>
            <p:cNvCxnSpPr/>
            <p:nvPr/>
          </p:nvCxnSpPr>
          <p:spPr>
            <a:xfrm flipH="1" flipV="1">
              <a:off x="5476468" y="2317244"/>
              <a:ext cx="207288" cy="351304"/>
            </a:xfrm>
            <a:prstGeom prst="straightConnector1">
              <a:avLst/>
            </a:prstGeom>
            <a:ln w="76200">
              <a:solidFill>
                <a:srgbClr val="5A405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Arrow Connector 740"/>
            <p:cNvCxnSpPr/>
            <p:nvPr/>
          </p:nvCxnSpPr>
          <p:spPr>
            <a:xfrm flipV="1">
              <a:off x="6412572" y="2317244"/>
              <a:ext cx="207288" cy="351304"/>
            </a:xfrm>
            <a:prstGeom prst="straightConnector1">
              <a:avLst/>
            </a:prstGeom>
            <a:ln w="76200">
              <a:solidFill>
                <a:srgbClr val="5A405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Arrow Connector 741"/>
            <p:cNvCxnSpPr>
              <a:stCxn id="762" idx="1"/>
            </p:cNvCxnSpPr>
            <p:nvPr/>
          </p:nvCxnSpPr>
          <p:spPr>
            <a:xfrm flipH="1" flipV="1">
              <a:off x="6772612" y="2317244"/>
              <a:ext cx="279296" cy="351304"/>
            </a:xfrm>
            <a:prstGeom prst="straightConnector1">
              <a:avLst/>
            </a:prstGeom>
            <a:ln w="76200">
              <a:solidFill>
                <a:srgbClr val="5A405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Arrow Connector 742"/>
            <p:cNvCxnSpPr/>
            <p:nvPr/>
          </p:nvCxnSpPr>
          <p:spPr>
            <a:xfrm flipH="1">
              <a:off x="5868144" y="2780928"/>
              <a:ext cx="360040" cy="0"/>
            </a:xfrm>
            <a:prstGeom prst="straightConnector1">
              <a:avLst/>
            </a:prstGeom>
            <a:ln w="76200">
              <a:solidFill>
                <a:srgbClr val="5A405E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Arrow Connector 743"/>
            <p:cNvCxnSpPr/>
            <p:nvPr/>
          </p:nvCxnSpPr>
          <p:spPr>
            <a:xfrm flipV="1">
              <a:off x="5476468" y="1885196"/>
              <a:ext cx="495320" cy="279296"/>
            </a:xfrm>
            <a:prstGeom prst="straightConnector1">
              <a:avLst/>
            </a:prstGeom>
            <a:ln w="762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" name="Oval 744"/>
            <p:cNvSpPr/>
            <p:nvPr/>
          </p:nvSpPr>
          <p:spPr>
            <a:xfrm>
              <a:off x="6660232" y="3140968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6" name="Oval 745"/>
            <p:cNvSpPr/>
            <p:nvPr/>
          </p:nvSpPr>
          <p:spPr>
            <a:xfrm>
              <a:off x="7452320" y="3140968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7" name="Straight Arrow Connector 746"/>
            <p:cNvCxnSpPr>
              <a:stCxn id="745" idx="7"/>
            </p:cNvCxnSpPr>
            <p:nvPr/>
          </p:nvCxnSpPr>
          <p:spPr>
            <a:xfrm flipV="1">
              <a:off x="6844620" y="2821300"/>
              <a:ext cx="207288" cy="351304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Arrow Connector 747"/>
            <p:cNvCxnSpPr>
              <a:stCxn id="746" idx="1"/>
            </p:cNvCxnSpPr>
            <p:nvPr/>
          </p:nvCxnSpPr>
          <p:spPr>
            <a:xfrm flipH="1" flipV="1">
              <a:off x="7204660" y="2821300"/>
              <a:ext cx="279296" cy="351304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" name="Oval 748"/>
            <p:cNvSpPr/>
            <p:nvPr/>
          </p:nvSpPr>
          <p:spPr>
            <a:xfrm>
              <a:off x="5292080" y="3140968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0" name="Oval 749"/>
            <p:cNvSpPr/>
            <p:nvPr/>
          </p:nvSpPr>
          <p:spPr>
            <a:xfrm>
              <a:off x="6084168" y="3140968"/>
              <a:ext cx="216024" cy="2160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51" name="Straight Arrow Connector 750"/>
            <p:cNvCxnSpPr>
              <a:stCxn id="749" idx="7"/>
            </p:cNvCxnSpPr>
            <p:nvPr/>
          </p:nvCxnSpPr>
          <p:spPr>
            <a:xfrm flipV="1">
              <a:off x="5476468" y="2821300"/>
              <a:ext cx="207288" cy="351304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Arrow Connector 751"/>
            <p:cNvCxnSpPr>
              <a:stCxn id="750" idx="1"/>
            </p:cNvCxnSpPr>
            <p:nvPr/>
          </p:nvCxnSpPr>
          <p:spPr>
            <a:xfrm flipH="1" flipV="1">
              <a:off x="5836508" y="2821300"/>
              <a:ext cx="279296" cy="351304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Arrow Connector 752"/>
            <p:cNvCxnSpPr/>
            <p:nvPr/>
          </p:nvCxnSpPr>
          <p:spPr>
            <a:xfrm flipV="1">
              <a:off x="5116428" y="2317244"/>
              <a:ext cx="207288" cy="351304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Arrow Connector 753"/>
            <p:cNvCxnSpPr/>
            <p:nvPr/>
          </p:nvCxnSpPr>
          <p:spPr>
            <a:xfrm>
              <a:off x="4716016" y="2708920"/>
              <a:ext cx="21602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Arrow Connector 754"/>
            <p:cNvCxnSpPr/>
            <p:nvPr/>
          </p:nvCxnSpPr>
          <p:spPr>
            <a:xfrm flipV="1">
              <a:off x="4716016" y="2708920"/>
              <a:ext cx="0" cy="576064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Arrow Connector 755"/>
            <p:cNvCxnSpPr/>
            <p:nvPr/>
          </p:nvCxnSpPr>
          <p:spPr>
            <a:xfrm flipH="1">
              <a:off x="4716016" y="3284984"/>
              <a:ext cx="57606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7" name="Oval 756"/>
            <p:cNvSpPr/>
            <p:nvPr/>
          </p:nvSpPr>
          <p:spPr>
            <a:xfrm>
              <a:off x="5940152" y="1700808"/>
              <a:ext cx="216024" cy="216024"/>
            </a:xfrm>
            <a:prstGeom prst="ellipse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8" name="Oval 757"/>
            <p:cNvSpPr/>
            <p:nvPr/>
          </p:nvSpPr>
          <p:spPr>
            <a:xfrm>
              <a:off x="6588224" y="2132856"/>
              <a:ext cx="216024" cy="216024"/>
            </a:xfrm>
            <a:prstGeom prst="ellipse">
              <a:avLst/>
            </a:prstGeom>
            <a:solidFill>
              <a:srgbClr val="5A405E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9" name="Oval 758"/>
            <p:cNvSpPr/>
            <p:nvPr/>
          </p:nvSpPr>
          <p:spPr>
            <a:xfrm>
              <a:off x="5292080" y="2132856"/>
              <a:ext cx="216024" cy="216024"/>
            </a:xfrm>
            <a:prstGeom prst="ellipse">
              <a:avLst/>
            </a:prstGeom>
            <a:solidFill>
              <a:srgbClr val="5A405E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0" name="Oval 759"/>
            <p:cNvSpPr/>
            <p:nvPr/>
          </p:nvSpPr>
          <p:spPr>
            <a:xfrm>
              <a:off x="5652120" y="2636912"/>
              <a:ext cx="216024" cy="216024"/>
            </a:xfrm>
            <a:prstGeom prst="ellipse">
              <a:avLst/>
            </a:prstGeom>
            <a:solidFill>
              <a:srgbClr val="5A405E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1" name="Oval 760"/>
            <p:cNvSpPr/>
            <p:nvPr/>
          </p:nvSpPr>
          <p:spPr>
            <a:xfrm>
              <a:off x="6228184" y="2636912"/>
              <a:ext cx="216024" cy="216024"/>
            </a:xfrm>
            <a:prstGeom prst="ellipse">
              <a:avLst/>
            </a:prstGeom>
            <a:solidFill>
              <a:srgbClr val="5A405E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2" name="Oval 761"/>
            <p:cNvSpPr/>
            <p:nvPr/>
          </p:nvSpPr>
          <p:spPr>
            <a:xfrm>
              <a:off x="7020272" y="2636912"/>
              <a:ext cx="216024" cy="216024"/>
            </a:xfrm>
            <a:prstGeom prst="ellipse">
              <a:avLst/>
            </a:prstGeom>
            <a:solidFill>
              <a:srgbClr val="5A405E"/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3" name="Straight Arrow Connector 762"/>
            <p:cNvCxnSpPr>
              <a:stCxn id="758" idx="1"/>
              <a:endCxn id="757" idx="5"/>
            </p:cNvCxnSpPr>
            <p:nvPr/>
          </p:nvCxnSpPr>
          <p:spPr>
            <a:xfrm flipH="1" flipV="1">
              <a:off x="6124540" y="1885196"/>
              <a:ext cx="495320" cy="279296"/>
            </a:xfrm>
            <a:prstGeom prst="straightConnector1">
              <a:avLst/>
            </a:prstGeom>
            <a:ln w="76200"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Arrow Connector 763"/>
            <p:cNvCxnSpPr/>
            <p:nvPr/>
          </p:nvCxnSpPr>
          <p:spPr>
            <a:xfrm flipH="1" flipV="1">
              <a:off x="7452318" y="2204864"/>
              <a:ext cx="2" cy="504056"/>
            </a:xfrm>
            <a:prstGeom prst="straightConnector1">
              <a:avLst/>
            </a:prstGeom>
            <a:ln w="76200">
              <a:solidFill>
                <a:srgbClr val="5A405E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Arrow Connector 764"/>
            <p:cNvCxnSpPr/>
            <p:nvPr/>
          </p:nvCxnSpPr>
          <p:spPr>
            <a:xfrm flipH="1">
              <a:off x="6804248" y="2204864"/>
              <a:ext cx="648070" cy="0"/>
            </a:xfrm>
            <a:prstGeom prst="straightConnector1">
              <a:avLst/>
            </a:prstGeom>
            <a:ln w="76200">
              <a:solidFill>
                <a:srgbClr val="5A405E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Arrow Connector 765"/>
            <p:cNvCxnSpPr/>
            <p:nvPr/>
          </p:nvCxnSpPr>
          <p:spPr>
            <a:xfrm>
              <a:off x="7236296" y="2708920"/>
              <a:ext cx="216023" cy="0"/>
            </a:xfrm>
            <a:prstGeom prst="straightConnector1">
              <a:avLst/>
            </a:prstGeom>
            <a:ln w="76200">
              <a:solidFill>
                <a:srgbClr val="5A405E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7" name="TextBox 766"/>
          <p:cNvSpPr txBox="1"/>
          <p:nvPr/>
        </p:nvSpPr>
        <p:spPr>
          <a:xfrm>
            <a:off x="8515251" y="9562074"/>
            <a:ext cx="16995688" cy="842195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txBody>
          <a:bodyPr vert="horz" wrap="square" lIns="112225" tIns="112225" rIns="112225" bIns="112225" rtlCol="0">
            <a:spAutoFit/>
          </a:bodyPr>
          <a:lstStyle/>
          <a:p>
            <a:pPr algn="ctr"/>
            <a:r>
              <a:rPr lang="en-GB" sz="4000" b="1" dirty="0" smtClean="0">
                <a:solidFill>
                  <a:schemeClr val="bg1"/>
                </a:solidFill>
              </a:rPr>
              <a:t>Domain-Neutral API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768" name="TextBox 767"/>
          <p:cNvSpPr txBox="1"/>
          <p:nvPr/>
        </p:nvSpPr>
        <p:spPr>
          <a:xfrm>
            <a:off x="8515251" y="10873420"/>
            <a:ext cx="2952328" cy="2053621"/>
          </a:xfrm>
          <a:prstGeom prst="rect">
            <a:avLst/>
          </a:prstGeom>
          <a:noFill/>
          <a:ln>
            <a:noFill/>
          </a:ln>
        </p:spPr>
        <p:txBody>
          <a:bodyPr vert="horz" wrap="square" lIns="180000" tIns="72000" rIns="180000" bIns="72000" rtlCol="0">
            <a:spAutoFit/>
          </a:bodyPr>
          <a:lstStyle/>
          <a:p>
            <a:pPr algn="ctr"/>
            <a:r>
              <a:rPr lang="en-GB" sz="6200" b="1" dirty="0" smtClean="0">
                <a:solidFill>
                  <a:srgbClr val="006600"/>
                </a:solidFill>
              </a:rPr>
              <a:t>Frames Model</a:t>
            </a:r>
            <a:endParaRPr lang="en-GB" sz="6200" b="1" dirty="0">
              <a:solidFill>
                <a:srgbClr val="006600"/>
              </a:solidFill>
            </a:endParaRPr>
          </a:p>
        </p:txBody>
      </p:sp>
      <p:grpSp>
        <p:nvGrpSpPr>
          <p:cNvPr id="769" name="Group 768"/>
          <p:cNvGrpSpPr/>
          <p:nvPr/>
        </p:nvGrpSpPr>
        <p:grpSpPr>
          <a:xfrm>
            <a:off x="17588259" y="3119758"/>
            <a:ext cx="5164649" cy="4248474"/>
            <a:chOff x="5688124" y="800708"/>
            <a:chExt cx="1656184" cy="1362337"/>
          </a:xfrm>
        </p:grpSpPr>
        <p:sp>
          <p:nvSpPr>
            <p:cNvPr id="770" name="Rounded Rectangle 769"/>
            <p:cNvSpPr/>
            <p:nvPr/>
          </p:nvSpPr>
          <p:spPr>
            <a:xfrm>
              <a:off x="5688124" y="800708"/>
              <a:ext cx="1656183" cy="1362337"/>
            </a:xfrm>
            <a:prstGeom prst="round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1" name="TextBox 770"/>
            <p:cNvSpPr txBox="1"/>
            <p:nvPr/>
          </p:nvSpPr>
          <p:spPr>
            <a:xfrm>
              <a:off x="5688124" y="836712"/>
              <a:ext cx="1656184" cy="55399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accent6">
                      <a:lumMod val="50000"/>
                    </a:schemeClr>
                  </a:solidFill>
                </a:rPr>
                <a:t>Mixed-Access Applications</a:t>
              </a:r>
              <a:endParaRPr lang="en-GB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2" name="TextBox 771"/>
            <p:cNvSpPr txBox="1"/>
            <p:nvPr/>
          </p:nvSpPr>
          <p:spPr>
            <a:xfrm>
              <a:off x="5832141" y="1844824"/>
              <a:ext cx="1368152" cy="212190"/>
            </a:xfrm>
            <a:prstGeom prst="rect">
              <a:avLst/>
            </a:prstGeom>
            <a:solidFill>
              <a:srgbClr val="FFD653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700" b="1" dirty="0" smtClean="0">
                  <a:solidFill>
                    <a:schemeClr val="accent6">
                      <a:lumMod val="50000"/>
                    </a:schemeClr>
                  </a:solidFill>
                </a:rPr>
                <a:t>Recruitment App.</a:t>
              </a:r>
              <a:endParaRPr lang="en-GB" sz="37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73" name="TextBox 772"/>
            <p:cNvSpPr txBox="1"/>
            <p:nvPr/>
          </p:nvSpPr>
          <p:spPr>
            <a:xfrm>
              <a:off x="5832141" y="1484784"/>
              <a:ext cx="1368152" cy="212190"/>
            </a:xfrm>
            <a:prstGeom prst="rect">
              <a:avLst/>
            </a:prstGeom>
            <a:solidFill>
              <a:srgbClr val="FFD653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700" b="1" dirty="0" smtClean="0">
                  <a:solidFill>
                    <a:schemeClr val="accent6">
                      <a:lumMod val="50000"/>
                    </a:schemeClr>
                  </a:solidFill>
                </a:rPr>
                <a:t>Clinical  Doc. Sys.</a:t>
              </a:r>
              <a:endParaRPr lang="en-GB" sz="37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774" name="Group 773"/>
          <p:cNvGrpSpPr/>
          <p:nvPr/>
        </p:nvGrpSpPr>
        <p:grpSpPr>
          <a:xfrm>
            <a:off x="19704383" y="16029995"/>
            <a:ext cx="9206551" cy="3795621"/>
            <a:chOff x="6012159" y="5317958"/>
            <a:chExt cx="2952329" cy="1217123"/>
          </a:xfrm>
        </p:grpSpPr>
        <p:sp>
          <p:nvSpPr>
            <p:cNvPr id="775" name="Rounded Rectangle 774"/>
            <p:cNvSpPr/>
            <p:nvPr/>
          </p:nvSpPr>
          <p:spPr>
            <a:xfrm>
              <a:off x="6012159" y="5317958"/>
              <a:ext cx="2952329" cy="121712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6" name="TextBox 775"/>
            <p:cNvSpPr txBox="1"/>
            <p:nvPr/>
          </p:nvSpPr>
          <p:spPr>
            <a:xfrm>
              <a:off x="6026306" y="6200269"/>
              <a:ext cx="2932596" cy="286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accent2">
                      <a:lumMod val="50000"/>
                    </a:schemeClr>
                  </a:solidFill>
                </a:rPr>
                <a:t>Instance Storage</a:t>
              </a:r>
            </a:p>
          </p:txBody>
        </p:sp>
        <p:sp>
          <p:nvSpPr>
            <p:cNvPr id="777" name="TextBox 776"/>
            <p:cNvSpPr txBox="1"/>
            <p:nvPr/>
          </p:nvSpPr>
          <p:spPr>
            <a:xfrm>
              <a:off x="6984268" y="5661248"/>
              <a:ext cx="900100" cy="4638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BaseX</a:t>
              </a:r>
              <a:r>
                <a:rPr lang="en-GB" sz="4400" b="1" dirty="0" smtClean="0">
                  <a:solidFill>
                    <a:schemeClr val="accent2">
                      <a:lumMod val="50000"/>
                    </a:schemeClr>
                  </a:solidFill>
                </a:rPr>
                <a:t> (XML DB)</a:t>
              </a:r>
              <a:endParaRPr lang="en-GB" sz="4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78" name="TextBox 777"/>
            <p:cNvSpPr txBox="1"/>
            <p:nvPr/>
          </p:nvSpPr>
          <p:spPr>
            <a:xfrm>
              <a:off x="8028384" y="5661248"/>
              <a:ext cx="756084" cy="4638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dirty="0" smtClean="0">
                  <a:solidFill>
                    <a:schemeClr val="accent2">
                      <a:lumMod val="50000"/>
                    </a:schemeClr>
                  </a:solidFill>
                </a:rPr>
                <a:t>RDF +  SPARQL</a:t>
              </a:r>
              <a:endParaRPr lang="en-GB" sz="4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79" name="TextBox 778"/>
            <p:cNvSpPr txBox="1"/>
            <p:nvPr/>
          </p:nvSpPr>
          <p:spPr>
            <a:xfrm>
              <a:off x="6012160" y="5337212"/>
              <a:ext cx="1404156" cy="2121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700" b="1" i="1" dirty="0" smtClean="0">
                  <a:solidFill>
                    <a:schemeClr val="accent2">
                      <a:lumMod val="50000"/>
                    </a:schemeClr>
                  </a:solidFill>
                </a:rPr>
                <a:t>Current Options…</a:t>
              </a:r>
              <a:endParaRPr lang="en-GB" sz="3700" b="1" i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780" name="TextBox 779"/>
            <p:cNvSpPr txBox="1"/>
            <p:nvPr/>
          </p:nvSpPr>
          <p:spPr>
            <a:xfrm>
              <a:off x="6192180" y="5661248"/>
              <a:ext cx="648071" cy="4638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dirty="0" smtClean="0">
                  <a:solidFill>
                    <a:schemeClr val="accent2">
                      <a:lumMod val="50000"/>
                    </a:schemeClr>
                  </a:solidFill>
                </a:rPr>
                <a:t>OWL  + DL</a:t>
              </a:r>
              <a:endParaRPr lang="en-GB" sz="4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781" name="Up Arrow 780"/>
          <p:cNvSpPr/>
          <p:nvPr/>
        </p:nvSpPr>
        <p:spPr>
          <a:xfrm rot="5400000">
            <a:off x="4622533" y="4852236"/>
            <a:ext cx="1235071" cy="1010475"/>
          </a:xfrm>
          <a:prstGeom prst="upArrow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5056" tIns="142530" rIns="285056" bIns="142530" rtlCol="0" anchor="ctr"/>
          <a:lstStyle/>
          <a:p>
            <a:pPr algn="ctr"/>
            <a:endParaRPr lang="en-GB"/>
          </a:p>
        </p:txBody>
      </p:sp>
      <p:grpSp>
        <p:nvGrpSpPr>
          <p:cNvPr id="782" name="Group 781"/>
          <p:cNvGrpSpPr/>
          <p:nvPr/>
        </p:nvGrpSpPr>
        <p:grpSpPr>
          <a:xfrm>
            <a:off x="1098428" y="3960651"/>
            <a:ext cx="3456385" cy="3096343"/>
            <a:chOff x="1123226" y="1092550"/>
            <a:chExt cx="1108383" cy="992889"/>
          </a:xfrm>
        </p:grpSpPr>
        <p:sp>
          <p:nvSpPr>
            <p:cNvPr id="783" name="Rectangle 782"/>
            <p:cNvSpPr/>
            <p:nvPr/>
          </p:nvSpPr>
          <p:spPr>
            <a:xfrm>
              <a:off x="1123226" y="1092550"/>
              <a:ext cx="1101844" cy="99288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8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27137" y="1196457"/>
              <a:ext cx="889721" cy="653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5" name="TextBox 784"/>
            <p:cNvSpPr txBox="1"/>
            <p:nvPr/>
          </p:nvSpPr>
          <p:spPr>
            <a:xfrm>
              <a:off x="1123226" y="1866080"/>
              <a:ext cx="1108383" cy="2171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Standard IDE</a:t>
              </a:r>
              <a:endParaRPr lang="en-GB" sz="4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805" name="Straight Arrow Connector 804"/>
          <p:cNvCxnSpPr/>
          <p:nvPr/>
        </p:nvCxnSpPr>
        <p:spPr>
          <a:xfrm>
            <a:off x="14635931" y="4032660"/>
            <a:ext cx="2952328" cy="455250"/>
          </a:xfrm>
          <a:prstGeom prst="straightConnector1">
            <a:avLst/>
          </a:prstGeom>
          <a:ln w="152400">
            <a:solidFill>
              <a:schemeClr val="tx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6" name="Straight Arrow Connector 805"/>
          <p:cNvCxnSpPr/>
          <p:nvPr/>
        </p:nvCxnSpPr>
        <p:spPr>
          <a:xfrm>
            <a:off x="17048199" y="18241438"/>
            <a:ext cx="3132348" cy="0"/>
          </a:xfrm>
          <a:prstGeom prst="straightConnector1">
            <a:avLst/>
          </a:prstGeom>
          <a:ln w="1524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7" name="Group 806"/>
          <p:cNvGrpSpPr/>
          <p:nvPr/>
        </p:nvGrpSpPr>
        <p:grpSpPr>
          <a:xfrm>
            <a:off x="23862868" y="2723714"/>
            <a:ext cx="5276924" cy="5389399"/>
            <a:chOff x="7272300" y="944724"/>
            <a:chExt cx="1692188" cy="1728192"/>
          </a:xfrm>
        </p:grpSpPr>
        <p:sp>
          <p:nvSpPr>
            <p:cNvPr id="808" name="Rounded Rectangle 807"/>
            <p:cNvSpPr/>
            <p:nvPr/>
          </p:nvSpPr>
          <p:spPr>
            <a:xfrm>
              <a:off x="7272300" y="944724"/>
              <a:ext cx="1692188" cy="1728192"/>
            </a:xfrm>
            <a:prstGeom prst="roundRect">
              <a:avLst/>
            </a:prstGeom>
            <a:solidFill>
              <a:srgbClr val="FFFFCC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9" name="TextBox 808"/>
            <p:cNvSpPr txBox="1"/>
            <p:nvPr/>
          </p:nvSpPr>
          <p:spPr>
            <a:xfrm>
              <a:off x="7272300" y="980728"/>
              <a:ext cx="1692188" cy="553998"/>
            </a:xfrm>
            <a:prstGeom prst="rect">
              <a:avLst/>
            </a:prstGeom>
            <a:noFill/>
            <a:ln w="5715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accent6">
                      <a:lumMod val="50000"/>
                    </a:schemeClr>
                  </a:solidFill>
                </a:rPr>
                <a:t>Generic-Access Applications</a:t>
              </a:r>
              <a:endParaRPr lang="en-GB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grpSp>
          <p:nvGrpSpPr>
            <p:cNvPr id="810" name="Group 365"/>
            <p:cNvGrpSpPr/>
            <p:nvPr/>
          </p:nvGrpSpPr>
          <p:grpSpPr>
            <a:xfrm>
              <a:off x="7596336" y="1628800"/>
              <a:ext cx="1080120" cy="900100"/>
              <a:chOff x="7740352" y="1592796"/>
              <a:chExt cx="1080120" cy="900100"/>
            </a:xfrm>
          </p:grpSpPr>
          <p:sp>
            <p:nvSpPr>
              <p:cNvPr id="811" name="Rectangle 810"/>
              <p:cNvSpPr/>
              <p:nvPr/>
            </p:nvSpPr>
            <p:spPr>
              <a:xfrm>
                <a:off x="7740352" y="1592796"/>
                <a:ext cx="1080120" cy="900100"/>
              </a:xfrm>
              <a:prstGeom prst="rect">
                <a:avLst/>
              </a:prstGeom>
              <a:solidFill>
                <a:srgbClr val="FFD653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2" name="Rectangle 811"/>
              <p:cNvSpPr/>
              <p:nvPr/>
            </p:nvSpPr>
            <p:spPr>
              <a:xfrm>
                <a:off x="7740352" y="2276872"/>
                <a:ext cx="1080120" cy="18466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GB" sz="37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Model Explorer</a:t>
                </a:r>
                <a:endParaRPr lang="en-GB" sz="37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813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12360" y="1664804"/>
                <a:ext cx="936104" cy="6137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814" name="Up Arrow 813"/>
          <p:cNvSpPr/>
          <p:nvPr/>
        </p:nvSpPr>
        <p:spPr>
          <a:xfrm>
            <a:off x="2070535" y="15445928"/>
            <a:ext cx="1235025" cy="1025145"/>
          </a:xfrm>
          <a:prstGeom prst="upArrow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5056" tIns="142530" rIns="285056" bIns="142530" rtlCol="0" anchor="ctr"/>
          <a:lstStyle/>
          <a:p>
            <a:pPr algn="ctr"/>
            <a:endParaRPr lang="en-GB"/>
          </a:p>
        </p:txBody>
      </p:sp>
      <p:grpSp>
        <p:nvGrpSpPr>
          <p:cNvPr id="960" name="Group 959"/>
          <p:cNvGrpSpPr/>
          <p:nvPr/>
        </p:nvGrpSpPr>
        <p:grpSpPr>
          <a:xfrm>
            <a:off x="702383" y="10333360"/>
            <a:ext cx="3929627" cy="4940282"/>
            <a:chOff x="702383" y="10009324"/>
            <a:chExt cx="3929627" cy="4940282"/>
          </a:xfrm>
        </p:grpSpPr>
        <p:sp>
          <p:nvSpPr>
            <p:cNvPr id="816" name="Rounded Rectangle 815"/>
            <p:cNvSpPr/>
            <p:nvPr/>
          </p:nvSpPr>
          <p:spPr>
            <a:xfrm>
              <a:off x="702383" y="10009324"/>
              <a:ext cx="3929627" cy="494028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17" name="Group 298"/>
            <p:cNvGrpSpPr/>
            <p:nvPr/>
          </p:nvGrpSpPr>
          <p:grpSpPr>
            <a:xfrm>
              <a:off x="1278447" y="10549384"/>
              <a:ext cx="2806874" cy="2357862"/>
              <a:chOff x="362875" y="3495535"/>
              <a:chExt cx="900100" cy="756084"/>
            </a:xfrm>
          </p:grpSpPr>
          <p:sp>
            <p:nvSpPr>
              <p:cNvPr id="819" name="Rectangle 818"/>
              <p:cNvSpPr/>
              <p:nvPr/>
            </p:nvSpPr>
            <p:spPr>
              <a:xfrm>
                <a:off x="362875" y="3495535"/>
                <a:ext cx="900100" cy="75608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0" name="Straight Arrow Connector 819"/>
              <p:cNvCxnSpPr/>
              <p:nvPr/>
            </p:nvCxnSpPr>
            <p:spPr>
              <a:xfrm flipV="1">
                <a:off x="559738" y="3665210"/>
                <a:ext cx="103644" cy="175652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Arrow Connector 820"/>
              <p:cNvCxnSpPr>
                <a:stCxn id="828" idx="1"/>
              </p:cNvCxnSpPr>
              <p:nvPr/>
            </p:nvCxnSpPr>
            <p:spPr>
              <a:xfrm flipH="1" flipV="1">
                <a:off x="739758" y="3665210"/>
                <a:ext cx="139648" cy="175652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2" name="Oval 821"/>
              <p:cNvSpPr/>
              <p:nvPr/>
            </p:nvSpPr>
            <p:spPr>
              <a:xfrm>
                <a:off x="683568" y="4077072"/>
                <a:ext cx="108012" cy="10801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3" name="Oval 822"/>
              <p:cNvSpPr/>
              <p:nvPr/>
            </p:nvSpPr>
            <p:spPr>
              <a:xfrm>
                <a:off x="1079612" y="4077072"/>
                <a:ext cx="108012" cy="10801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4" name="Straight Arrow Connector 823"/>
              <p:cNvCxnSpPr>
                <a:stCxn id="822" idx="7"/>
              </p:cNvCxnSpPr>
              <p:nvPr/>
            </p:nvCxnSpPr>
            <p:spPr>
              <a:xfrm flipV="1">
                <a:off x="775762" y="3917238"/>
                <a:ext cx="103644" cy="175652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Arrow Connector 824"/>
              <p:cNvCxnSpPr>
                <a:stCxn id="823" idx="1"/>
              </p:cNvCxnSpPr>
              <p:nvPr/>
            </p:nvCxnSpPr>
            <p:spPr>
              <a:xfrm flipH="1" flipV="1">
                <a:off x="955782" y="3917238"/>
                <a:ext cx="139648" cy="175652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6" name="Oval 825"/>
              <p:cNvSpPr/>
              <p:nvPr/>
            </p:nvSpPr>
            <p:spPr>
              <a:xfrm>
                <a:off x="647564" y="3573016"/>
                <a:ext cx="108012" cy="10801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7" name="Oval 826"/>
              <p:cNvSpPr/>
              <p:nvPr/>
            </p:nvSpPr>
            <p:spPr>
              <a:xfrm>
                <a:off x="467544" y="3825044"/>
                <a:ext cx="108012" cy="10801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8" name="Oval 827"/>
              <p:cNvSpPr/>
              <p:nvPr/>
            </p:nvSpPr>
            <p:spPr>
              <a:xfrm>
                <a:off x="863588" y="3825044"/>
                <a:ext cx="108012" cy="10801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9" name="Straight Arrow Connector 828"/>
              <p:cNvCxnSpPr/>
              <p:nvPr/>
            </p:nvCxnSpPr>
            <p:spPr>
              <a:xfrm flipH="1" flipV="1">
                <a:off x="1079611" y="3609020"/>
                <a:ext cx="1" cy="252028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0" name="Straight Arrow Connector 829"/>
              <p:cNvCxnSpPr/>
              <p:nvPr/>
            </p:nvCxnSpPr>
            <p:spPr>
              <a:xfrm flipH="1">
                <a:off x="755576" y="3609020"/>
                <a:ext cx="324035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1" name="Straight Arrow Connector 830"/>
              <p:cNvCxnSpPr/>
              <p:nvPr/>
            </p:nvCxnSpPr>
            <p:spPr>
              <a:xfrm>
                <a:off x="971600" y="3861048"/>
                <a:ext cx="108012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8" name="TextBox 817"/>
            <p:cNvSpPr txBox="1"/>
            <p:nvPr/>
          </p:nvSpPr>
          <p:spPr>
            <a:xfrm>
              <a:off x="702383" y="13040861"/>
              <a:ext cx="3929621" cy="17276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accent2">
                      <a:lumMod val="50000"/>
                    </a:schemeClr>
                  </a:solidFill>
                </a:rPr>
                <a:t>Modelling Format X</a:t>
              </a:r>
              <a:endParaRPr lang="en-GB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832" name="Group 831"/>
          <p:cNvGrpSpPr/>
          <p:nvPr/>
        </p:nvGrpSpPr>
        <p:grpSpPr>
          <a:xfrm>
            <a:off x="882403" y="16670064"/>
            <a:ext cx="3705074" cy="3143816"/>
            <a:chOff x="395536" y="4041068"/>
            <a:chExt cx="1188132" cy="1008112"/>
          </a:xfrm>
        </p:grpSpPr>
        <p:sp>
          <p:nvSpPr>
            <p:cNvPr id="833" name="Rectangle 832"/>
            <p:cNvSpPr/>
            <p:nvPr/>
          </p:nvSpPr>
          <p:spPr>
            <a:xfrm>
              <a:off x="395536" y="4041068"/>
              <a:ext cx="1188132" cy="100811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4" name="TextBox 833"/>
            <p:cNvSpPr txBox="1"/>
            <p:nvPr/>
          </p:nvSpPr>
          <p:spPr>
            <a:xfrm>
              <a:off x="431540" y="4833156"/>
              <a:ext cx="111612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44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 Editor</a:t>
              </a:r>
              <a:endParaRPr lang="en-GB" sz="4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835" name="Picture 83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3548" y="4149080"/>
              <a:ext cx="972350" cy="661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836" name="Straight Connector 835"/>
          <p:cNvCxnSpPr/>
          <p:nvPr/>
        </p:nvCxnSpPr>
        <p:spPr>
          <a:xfrm flipV="1">
            <a:off x="6823063" y="8880398"/>
            <a:ext cx="0" cy="5277120"/>
          </a:xfrm>
          <a:prstGeom prst="line">
            <a:avLst/>
          </a:prstGeom>
          <a:ln w="190500" cmpd="dbl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7" name="Up Arrow 836"/>
          <p:cNvSpPr/>
          <p:nvPr/>
        </p:nvSpPr>
        <p:spPr>
          <a:xfrm rot="5400000">
            <a:off x="5046774" y="11389636"/>
            <a:ext cx="1235071" cy="1347300"/>
          </a:xfrm>
          <a:prstGeom prst="upArrow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5056" tIns="142530" rIns="285056" bIns="142530" rtlCol="0" anchor="ctr"/>
          <a:lstStyle/>
          <a:p>
            <a:pPr algn="ctr"/>
            <a:endParaRPr lang="en-GB"/>
          </a:p>
        </p:txBody>
      </p:sp>
      <p:cxnSp>
        <p:nvCxnSpPr>
          <p:cNvPr id="838" name="Straight Arrow Connector 837"/>
          <p:cNvCxnSpPr/>
          <p:nvPr/>
        </p:nvCxnSpPr>
        <p:spPr>
          <a:xfrm flipH="1">
            <a:off x="16904183" y="13285688"/>
            <a:ext cx="2232248" cy="2831514"/>
          </a:xfrm>
          <a:prstGeom prst="straightConnector1">
            <a:avLst/>
          </a:prstGeom>
          <a:ln w="1524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" name="Up Arrow 838"/>
          <p:cNvSpPr/>
          <p:nvPr/>
        </p:nvSpPr>
        <p:spPr>
          <a:xfrm>
            <a:off x="12871735" y="14677042"/>
            <a:ext cx="1235025" cy="1010512"/>
          </a:xfrm>
          <a:prstGeom prst="upArrow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5056" tIns="142530" rIns="285056" bIns="142530" rtlCol="0" anchor="ctr"/>
          <a:lstStyle/>
          <a:p>
            <a:pPr algn="ctr"/>
            <a:endParaRPr lang="en-GB"/>
          </a:p>
        </p:txBody>
      </p:sp>
      <p:cxnSp>
        <p:nvCxnSpPr>
          <p:cNvPr id="840" name="Straight Arrow Connector 839"/>
          <p:cNvCxnSpPr/>
          <p:nvPr/>
        </p:nvCxnSpPr>
        <p:spPr>
          <a:xfrm>
            <a:off x="22484803" y="13357696"/>
            <a:ext cx="1116124" cy="2615490"/>
          </a:xfrm>
          <a:prstGeom prst="straightConnector1">
            <a:avLst/>
          </a:prstGeom>
          <a:ln w="152400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" name="TextBox 840"/>
          <p:cNvSpPr txBox="1"/>
          <p:nvPr/>
        </p:nvSpPr>
        <p:spPr>
          <a:xfrm>
            <a:off x="11075343" y="14564768"/>
            <a:ext cx="1855933" cy="134372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accent2">
                    <a:lumMod val="50000"/>
                  </a:schemeClr>
                </a:solidFill>
              </a:rPr>
              <a:t>model flow</a:t>
            </a:r>
            <a:endParaRPr lang="en-GB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42" name="TextBox 841"/>
          <p:cNvSpPr txBox="1"/>
          <p:nvPr/>
        </p:nvSpPr>
        <p:spPr>
          <a:xfrm>
            <a:off x="12714874" y="7390637"/>
            <a:ext cx="1868444" cy="134372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tx2"/>
                </a:solidFill>
              </a:rPr>
              <a:t>model flow</a:t>
            </a:r>
            <a:endParaRPr lang="en-GB" sz="4400" b="1" dirty="0">
              <a:solidFill>
                <a:schemeClr val="tx2"/>
              </a:solidFill>
            </a:endParaRPr>
          </a:p>
        </p:txBody>
      </p:sp>
      <p:sp>
        <p:nvSpPr>
          <p:cNvPr id="843" name="TextBox 842"/>
          <p:cNvSpPr txBox="1"/>
          <p:nvPr/>
        </p:nvSpPr>
        <p:spPr>
          <a:xfrm>
            <a:off x="4766112" y="12680822"/>
            <a:ext cx="1796400" cy="134372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accent2">
                    <a:lumMod val="50000"/>
                  </a:schemeClr>
                </a:solidFill>
              </a:rPr>
              <a:t>model flow</a:t>
            </a:r>
            <a:endParaRPr lang="en-GB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44" name="TextBox 843"/>
          <p:cNvSpPr txBox="1"/>
          <p:nvPr/>
        </p:nvSpPr>
        <p:spPr>
          <a:xfrm>
            <a:off x="19496471" y="14569030"/>
            <a:ext cx="3711298" cy="135421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stored-in /</a:t>
            </a:r>
          </a:p>
          <a:p>
            <a:pPr algn="ctr"/>
            <a:r>
              <a:rPr lang="en-GB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executed-over</a:t>
            </a:r>
            <a:endParaRPr lang="en-GB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5" name="TextBox 844"/>
          <p:cNvSpPr txBox="1"/>
          <p:nvPr/>
        </p:nvSpPr>
        <p:spPr>
          <a:xfrm>
            <a:off x="15211995" y="4500712"/>
            <a:ext cx="2357774" cy="134372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tx2"/>
                </a:solidFill>
              </a:rPr>
              <a:t>API access</a:t>
            </a:r>
            <a:endParaRPr lang="en-GB" sz="4400" b="1" dirty="0">
              <a:solidFill>
                <a:schemeClr val="tx2"/>
              </a:solidFill>
            </a:endParaRPr>
          </a:p>
        </p:txBody>
      </p:sp>
      <p:sp>
        <p:nvSpPr>
          <p:cNvPr id="846" name="TextBox 845"/>
          <p:cNvSpPr txBox="1"/>
          <p:nvPr/>
        </p:nvSpPr>
        <p:spPr>
          <a:xfrm>
            <a:off x="17120207" y="17377342"/>
            <a:ext cx="2569535" cy="68407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accent2">
                    <a:lumMod val="75000"/>
                  </a:schemeClr>
                </a:solidFill>
              </a:rPr>
              <a:t>same-as</a:t>
            </a:r>
            <a:endParaRPr lang="en-GB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7" name="TextBox 846"/>
          <p:cNvSpPr txBox="1"/>
          <p:nvPr/>
        </p:nvSpPr>
        <p:spPr>
          <a:xfrm>
            <a:off x="17228219" y="7476242"/>
            <a:ext cx="2020950" cy="134372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006600"/>
                </a:solidFill>
              </a:rPr>
              <a:t>API access</a:t>
            </a:r>
            <a:endParaRPr lang="en-GB" sz="4400" b="1" dirty="0">
              <a:solidFill>
                <a:srgbClr val="006600"/>
              </a:solidFill>
            </a:endParaRPr>
          </a:p>
        </p:txBody>
      </p:sp>
      <p:sp>
        <p:nvSpPr>
          <p:cNvPr id="848" name="TextBox 847"/>
          <p:cNvSpPr txBox="1"/>
          <p:nvPr/>
        </p:nvSpPr>
        <p:spPr>
          <a:xfrm>
            <a:off x="22052755" y="7453040"/>
            <a:ext cx="2020950" cy="134372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400" b="1" dirty="0" smtClean="0">
                <a:solidFill>
                  <a:srgbClr val="006600"/>
                </a:solidFill>
              </a:rPr>
              <a:t>API access</a:t>
            </a:r>
            <a:endParaRPr lang="en-GB" sz="4400" b="1" dirty="0">
              <a:solidFill>
                <a:srgbClr val="006600"/>
              </a:solidFill>
            </a:endParaRPr>
          </a:p>
        </p:txBody>
      </p:sp>
      <p:grpSp>
        <p:nvGrpSpPr>
          <p:cNvPr id="849" name="Group 848"/>
          <p:cNvGrpSpPr/>
          <p:nvPr/>
        </p:nvGrpSpPr>
        <p:grpSpPr>
          <a:xfrm>
            <a:off x="0" y="0"/>
            <a:ext cx="30279975" cy="2303537"/>
            <a:chOff x="0" y="404664"/>
            <a:chExt cx="9144000" cy="738664"/>
          </a:xfrm>
          <a:solidFill>
            <a:schemeClr val="bg1">
              <a:lumMod val="75000"/>
            </a:schemeClr>
          </a:solidFill>
        </p:grpSpPr>
        <p:sp>
          <p:nvSpPr>
            <p:cNvPr id="850" name="Rectangle 849"/>
            <p:cNvSpPr/>
            <p:nvPr/>
          </p:nvSpPr>
          <p:spPr>
            <a:xfrm>
              <a:off x="0" y="404664"/>
              <a:ext cx="9144000" cy="728700"/>
            </a:xfrm>
            <a:prstGeom prst="rect">
              <a:avLst/>
            </a:prstGeom>
            <a:grpFill/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1" name="TextBox 850"/>
            <p:cNvSpPr txBox="1"/>
            <p:nvPr/>
          </p:nvSpPr>
          <p:spPr>
            <a:xfrm>
              <a:off x="0" y="404664"/>
              <a:ext cx="5220072" cy="738664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5000" b="1" dirty="0" smtClean="0">
                  <a:solidFill>
                    <a:srgbClr val="006600"/>
                  </a:solidFill>
                </a:rPr>
                <a:t>MEKON </a:t>
              </a:r>
              <a:r>
                <a:rPr lang="en-GB" sz="15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&amp;</a:t>
              </a:r>
              <a:r>
                <a:rPr lang="en-GB" sz="15000" b="1" dirty="0" smtClean="0">
                  <a:solidFill>
                    <a:srgbClr val="006600"/>
                  </a:solidFill>
                </a:rPr>
                <a:t> </a:t>
              </a:r>
              <a:r>
                <a:rPr lang="en-GB" sz="15000" b="1" dirty="0" smtClean="0">
                  <a:solidFill>
                    <a:schemeClr val="tx2"/>
                  </a:solidFill>
                </a:rPr>
                <a:t>HOBO</a:t>
              </a:r>
              <a:endParaRPr lang="en-GB" sz="15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52" name="TextBox 851"/>
            <p:cNvSpPr txBox="1"/>
            <p:nvPr/>
          </p:nvSpPr>
          <p:spPr>
            <a:xfrm>
              <a:off x="4300186" y="404664"/>
              <a:ext cx="4843814" cy="680983"/>
            </a:xfrm>
            <a:prstGeom prst="rect">
              <a:avLst/>
            </a:prstGeom>
            <a:noFill/>
            <a:ln w="12700" cmpd="sng"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Java frameworks </a:t>
              </a:r>
              <a:r>
                <a:rPr lang="en-GB" sz="60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for building</a:t>
              </a:r>
            </a:p>
            <a:p>
              <a:pPr algn="ctr"/>
              <a:r>
                <a:rPr lang="en-GB" sz="6600" b="1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ontology-driven applications</a:t>
              </a:r>
            </a:p>
          </p:txBody>
        </p:sp>
      </p:grpSp>
      <p:sp>
        <p:nvSpPr>
          <p:cNvPr id="853" name="Up Arrow 852"/>
          <p:cNvSpPr/>
          <p:nvPr/>
        </p:nvSpPr>
        <p:spPr>
          <a:xfrm rot="10800000">
            <a:off x="11479841" y="7615190"/>
            <a:ext cx="1235025" cy="1010512"/>
          </a:xfrm>
          <a:prstGeom prst="upArrow">
            <a:avLst/>
          </a:prstGeom>
          <a:solidFill>
            <a:schemeClr val="tx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5056" tIns="142530" rIns="285056" bIns="142530" rtlCol="0" anchor="ctr"/>
          <a:lstStyle/>
          <a:p>
            <a:pPr algn="ctr"/>
            <a:endParaRPr lang="en-GB"/>
          </a:p>
        </p:txBody>
      </p:sp>
      <p:cxnSp>
        <p:nvCxnSpPr>
          <p:cNvPr id="854" name="Straight Arrow Connector 853"/>
          <p:cNvCxnSpPr/>
          <p:nvPr/>
        </p:nvCxnSpPr>
        <p:spPr>
          <a:xfrm flipV="1">
            <a:off x="23348899" y="8052308"/>
            <a:ext cx="1150228" cy="1524968"/>
          </a:xfrm>
          <a:prstGeom prst="straightConnector1">
            <a:avLst/>
          </a:prstGeom>
          <a:ln w="152400">
            <a:solidFill>
              <a:srgbClr val="0066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Arrow Connector 854"/>
          <p:cNvCxnSpPr/>
          <p:nvPr/>
        </p:nvCxnSpPr>
        <p:spPr>
          <a:xfrm flipV="1">
            <a:off x="18920407" y="7368230"/>
            <a:ext cx="720080" cy="2173042"/>
          </a:xfrm>
          <a:prstGeom prst="straightConnector1">
            <a:avLst/>
          </a:prstGeom>
          <a:ln w="152400">
            <a:solidFill>
              <a:srgbClr val="0066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/>
          <p:cNvCxnSpPr/>
          <p:nvPr/>
        </p:nvCxnSpPr>
        <p:spPr>
          <a:xfrm flipH="1">
            <a:off x="26373235" y="8988410"/>
            <a:ext cx="3" cy="53893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Connector 856"/>
          <p:cNvCxnSpPr/>
          <p:nvPr/>
        </p:nvCxnSpPr>
        <p:spPr>
          <a:xfrm>
            <a:off x="15392015" y="8965208"/>
            <a:ext cx="109812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Straight Connector 857"/>
          <p:cNvCxnSpPr/>
          <p:nvPr/>
        </p:nvCxnSpPr>
        <p:spPr>
          <a:xfrm>
            <a:off x="6823063" y="14172986"/>
            <a:ext cx="19478164" cy="144016"/>
          </a:xfrm>
          <a:prstGeom prst="line">
            <a:avLst/>
          </a:prstGeom>
          <a:ln w="190500" cmpd="dbl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9" name="TextBox 858"/>
          <p:cNvSpPr txBox="1"/>
          <p:nvPr/>
        </p:nvSpPr>
        <p:spPr>
          <a:xfrm>
            <a:off x="24958552" y="13869487"/>
            <a:ext cx="2806874" cy="8638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0" cmpd="dbl">
            <a:solidFill>
              <a:srgbClr val="00660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b="1" dirty="0" smtClean="0">
                <a:solidFill>
                  <a:srgbClr val="006600"/>
                </a:solidFill>
              </a:rPr>
              <a:t>Plug-ins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860" name="TextBox 859"/>
          <p:cNvSpPr txBox="1"/>
          <p:nvPr/>
        </p:nvSpPr>
        <p:spPr>
          <a:xfrm>
            <a:off x="6202918" y="3047749"/>
            <a:ext cx="1154162" cy="4214601"/>
          </a:xfrm>
          <a:prstGeom prst="rect">
            <a:avLst/>
          </a:prstGeom>
          <a:noFill/>
          <a:ln w="38100">
            <a:noFill/>
          </a:ln>
        </p:spPr>
        <p:txBody>
          <a:bodyPr vert="vert270" wrap="square" lIns="0" tIns="0" rIns="0" bIns="0" rtlCol="0">
            <a:spAutoFit/>
          </a:bodyPr>
          <a:lstStyle/>
          <a:p>
            <a:pPr algn="ctr"/>
            <a:r>
              <a:rPr lang="en-GB" sz="7500" b="1" dirty="0" smtClean="0">
                <a:solidFill>
                  <a:schemeClr val="tx2"/>
                </a:solidFill>
              </a:rPr>
              <a:t>HOBO</a:t>
            </a:r>
            <a:endParaRPr lang="en-GB" sz="7500" b="1" dirty="0">
              <a:solidFill>
                <a:schemeClr val="tx2"/>
              </a:solidFill>
            </a:endParaRPr>
          </a:p>
        </p:txBody>
      </p:sp>
      <p:sp>
        <p:nvSpPr>
          <p:cNvPr id="882" name="TextBox 881"/>
          <p:cNvSpPr txBox="1"/>
          <p:nvPr/>
        </p:nvSpPr>
        <p:spPr>
          <a:xfrm>
            <a:off x="0" y="20573972"/>
            <a:ext cx="30279975" cy="812828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224456" tIns="112225" rIns="224456" bIns="112225" rtlCol="0">
            <a:spAutoFit/>
          </a:bodyPr>
          <a:lstStyle/>
          <a:p>
            <a:pPr algn="ctr"/>
            <a:r>
              <a:rPr lang="en-GB" sz="3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Colin </a:t>
            </a:r>
            <a:r>
              <a:rPr lang="en-GB" sz="3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Puleston</a:t>
            </a:r>
            <a:r>
              <a:rPr lang="en-GB" sz="3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University of Manchester (puleston@manchester.ac.uk)</a:t>
            </a:r>
            <a:endParaRPr lang="en-GB" sz="3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3" name="TextBox 882"/>
          <p:cNvSpPr txBox="1"/>
          <p:nvPr/>
        </p:nvSpPr>
        <p:spPr>
          <a:xfrm>
            <a:off x="14599927" y="14785054"/>
            <a:ext cx="2806874" cy="6718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driven-by</a:t>
            </a:r>
            <a:endParaRPr lang="en-GB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3" name="Group 212"/>
          <p:cNvGrpSpPr/>
          <p:nvPr/>
        </p:nvGrpSpPr>
        <p:grpSpPr>
          <a:xfrm>
            <a:off x="7579147" y="3528604"/>
            <a:ext cx="7020780" cy="3192620"/>
            <a:chOff x="7579147" y="3636616"/>
            <a:chExt cx="7020780" cy="3192620"/>
          </a:xfrm>
        </p:grpSpPr>
        <p:sp>
          <p:nvSpPr>
            <p:cNvPr id="787" name="Rectangle 786"/>
            <p:cNvSpPr/>
            <p:nvPr/>
          </p:nvSpPr>
          <p:spPr>
            <a:xfrm>
              <a:off x="7579147" y="4320692"/>
              <a:ext cx="7020780" cy="250854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8" name="Group 315"/>
            <p:cNvGrpSpPr/>
            <p:nvPr/>
          </p:nvGrpSpPr>
          <p:grpSpPr>
            <a:xfrm>
              <a:off x="10459467" y="4562051"/>
              <a:ext cx="3368249" cy="1796466"/>
              <a:chOff x="3563888" y="908720"/>
              <a:chExt cx="1080120" cy="576064"/>
            </a:xfrm>
          </p:grpSpPr>
          <p:cxnSp>
            <p:nvCxnSpPr>
              <p:cNvPr id="790" name="Straight Arrow Connector 789"/>
              <p:cNvCxnSpPr/>
              <p:nvPr/>
            </p:nvCxnSpPr>
            <p:spPr>
              <a:xfrm flipH="1" flipV="1">
                <a:off x="3656082" y="1216938"/>
                <a:ext cx="103644" cy="175652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Arrow Connector 790"/>
              <p:cNvCxnSpPr/>
              <p:nvPr/>
            </p:nvCxnSpPr>
            <p:spPr>
              <a:xfrm flipV="1">
                <a:off x="4124134" y="1216938"/>
                <a:ext cx="103644" cy="175652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Arrow Connector 791"/>
              <p:cNvCxnSpPr>
                <a:stCxn id="799" idx="1"/>
              </p:cNvCxnSpPr>
              <p:nvPr/>
            </p:nvCxnSpPr>
            <p:spPr>
              <a:xfrm flipH="1" flipV="1">
                <a:off x="4304154" y="1216938"/>
                <a:ext cx="139648" cy="175652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Arrow Connector 792"/>
              <p:cNvCxnSpPr/>
              <p:nvPr/>
            </p:nvCxnSpPr>
            <p:spPr>
              <a:xfrm flipH="1">
                <a:off x="3851920" y="1448780"/>
                <a:ext cx="180020" cy="0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Arrow Connector 793"/>
              <p:cNvCxnSpPr/>
              <p:nvPr/>
            </p:nvCxnSpPr>
            <p:spPr>
              <a:xfrm flipV="1">
                <a:off x="3656082" y="1000914"/>
                <a:ext cx="247660" cy="139648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5" name="Oval 794"/>
              <p:cNvSpPr/>
              <p:nvPr/>
            </p:nvSpPr>
            <p:spPr>
              <a:xfrm>
                <a:off x="4211960" y="112474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6" name="Oval 795"/>
              <p:cNvSpPr/>
              <p:nvPr/>
            </p:nvSpPr>
            <p:spPr>
              <a:xfrm>
                <a:off x="3563888" y="1124744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7" name="Oval 796"/>
              <p:cNvSpPr/>
              <p:nvPr/>
            </p:nvSpPr>
            <p:spPr>
              <a:xfrm>
                <a:off x="3743908" y="1376772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8" name="Oval 797"/>
              <p:cNvSpPr/>
              <p:nvPr/>
            </p:nvSpPr>
            <p:spPr>
              <a:xfrm>
                <a:off x="4031940" y="1376772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9" name="Oval 798"/>
              <p:cNvSpPr/>
              <p:nvPr/>
            </p:nvSpPr>
            <p:spPr>
              <a:xfrm>
                <a:off x="4427984" y="1376772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0" name="Straight Arrow Connector 799"/>
              <p:cNvCxnSpPr>
                <a:stCxn id="795" idx="1"/>
              </p:cNvCxnSpPr>
              <p:nvPr/>
            </p:nvCxnSpPr>
            <p:spPr>
              <a:xfrm flipH="1" flipV="1">
                <a:off x="3980118" y="1000914"/>
                <a:ext cx="247660" cy="139648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Arrow Connector 800"/>
              <p:cNvCxnSpPr/>
              <p:nvPr/>
            </p:nvCxnSpPr>
            <p:spPr>
              <a:xfrm flipH="1" flipV="1">
                <a:off x="4644007" y="1160748"/>
                <a:ext cx="1" cy="252028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2" name="Straight Arrow Connector 801"/>
              <p:cNvCxnSpPr/>
              <p:nvPr/>
            </p:nvCxnSpPr>
            <p:spPr>
              <a:xfrm flipH="1">
                <a:off x="4319972" y="1160748"/>
                <a:ext cx="324035" cy="0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3" name="Straight Arrow Connector 802"/>
              <p:cNvCxnSpPr/>
              <p:nvPr/>
            </p:nvCxnSpPr>
            <p:spPr>
              <a:xfrm>
                <a:off x="4535996" y="1412776"/>
                <a:ext cx="108012" cy="0"/>
              </a:xfrm>
              <a:prstGeom prst="straightConnector1">
                <a:avLst/>
              </a:prstGeom>
              <a:ln w="76200">
                <a:solidFill>
                  <a:schemeClr val="tx2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4" name="Oval 803"/>
              <p:cNvSpPr/>
              <p:nvPr/>
            </p:nvSpPr>
            <p:spPr>
              <a:xfrm>
                <a:off x="3887924" y="908720"/>
                <a:ext cx="108012" cy="108012"/>
              </a:xfrm>
              <a:prstGeom prst="ellipse">
                <a:avLst/>
              </a:prstGeom>
              <a:solidFill>
                <a:schemeClr val="tx2"/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89" name="TextBox 788"/>
            <p:cNvSpPr txBox="1"/>
            <p:nvPr/>
          </p:nvSpPr>
          <p:spPr>
            <a:xfrm>
              <a:off x="7579147" y="3636616"/>
              <a:ext cx="7020780" cy="688256"/>
            </a:xfrm>
            <a:prstGeom prst="rect">
              <a:avLst/>
            </a:prstGeom>
            <a:solidFill>
              <a:schemeClr val="tx2"/>
            </a:solidFill>
            <a:ln w="3175">
              <a:solidFill>
                <a:schemeClr val="tx1"/>
              </a:solidFill>
            </a:ln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lang="en-GB" sz="4000" b="1" dirty="0" smtClean="0">
                  <a:solidFill>
                    <a:schemeClr val="bg1"/>
                  </a:solidFill>
                </a:rPr>
                <a:t>Domain-Specific API</a:t>
              </a:r>
              <a:endParaRPr lang="en-GB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884" name="TextBox 883"/>
            <p:cNvSpPr txBox="1"/>
            <p:nvPr/>
          </p:nvSpPr>
          <p:spPr>
            <a:xfrm>
              <a:off x="7579147" y="4608724"/>
              <a:ext cx="2844316" cy="193051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180000" tIns="72000" rIns="180000" bIns="72000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tx2"/>
                  </a:solidFill>
                </a:rPr>
                <a:t>Object Model</a:t>
              </a:r>
              <a:endParaRPr lang="en-GB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85" name="Group 884"/>
          <p:cNvGrpSpPr/>
          <p:nvPr/>
        </p:nvGrpSpPr>
        <p:grpSpPr>
          <a:xfrm>
            <a:off x="17660267" y="10737404"/>
            <a:ext cx="7073323" cy="2556275"/>
            <a:chOff x="5292080" y="3392996"/>
            <a:chExt cx="2268252" cy="819708"/>
          </a:xfrm>
        </p:grpSpPr>
        <p:sp>
          <p:nvSpPr>
            <p:cNvPr id="886" name="Rounded Rectangle 885"/>
            <p:cNvSpPr/>
            <p:nvPr/>
          </p:nvSpPr>
          <p:spPr>
            <a:xfrm>
              <a:off x="5292080" y="3392996"/>
              <a:ext cx="2268252" cy="819708"/>
            </a:xfrm>
            <a:prstGeom prst="roundRect">
              <a:avLst/>
            </a:prstGeom>
            <a:solidFill>
              <a:srgbClr val="99DC9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87" name="Group 423"/>
            <p:cNvGrpSpPr/>
            <p:nvPr/>
          </p:nvGrpSpPr>
          <p:grpSpPr>
            <a:xfrm>
              <a:off x="5400092" y="3681028"/>
              <a:ext cx="657558" cy="453650"/>
              <a:chOff x="6387112" y="3576079"/>
              <a:chExt cx="657558" cy="504056"/>
            </a:xfrm>
          </p:grpSpPr>
          <p:cxnSp>
            <p:nvCxnSpPr>
              <p:cNvPr id="911" name="Straight Arrow Connector 910"/>
              <p:cNvCxnSpPr>
                <a:stCxn id="920" idx="0"/>
                <a:endCxn id="917" idx="2"/>
              </p:cNvCxnSpPr>
              <p:nvPr/>
            </p:nvCxnSpPr>
            <p:spPr>
              <a:xfrm flipV="1">
                <a:off x="6448575" y="3637542"/>
                <a:ext cx="93099" cy="165106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Arrow Connector 911"/>
              <p:cNvCxnSpPr>
                <a:stCxn id="919" idx="1"/>
                <a:endCxn id="917" idx="3"/>
              </p:cNvCxnSpPr>
              <p:nvPr/>
            </p:nvCxnSpPr>
            <p:spPr>
              <a:xfrm flipH="1" flipV="1">
                <a:off x="6590047" y="3637542"/>
                <a:ext cx="98190" cy="165107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3" name="Straight Arrow Connector 912"/>
              <p:cNvCxnSpPr>
                <a:stCxn id="919" idx="0"/>
                <a:endCxn id="918" idx="2"/>
              </p:cNvCxnSpPr>
              <p:nvPr/>
            </p:nvCxnSpPr>
            <p:spPr>
              <a:xfrm flipV="1">
                <a:off x="6736609" y="3673546"/>
                <a:ext cx="93097" cy="129102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Arrow Connector 913"/>
              <p:cNvCxnSpPr>
                <a:stCxn id="920" idx="3"/>
                <a:endCxn id="922" idx="1"/>
              </p:cNvCxnSpPr>
              <p:nvPr/>
            </p:nvCxnSpPr>
            <p:spPr>
              <a:xfrm>
                <a:off x="6446030" y="3853566"/>
                <a:ext cx="98191" cy="165107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Arrow Connector 914"/>
              <p:cNvCxnSpPr>
                <a:stCxn id="918" idx="3"/>
                <a:endCxn id="921" idx="1"/>
              </p:cNvCxnSpPr>
              <p:nvPr/>
            </p:nvCxnSpPr>
            <p:spPr>
              <a:xfrm>
                <a:off x="6878079" y="3673546"/>
                <a:ext cx="107673" cy="115639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6" name="Straight Arrow Connector 915"/>
              <p:cNvCxnSpPr/>
              <p:nvPr/>
            </p:nvCxnSpPr>
            <p:spPr>
              <a:xfrm>
                <a:off x="6480212" y="3831196"/>
                <a:ext cx="180020" cy="0"/>
              </a:xfrm>
              <a:prstGeom prst="straightConnector1">
                <a:avLst/>
              </a:prstGeom>
              <a:ln w="76200">
                <a:solidFill>
                  <a:srgbClr val="5A405E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7" name="Rectangle 916"/>
              <p:cNvSpPr/>
              <p:nvPr/>
            </p:nvSpPr>
            <p:spPr>
              <a:xfrm rot="2700000">
                <a:off x="6531129" y="3576079"/>
                <a:ext cx="72008" cy="720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8" name="Rectangle 917"/>
              <p:cNvSpPr/>
              <p:nvPr/>
            </p:nvSpPr>
            <p:spPr>
              <a:xfrm rot="2700000">
                <a:off x="6819161" y="3612083"/>
                <a:ext cx="72008" cy="720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9" name="Rectangle 918"/>
              <p:cNvSpPr/>
              <p:nvPr/>
            </p:nvSpPr>
            <p:spPr>
              <a:xfrm rot="2700000">
                <a:off x="6675146" y="3792103"/>
                <a:ext cx="72008" cy="72008"/>
              </a:xfrm>
              <a:prstGeom prst="rect">
                <a:avLst/>
              </a:prstGeom>
              <a:solidFill>
                <a:srgbClr val="5A405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0" name="Rectangle 919"/>
              <p:cNvSpPr/>
              <p:nvPr/>
            </p:nvSpPr>
            <p:spPr>
              <a:xfrm rot="2700000">
                <a:off x="6387112" y="3792103"/>
                <a:ext cx="72008" cy="72008"/>
              </a:xfrm>
              <a:prstGeom prst="rect">
                <a:avLst/>
              </a:prstGeom>
              <a:solidFill>
                <a:srgbClr val="5A405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1" name="Rectangle 920"/>
              <p:cNvSpPr/>
              <p:nvPr/>
            </p:nvSpPr>
            <p:spPr>
              <a:xfrm rot="2700000">
                <a:off x="6972662" y="3778639"/>
                <a:ext cx="72008" cy="720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2" name="Rectangle 921"/>
              <p:cNvSpPr/>
              <p:nvPr/>
            </p:nvSpPr>
            <p:spPr>
              <a:xfrm rot="2700000">
                <a:off x="6531130" y="4008127"/>
                <a:ext cx="72008" cy="720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88" name="Group 422"/>
            <p:cNvGrpSpPr/>
            <p:nvPr/>
          </p:nvGrpSpPr>
          <p:grpSpPr>
            <a:xfrm>
              <a:off x="6480212" y="3501008"/>
              <a:ext cx="756083" cy="548635"/>
              <a:chOff x="7431229" y="3540076"/>
              <a:chExt cx="756083" cy="576063"/>
            </a:xfrm>
          </p:grpSpPr>
          <p:cxnSp>
            <p:nvCxnSpPr>
              <p:cNvPr id="892" name="Straight Arrow Connector 891"/>
              <p:cNvCxnSpPr>
                <a:stCxn id="900" idx="0"/>
                <a:endCxn id="897" idx="2"/>
              </p:cNvCxnSpPr>
              <p:nvPr/>
            </p:nvCxnSpPr>
            <p:spPr>
              <a:xfrm flipV="1">
                <a:off x="7492692" y="3673546"/>
                <a:ext cx="93098" cy="129103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3" name="Straight Arrow Connector 892"/>
              <p:cNvCxnSpPr>
                <a:stCxn id="899" idx="0"/>
                <a:endCxn id="898" idx="2"/>
              </p:cNvCxnSpPr>
              <p:nvPr/>
            </p:nvCxnSpPr>
            <p:spPr>
              <a:xfrm flipV="1">
                <a:off x="7996748" y="3817561"/>
                <a:ext cx="129101" cy="57094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4" name="Straight Arrow Connector 893"/>
              <p:cNvCxnSpPr>
                <a:stCxn id="900" idx="3"/>
                <a:endCxn id="902" idx="1"/>
              </p:cNvCxnSpPr>
              <p:nvPr/>
            </p:nvCxnSpPr>
            <p:spPr>
              <a:xfrm>
                <a:off x="7492692" y="3853567"/>
                <a:ext cx="93098" cy="93097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5" name="Straight Arrow Connector 894"/>
              <p:cNvCxnSpPr>
                <a:stCxn id="899" idx="3"/>
                <a:endCxn id="901" idx="1"/>
              </p:cNvCxnSpPr>
              <p:nvPr/>
            </p:nvCxnSpPr>
            <p:spPr>
              <a:xfrm>
                <a:off x="7996748" y="3925573"/>
                <a:ext cx="93099" cy="57096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Arrow Connector 895"/>
              <p:cNvCxnSpPr/>
              <p:nvPr/>
            </p:nvCxnSpPr>
            <p:spPr>
              <a:xfrm>
                <a:off x="7488324" y="3831197"/>
                <a:ext cx="174889" cy="11940"/>
              </a:xfrm>
              <a:prstGeom prst="straightConnector1">
                <a:avLst/>
              </a:prstGeom>
              <a:ln w="76200">
                <a:solidFill>
                  <a:srgbClr val="5A405E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7" name="Rectangle 896"/>
              <p:cNvSpPr/>
              <p:nvPr/>
            </p:nvSpPr>
            <p:spPr>
              <a:xfrm rot="2700000">
                <a:off x="7575245" y="3612083"/>
                <a:ext cx="72008" cy="720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8" name="Rectangle 897"/>
              <p:cNvSpPr/>
              <p:nvPr/>
            </p:nvSpPr>
            <p:spPr>
              <a:xfrm rot="2700000">
                <a:off x="8115304" y="3756098"/>
                <a:ext cx="72008" cy="720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9" name="Rectangle 898"/>
              <p:cNvSpPr/>
              <p:nvPr/>
            </p:nvSpPr>
            <p:spPr>
              <a:xfrm rot="2700000">
                <a:off x="7935285" y="3864110"/>
                <a:ext cx="72008" cy="72008"/>
              </a:xfrm>
              <a:prstGeom prst="rect">
                <a:avLst/>
              </a:prstGeom>
              <a:solidFill>
                <a:srgbClr val="5A405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0" name="Rectangle 899"/>
              <p:cNvSpPr/>
              <p:nvPr/>
            </p:nvSpPr>
            <p:spPr>
              <a:xfrm rot="2700000">
                <a:off x="7431229" y="3792104"/>
                <a:ext cx="72008" cy="72008"/>
              </a:xfrm>
              <a:prstGeom prst="rect">
                <a:avLst/>
              </a:prstGeom>
              <a:solidFill>
                <a:srgbClr val="5A405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1" name="Rectangle 900"/>
              <p:cNvSpPr/>
              <p:nvPr/>
            </p:nvSpPr>
            <p:spPr>
              <a:xfrm rot="2700000">
                <a:off x="8079302" y="3972124"/>
                <a:ext cx="72008" cy="720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2" name="Rectangle 901"/>
              <p:cNvSpPr/>
              <p:nvPr/>
            </p:nvSpPr>
            <p:spPr>
              <a:xfrm rot="2700000">
                <a:off x="7575245" y="3936119"/>
                <a:ext cx="72008" cy="720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3" name="TextBox 902"/>
              <p:cNvSpPr txBox="1"/>
              <p:nvPr/>
            </p:nvSpPr>
            <p:spPr>
              <a:xfrm>
                <a:off x="7668344" y="3777190"/>
                <a:ext cx="144016" cy="1292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500" b="1" dirty="0" smtClean="0"/>
                  <a:t>OR</a:t>
                </a:r>
                <a:endParaRPr lang="en-GB" sz="2500" b="1" dirty="0"/>
              </a:p>
            </p:txBody>
          </p:sp>
          <p:cxnSp>
            <p:nvCxnSpPr>
              <p:cNvPr id="904" name="Straight Arrow Connector 903"/>
              <p:cNvCxnSpPr>
                <a:stCxn id="906" idx="0"/>
                <a:endCxn id="905" idx="2"/>
              </p:cNvCxnSpPr>
              <p:nvPr/>
            </p:nvCxnSpPr>
            <p:spPr>
              <a:xfrm flipV="1">
                <a:off x="7924740" y="3601539"/>
                <a:ext cx="129102" cy="57094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5" name="Rectangle 904"/>
              <p:cNvSpPr/>
              <p:nvPr/>
            </p:nvSpPr>
            <p:spPr>
              <a:xfrm rot="2700000">
                <a:off x="8043297" y="3540076"/>
                <a:ext cx="72008" cy="720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6" name="Rectangle 905"/>
              <p:cNvSpPr/>
              <p:nvPr/>
            </p:nvSpPr>
            <p:spPr>
              <a:xfrm rot="2700000">
                <a:off x="7863277" y="3648088"/>
                <a:ext cx="72008" cy="72008"/>
              </a:xfrm>
              <a:prstGeom prst="rect">
                <a:avLst/>
              </a:prstGeom>
              <a:solidFill>
                <a:srgbClr val="5A405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07" name="Straight Arrow Connector 906"/>
              <p:cNvCxnSpPr>
                <a:stCxn id="903" idx="3"/>
              </p:cNvCxnSpPr>
              <p:nvPr/>
            </p:nvCxnSpPr>
            <p:spPr>
              <a:xfrm>
                <a:off x="7812360" y="3841823"/>
                <a:ext cx="108011" cy="43377"/>
              </a:xfrm>
              <a:prstGeom prst="straightConnector1">
                <a:avLst/>
              </a:prstGeom>
              <a:ln w="76200">
                <a:solidFill>
                  <a:srgbClr val="5A405E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Straight Arrow Connector 907"/>
              <p:cNvCxnSpPr>
                <a:endCxn id="906" idx="2"/>
              </p:cNvCxnSpPr>
              <p:nvPr/>
            </p:nvCxnSpPr>
            <p:spPr>
              <a:xfrm flipV="1">
                <a:off x="7790215" y="3710822"/>
                <a:ext cx="83608" cy="95947"/>
              </a:xfrm>
              <a:prstGeom prst="straightConnector1">
                <a:avLst/>
              </a:prstGeom>
              <a:ln w="76200">
                <a:solidFill>
                  <a:srgbClr val="5A405E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Arrow Connector 908"/>
              <p:cNvCxnSpPr>
                <a:stCxn id="902" idx="3"/>
                <a:endCxn id="910" idx="1"/>
              </p:cNvCxnSpPr>
              <p:nvPr/>
            </p:nvCxnSpPr>
            <p:spPr>
              <a:xfrm>
                <a:off x="7635496" y="3997582"/>
                <a:ext cx="167529" cy="57095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0" name="Rectangle 909"/>
              <p:cNvSpPr/>
              <p:nvPr/>
            </p:nvSpPr>
            <p:spPr>
              <a:xfrm rot="2700000">
                <a:off x="7791269" y="4044131"/>
                <a:ext cx="72008" cy="72008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89" name="TextBox 888"/>
            <p:cNvSpPr txBox="1"/>
            <p:nvPr/>
          </p:nvSpPr>
          <p:spPr>
            <a:xfrm>
              <a:off x="5649995" y="3916636"/>
              <a:ext cx="792088" cy="2121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700" b="1" dirty="0" smtClean="0">
                  <a:solidFill>
                    <a:srgbClr val="006600"/>
                  </a:solidFill>
                </a:rPr>
                <a:t>Assertion</a:t>
              </a:r>
              <a:endParaRPr lang="en-GB" sz="3700" b="1" dirty="0">
                <a:solidFill>
                  <a:srgbClr val="006600"/>
                </a:solidFill>
              </a:endParaRPr>
            </a:p>
          </p:txBody>
        </p:sp>
        <p:sp>
          <p:nvSpPr>
            <p:cNvPr id="890" name="TextBox 889"/>
            <p:cNvSpPr txBox="1"/>
            <p:nvPr/>
          </p:nvSpPr>
          <p:spPr>
            <a:xfrm>
              <a:off x="6948264" y="3933056"/>
              <a:ext cx="576064" cy="2121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700" b="1" dirty="0" smtClean="0">
                  <a:solidFill>
                    <a:srgbClr val="006600"/>
                  </a:solidFill>
                </a:rPr>
                <a:t>Query</a:t>
              </a:r>
              <a:endParaRPr lang="en-GB" sz="3700" b="1" dirty="0">
                <a:solidFill>
                  <a:srgbClr val="006600"/>
                </a:solidFill>
              </a:endParaRPr>
            </a:p>
          </p:txBody>
        </p:sp>
        <p:sp>
          <p:nvSpPr>
            <p:cNvPr id="891" name="TextBox 890"/>
            <p:cNvSpPr txBox="1"/>
            <p:nvPr/>
          </p:nvSpPr>
          <p:spPr>
            <a:xfrm>
              <a:off x="5400092" y="3392996"/>
              <a:ext cx="1152128" cy="21544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GB" sz="4400" b="1" dirty="0" smtClean="0">
                  <a:solidFill>
                    <a:srgbClr val="006600"/>
                  </a:solidFill>
                </a:rPr>
                <a:t>Instantiations</a:t>
              </a:r>
              <a:endParaRPr lang="en-GB" sz="4400" b="1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23" name="Group 922"/>
          <p:cNvGrpSpPr/>
          <p:nvPr/>
        </p:nvGrpSpPr>
        <p:grpSpPr>
          <a:xfrm>
            <a:off x="6390553" y="16436704"/>
            <a:ext cx="3592799" cy="3368374"/>
            <a:chOff x="2231741" y="5230441"/>
            <a:chExt cx="1152128" cy="1042874"/>
          </a:xfrm>
        </p:grpSpPr>
        <p:sp>
          <p:nvSpPr>
            <p:cNvPr id="924" name="Rectangle 923"/>
            <p:cNvSpPr/>
            <p:nvPr/>
          </p:nvSpPr>
          <p:spPr>
            <a:xfrm>
              <a:off x="2231741" y="5230441"/>
              <a:ext cx="1152128" cy="10428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5" name="TextBox 924"/>
            <p:cNvSpPr txBox="1"/>
            <p:nvPr/>
          </p:nvSpPr>
          <p:spPr>
            <a:xfrm>
              <a:off x="2267744" y="6057292"/>
              <a:ext cx="1080120" cy="2080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44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Protege</a:t>
              </a:r>
              <a:endParaRPr lang="en-GB" sz="4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926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339753" y="5337212"/>
              <a:ext cx="936346" cy="702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927" name="Straight Connector 926"/>
          <p:cNvCxnSpPr/>
          <p:nvPr/>
        </p:nvCxnSpPr>
        <p:spPr>
          <a:xfrm>
            <a:off x="6787059" y="8988410"/>
            <a:ext cx="8604956" cy="36004"/>
          </a:xfrm>
          <a:prstGeom prst="line">
            <a:avLst/>
          </a:prstGeom>
          <a:ln w="190500" cmpd="dbl">
            <a:solidFill>
              <a:srgbClr val="00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8" name="TextBox 927"/>
          <p:cNvSpPr txBox="1"/>
          <p:nvPr/>
        </p:nvSpPr>
        <p:spPr>
          <a:xfrm>
            <a:off x="7003083" y="8952406"/>
            <a:ext cx="1154162" cy="5364596"/>
          </a:xfrm>
          <a:prstGeom prst="rect">
            <a:avLst/>
          </a:prstGeom>
          <a:noFill/>
          <a:ln w="38100">
            <a:noFill/>
          </a:ln>
        </p:spPr>
        <p:txBody>
          <a:bodyPr vert="vert270" wrap="square" lIns="0" tIns="0" rIns="0" bIns="0" rtlCol="0">
            <a:spAutoFit/>
          </a:bodyPr>
          <a:lstStyle/>
          <a:p>
            <a:pPr algn="ctr"/>
            <a:r>
              <a:rPr lang="en-GB" sz="7500" b="1" dirty="0" smtClean="0">
                <a:solidFill>
                  <a:srgbClr val="006600"/>
                </a:solidFill>
              </a:rPr>
              <a:t>MEKON</a:t>
            </a:r>
            <a:endParaRPr lang="en-GB" sz="7500" b="1" dirty="0">
              <a:solidFill>
                <a:srgbClr val="006600"/>
              </a:solidFill>
            </a:endParaRPr>
          </a:p>
        </p:txBody>
      </p:sp>
      <p:grpSp>
        <p:nvGrpSpPr>
          <p:cNvPr id="961" name="Group 960"/>
          <p:cNvGrpSpPr/>
          <p:nvPr/>
        </p:nvGrpSpPr>
        <p:grpSpPr>
          <a:xfrm>
            <a:off x="11412153" y="16039588"/>
            <a:ext cx="5796644" cy="4042049"/>
            <a:chOff x="10747499" y="16057996"/>
            <a:chExt cx="5796644" cy="4042049"/>
          </a:xfrm>
        </p:grpSpPr>
        <p:sp>
          <p:nvSpPr>
            <p:cNvPr id="862" name="Rounded Rectangle 861"/>
            <p:cNvSpPr/>
            <p:nvPr/>
          </p:nvSpPr>
          <p:spPr>
            <a:xfrm flipH="1">
              <a:off x="10747499" y="16057996"/>
              <a:ext cx="5724636" cy="404204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6" name="Rectangle 865"/>
            <p:cNvSpPr/>
            <p:nvPr/>
          </p:nvSpPr>
          <p:spPr>
            <a:xfrm>
              <a:off x="11215551" y="16598056"/>
              <a:ext cx="3368249" cy="24701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67" name="Group 359"/>
            <p:cNvGrpSpPr/>
            <p:nvPr/>
          </p:nvGrpSpPr>
          <p:grpSpPr>
            <a:xfrm>
              <a:off x="11662749" y="16767675"/>
              <a:ext cx="2694599" cy="1908745"/>
              <a:chOff x="4716016" y="2132856"/>
              <a:chExt cx="1728192" cy="1224136"/>
            </a:xfrm>
          </p:grpSpPr>
          <p:sp>
            <p:nvSpPr>
              <p:cNvPr id="868" name="Oval 867"/>
              <p:cNvSpPr/>
              <p:nvPr/>
            </p:nvSpPr>
            <p:spPr>
              <a:xfrm>
                <a:off x="4932040" y="2636912"/>
                <a:ext cx="216024" cy="2160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69" name="Straight Arrow Connector 868"/>
              <p:cNvCxnSpPr/>
              <p:nvPr/>
            </p:nvCxnSpPr>
            <p:spPr>
              <a:xfrm flipH="1" flipV="1">
                <a:off x="5476468" y="2317244"/>
                <a:ext cx="207288" cy="351304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Arrow Connector 869"/>
              <p:cNvCxnSpPr/>
              <p:nvPr/>
            </p:nvCxnSpPr>
            <p:spPr>
              <a:xfrm flipH="1">
                <a:off x="5868144" y="2780928"/>
                <a:ext cx="360040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1" name="Oval 870"/>
              <p:cNvSpPr/>
              <p:nvPr/>
            </p:nvSpPr>
            <p:spPr>
              <a:xfrm>
                <a:off x="5292080" y="3140968"/>
                <a:ext cx="216024" cy="2160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2" name="Oval 871"/>
              <p:cNvSpPr/>
              <p:nvPr/>
            </p:nvSpPr>
            <p:spPr>
              <a:xfrm>
                <a:off x="6084168" y="3140968"/>
                <a:ext cx="216024" cy="2160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73" name="Straight Arrow Connector 872"/>
              <p:cNvCxnSpPr>
                <a:stCxn id="871" idx="7"/>
              </p:cNvCxnSpPr>
              <p:nvPr/>
            </p:nvCxnSpPr>
            <p:spPr>
              <a:xfrm flipV="1">
                <a:off x="5476468" y="2821300"/>
                <a:ext cx="207288" cy="351304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Arrow Connector 873"/>
              <p:cNvCxnSpPr>
                <a:stCxn id="872" idx="1"/>
              </p:cNvCxnSpPr>
              <p:nvPr/>
            </p:nvCxnSpPr>
            <p:spPr>
              <a:xfrm flipH="1" flipV="1">
                <a:off x="5836508" y="2821300"/>
                <a:ext cx="279296" cy="351304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Straight Arrow Connector 874"/>
              <p:cNvCxnSpPr/>
              <p:nvPr/>
            </p:nvCxnSpPr>
            <p:spPr>
              <a:xfrm flipV="1">
                <a:off x="5116428" y="2317244"/>
                <a:ext cx="207288" cy="351304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Arrow Connector 875"/>
              <p:cNvCxnSpPr/>
              <p:nvPr/>
            </p:nvCxnSpPr>
            <p:spPr>
              <a:xfrm>
                <a:off x="4716016" y="2708920"/>
                <a:ext cx="216024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Straight Arrow Connector 876"/>
              <p:cNvCxnSpPr/>
              <p:nvPr/>
            </p:nvCxnSpPr>
            <p:spPr>
              <a:xfrm flipV="1">
                <a:off x="4716016" y="2708920"/>
                <a:ext cx="0" cy="576064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8" name="Straight Arrow Connector 877"/>
              <p:cNvCxnSpPr/>
              <p:nvPr/>
            </p:nvCxnSpPr>
            <p:spPr>
              <a:xfrm flipH="1">
                <a:off x="4716016" y="3284984"/>
                <a:ext cx="576064" cy="0"/>
              </a:xfrm>
              <a:prstGeom prst="straightConnector1">
                <a:avLst/>
              </a:prstGeom>
              <a:ln w="76200">
                <a:solidFill>
                  <a:schemeClr val="accent2">
                    <a:lumMod val="75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9" name="Oval 878"/>
              <p:cNvSpPr/>
              <p:nvPr/>
            </p:nvSpPr>
            <p:spPr>
              <a:xfrm>
                <a:off x="5292080" y="2132856"/>
                <a:ext cx="216024" cy="2160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0" name="Oval 879"/>
              <p:cNvSpPr/>
              <p:nvPr/>
            </p:nvSpPr>
            <p:spPr>
              <a:xfrm>
                <a:off x="5652120" y="2636912"/>
                <a:ext cx="216024" cy="2160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1" name="Oval 880"/>
              <p:cNvSpPr/>
              <p:nvPr/>
            </p:nvSpPr>
            <p:spPr>
              <a:xfrm>
                <a:off x="6228184" y="2636912"/>
                <a:ext cx="216024" cy="216024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31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65" name="TextBox 864"/>
            <p:cNvSpPr txBox="1"/>
            <p:nvPr/>
          </p:nvSpPr>
          <p:spPr>
            <a:xfrm>
              <a:off x="10855511" y="19190344"/>
              <a:ext cx="5688632" cy="8925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b="1" dirty="0" smtClean="0">
                  <a:solidFill>
                    <a:schemeClr val="accent2">
                      <a:lumMod val="50000"/>
                    </a:schemeClr>
                  </a:solidFill>
                </a:rPr>
                <a:t>OWL + DL</a:t>
              </a:r>
            </a:p>
          </p:txBody>
        </p:sp>
        <p:sp>
          <p:nvSpPr>
            <p:cNvPr id="957" name="Rectangle 956"/>
            <p:cNvSpPr/>
            <p:nvPr/>
          </p:nvSpPr>
          <p:spPr>
            <a:xfrm>
              <a:off x="13555812" y="16346029"/>
              <a:ext cx="2592288" cy="104411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1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4" name="TextBox 953"/>
            <p:cNvSpPr txBox="1"/>
            <p:nvPr/>
          </p:nvSpPr>
          <p:spPr>
            <a:xfrm>
              <a:off x="13575233" y="16472448"/>
              <a:ext cx="2556284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dirty="0" err="1" smtClean="0">
                  <a:solidFill>
                    <a:schemeClr val="accent2">
                      <a:lumMod val="50000"/>
                    </a:schemeClr>
                  </a:solidFill>
                </a:rPr>
                <a:t>Reasoner</a:t>
              </a:r>
              <a:endParaRPr lang="en-GB" sz="4400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cxnSp>
        <p:nvCxnSpPr>
          <p:cNvPr id="208" name="Straight Arrow Connector 207"/>
          <p:cNvCxnSpPr/>
          <p:nvPr/>
        </p:nvCxnSpPr>
        <p:spPr>
          <a:xfrm flipV="1">
            <a:off x="19532475" y="11758318"/>
            <a:ext cx="720080" cy="36004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/>
          <p:cNvSpPr/>
          <p:nvPr/>
        </p:nvSpPr>
        <p:spPr>
          <a:xfrm rot="2700000">
            <a:off x="20230339" y="11652870"/>
            <a:ext cx="202102" cy="22455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4536</TotalTime>
  <Words>92</Words>
  <Application>Microsoft Office PowerPoint</Application>
  <PresentationFormat>Custom</PresentationFormat>
  <Paragraphs>41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MEKON and HOBO</dc:title>
  <dc:creator>Colin</dc:creator>
  <cp:lastModifiedBy>Colin</cp:lastModifiedBy>
  <cp:revision>732</cp:revision>
  <dcterms:created xsi:type="dcterms:W3CDTF">2016-03-22T16:17:50Z</dcterms:created>
  <dcterms:modified xsi:type="dcterms:W3CDTF">2016-04-12T09:52:08Z</dcterms:modified>
</cp:coreProperties>
</file>