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57" r:id="rId7"/>
    <p:sldId id="278" r:id="rId8"/>
    <p:sldId id="279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A93"/>
    <a:srgbClr val="009900"/>
    <a:srgbClr val="1E09B7"/>
    <a:srgbClr val="3B4A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2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17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C5D-BA65-4295-843C-5BFF75191D5F}" type="datetimeFigureOut">
              <a:rPr lang="en-GB" smtClean="0"/>
              <a:pPr/>
              <a:t>07/04/2016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/>
              <a:t>&amp;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8760"/>
            <a:ext cx="6768752" cy="165618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3600" b="1" dirty="0" smtClean="0"/>
              <a:t>Java Frameworks</a:t>
            </a:r>
          </a:p>
          <a:p>
            <a:pPr algn="ctr">
              <a:buNone/>
            </a:pPr>
            <a:r>
              <a:rPr lang="en-GB" sz="3600" dirty="0" smtClean="0"/>
              <a:t>for building</a:t>
            </a:r>
          </a:p>
          <a:p>
            <a:pPr algn="ctr">
              <a:buNone/>
            </a:pPr>
            <a:r>
              <a:rPr lang="en-GB" sz="3600" b="1" dirty="0" smtClean="0"/>
              <a:t>Ontology-Driven Applications</a:t>
            </a:r>
          </a:p>
          <a:p>
            <a:pPr>
              <a:buNone/>
            </a:pPr>
            <a:endParaRPr lang="en-GB" sz="13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3284984"/>
            <a:ext cx="6768752" cy="3096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600" dirty="0" smtClean="0"/>
              <a:t>Current use cases: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i="1" dirty="0" smtClean="0"/>
              <a:t>Almost(!)</a:t>
            </a:r>
            <a:r>
              <a:rPr lang="en-GB" sz="2400" dirty="0" smtClean="0"/>
              <a:t> products: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Knowledge-driven </a:t>
            </a:r>
            <a:r>
              <a:rPr lang="en-GB" sz="2200" b="1" dirty="0" smtClean="0"/>
              <a:t>clinical documentation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Web-based </a:t>
            </a:r>
            <a:r>
              <a:rPr lang="en-GB" sz="2200" b="1" dirty="0" smtClean="0"/>
              <a:t>recruitment </a:t>
            </a:r>
            <a:r>
              <a:rPr lang="en-GB" sz="2200" dirty="0" smtClean="0"/>
              <a:t>application 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Early prototypes: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Sepsis prediction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Clinical trials </a:t>
            </a:r>
            <a:r>
              <a:rPr lang="en-GB" sz="2200" dirty="0" smtClean="0"/>
              <a:t>design/design-retrieval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Why use </a:t>
            </a:r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 smtClean="0"/>
              <a:t>+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r>
              <a:rPr lang="en-GB" dirty="0" smtClean="0"/>
              <a:t>?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6336704" cy="4968552"/>
          </a:xfr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500" dirty="0" smtClean="0"/>
              <a:t>For </a:t>
            </a:r>
            <a:r>
              <a:rPr lang="en-GB" sz="2500" b="1" dirty="0" smtClean="0"/>
              <a:t>ontology developers</a:t>
            </a:r>
            <a:r>
              <a:rPr lang="en-GB" sz="2500" dirty="0" smtClean="0"/>
              <a:t>,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dirty="0" smtClean="0"/>
              <a:t>enables the creation of a </a:t>
            </a:r>
            <a:r>
              <a:rPr lang="en-GB" sz="2500" b="1" dirty="0" smtClean="0"/>
              <a:t>skeleton application</a:t>
            </a:r>
            <a:r>
              <a:rPr lang="en-GB" sz="2500" dirty="0" smtClean="0"/>
              <a:t>, </a:t>
            </a:r>
            <a:r>
              <a:rPr lang="en-GB" sz="2500" i="1" dirty="0" smtClean="0"/>
              <a:t>without having to write a single line of code</a:t>
            </a:r>
            <a:endParaRPr lang="en-GB" sz="2500" dirty="0" smtClean="0"/>
          </a:p>
          <a:p>
            <a:pPr>
              <a:buNone/>
            </a:pPr>
            <a:endParaRPr lang="en-GB" sz="27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63688" y="2924944"/>
            <a:ext cx="5472608" cy="3024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500" b="1" dirty="0" smtClean="0">
                <a:solidFill>
                  <a:srgbClr val="FF0000"/>
                </a:solidFill>
              </a:rPr>
              <a:t>O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WL Ontology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 </a:t>
            </a:r>
            <a:r>
              <a:rPr kumimoji="0" lang="en-GB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Reasoner</a:t>
            </a:r>
            <a:endParaRPr lang="en-GB" sz="2500" b="1" dirty="0" smtClean="0">
              <a:solidFill>
                <a:srgbClr val="FF000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MEKON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Framework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 Configuration 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Model Explorer</a:t>
            </a:r>
            <a:endParaRPr kumimoji="0" lang="en-GB" sz="250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Skeleton OWL-Driven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Very, very </a:t>
            </a:r>
            <a:r>
              <a:rPr lang="en-GB" dirty="0" smtClean="0"/>
              <a:t>briefly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632848" cy="273630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900" b="1" dirty="0" smtClean="0">
                <a:solidFill>
                  <a:srgbClr val="009900"/>
                </a:solidFill>
              </a:rPr>
              <a:t>MEKON</a:t>
            </a:r>
            <a:r>
              <a:rPr lang="en-GB" sz="2900" dirty="0" smtClean="0"/>
              <a:t> based around </a:t>
            </a:r>
            <a:r>
              <a:rPr lang="en-GB" sz="2900" b="1" dirty="0" smtClean="0"/>
              <a:t>generic</a:t>
            </a:r>
            <a:r>
              <a:rPr lang="en-GB" sz="2900" dirty="0" smtClean="0"/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frames</a:t>
            </a:r>
            <a:r>
              <a:rPr lang="en-GB" sz="2900" b="1" dirty="0" smtClean="0">
                <a:solidFill>
                  <a:srgbClr val="FF0000"/>
                </a:solidFill>
              </a:rPr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model</a:t>
            </a:r>
            <a:endParaRPr lang="en-GB" sz="2900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sz="2600" dirty="0" smtClean="0"/>
              <a:t>Simple frame/slot based</a:t>
            </a:r>
            <a:r>
              <a:rPr lang="en-GB" sz="2600" b="1" dirty="0" smtClean="0"/>
              <a:t> </a:t>
            </a:r>
            <a:r>
              <a:rPr lang="en-GB" sz="2600" dirty="0" smtClean="0"/>
              <a:t>representation</a:t>
            </a:r>
          </a:p>
          <a:p>
            <a:pPr>
              <a:buNone/>
            </a:pPr>
            <a:endParaRPr lang="en-GB" sz="900" dirty="0" smtClean="0"/>
          </a:p>
          <a:p>
            <a:pPr>
              <a:buNone/>
            </a:pPr>
            <a:r>
              <a:rPr lang="en-GB" sz="2900" b="1" dirty="0" smtClean="0"/>
              <a:t>Plug-in framework</a:t>
            </a:r>
            <a:r>
              <a:rPr lang="en-GB" sz="2900" dirty="0" smtClean="0"/>
              <a:t> allows incorporation + integration of: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Ontology-like </a:t>
            </a:r>
            <a:r>
              <a:rPr lang="en-GB" sz="2600" b="1" dirty="0" smtClean="0">
                <a:solidFill>
                  <a:srgbClr val="FF0000"/>
                </a:solidFill>
              </a:rPr>
              <a:t>knowledge sources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Associated</a:t>
            </a:r>
            <a:r>
              <a:rPr lang="en-GB" sz="2600" b="1" dirty="0" smtClean="0"/>
              <a:t> </a:t>
            </a:r>
            <a:r>
              <a:rPr lang="en-GB" sz="2600" b="1" dirty="0" smtClean="0">
                <a:solidFill>
                  <a:srgbClr val="FF0000"/>
                </a:solidFill>
              </a:rPr>
              <a:t>reasoning mechanisms</a:t>
            </a:r>
          </a:p>
          <a:p>
            <a:pPr lvl="0">
              <a:buNone/>
              <a:defRPr/>
            </a:pPr>
            <a:endParaRPr lang="en-GB" sz="900" b="1" dirty="0" smtClean="0"/>
          </a:p>
          <a:p>
            <a:pPr marL="285750" indent="-285750">
              <a:buNone/>
              <a:defRPr/>
            </a:pPr>
            <a:r>
              <a:rPr lang="en-GB" sz="2900" b="1" dirty="0" smtClean="0">
                <a:solidFill>
                  <a:srgbClr val="FF0000"/>
                </a:solidFill>
              </a:rPr>
              <a:t>OWL + DL </a:t>
            </a:r>
            <a:r>
              <a:rPr lang="en-GB" sz="2900" dirty="0" smtClean="0"/>
              <a:t>based</a:t>
            </a:r>
            <a:r>
              <a:rPr lang="en-GB" sz="2900" b="1" dirty="0" smtClean="0"/>
              <a:t> plug-ins </a:t>
            </a:r>
            <a:r>
              <a:rPr lang="en-GB" sz="2900" dirty="0" smtClean="0"/>
              <a:t>are provided</a:t>
            </a:r>
            <a:endParaRPr lang="en-GB" sz="29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4365104"/>
            <a:ext cx="7632848" cy="20162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ct val="20000"/>
              </a:spcBef>
            </a:pPr>
            <a:r>
              <a:rPr lang="en-GB" sz="2700" b="1" dirty="0" smtClean="0">
                <a:solidFill>
                  <a:srgbClr val="1E09B7"/>
                </a:solidFill>
              </a:rPr>
              <a:t>HOBO</a:t>
            </a:r>
            <a:r>
              <a:rPr lang="en-GB" sz="2700" dirty="0" smtClean="0"/>
              <a:t> extends </a:t>
            </a:r>
            <a:r>
              <a:rPr lang="en-GB" sz="2700" b="1" dirty="0" smtClean="0">
                <a:solidFill>
                  <a:srgbClr val="009900"/>
                </a:solidFill>
              </a:rPr>
              <a:t>MEKON</a:t>
            </a:r>
            <a:r>
              <a:rPr lang="en-GB" sz="2700" dirty="0" smtClean="0"/>
              <a:t>, enabling the creation of </a:t>
            </a:r>
            <a:r>
              <a:rPr lang="en-GB" sz="2700" b="1" dirty="0" smtClean="0"/>
              <a:t>domain-specific</a:t>
            </a:r>
            <a:r>
              <a:rPr lang="en-GB" sz="2700" dirty="0" smtClean="0"/>
              <a:t> </a:t>
            </a:r>
            <a:r>
              <a:rPr lang="en-GB" sz="2700" b="1" dirty="0" smtClean="0">
                <a:solidFill>
                  <a:srgbClr val="1E09B7"/>
                </a:solidFill>
              </a:rPr>
              <a:t>object models</a:t>
            </a:r>
            <a:endParaRPr lang="en-GB" sz="2700" dirty="0" smtClean="0"/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b="1" dirty="0" smtClean="0"/>
              <a:t>Bound to </a:t>
            </a:r>
            <a:r>
              <a:rPr lang="en-GB" sz="2400" dirty="0" smtClean="0"/>
              <a:t>appropriately populated </a:t>
            </a:r>
            <a:r>
              <a:rPr lang="en-GB" sz="2400" b="1" smtClean="0">
                <a:solidFill>
                  <a:srgbClr val="009900"/>
                </a:solidFill>
              </a:rPr>
              <a:t>frames</a:t>
            </a:r>
            <a:r>
              <a:rPr lang="en-GB" sz="2400" b="1" smtClean="0">
                <a:solidFill>
                  <a:srgbClr val="FF0000"/>
                </a:solidFill>
              </a:rPr>
              <a:t> </a:t>
            </a:r>
            <a:r>
              <a:rPr lang="en-GB" sz="2400" b="1" smtClean="0">
                <a:solidFill>
                  <a:srgbClr val="009900"/>
                </a:solidFill>
              </a:rPr>
              <a:t>model</a:t>
            </a:r>
            <a:endParaRPr lang="en-GB" sz="2400" b="1" dirty="0" smtClean="0">
              <a:solidFill>
                <a:srgbClr val="009900"/>
              </a:solidFill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Instantiations  of </a:t>
            </a:r>
            <a:r>
              <a:rPr lang="en-GB" sz="2400" b="1" dirty="0" smtClean="0">
                <a:solidFill>
                  <a:srgbClr val="1E09B7"/>
                </a:solidFill>
              </a:rPr>
              <a:t>object models </a:t>
            </a:r>
            <a:r>
              <a:rPr lang="en-GB" sz="2400" dirty="0" smtClean="0"/>
              <a:t>operate </a:t>
            </a:r>
            <a:r>
              <a:rPr lang="en-GB" sz="2400" b="1" dirty="0" smtClean="0"/>
              <a:t>in-tandem </a:t>
            </a:r>
            <a:r>
              <a:rPr lang="en-GB" sz="2400" dirty="0" smtClean="0"/>
              <a:t>with instantiations of </a:t>
            </a:r>
            <a:r>
              <a:rPr lang="en-GB" sz="2400" b="1" dirty="0" smtClean="0">
                <a:solidFill>
                  <a:srgbClr val="009900"/>
                </a:solidFill>
              </a:rPr>
              <a:t>frames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009900"/>
                </a:solidFill>
              </a:rPr>
              <a:t>model</a:t>
            </a:r>
          </a:p>
          <a:p>
            <a:pPr marL="285750" indent="-285750">
              <a:spcBef>
                <a:spcPct val="20000"/>
              </a:spcBef>
            </a:pPr>
            <a:endParaRPr lang="en-GB" sz="2700" b="1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A</a:t>
            </a:r>
            <a:r>
              <a:rPr lang="en-GB" dirty="0" smtClean="0"/>
              <a:t>lso </a:t>
            </a:r>
            <a:r>
              <a:rPr lang="en-GB" dirty="0" smtClean="0"/>
              <a:t>come with…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200800" cy="2376264"/>
          </a:xfr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500" dirty="0" smtClean="0"/>
              <a:t>mechanism, via </a:t>
            </a:r>
            <a:r>
              <a:rPr lang="en-GB" sz="2500" b="1" dirty="0" smtClean="0"/>
              <a:t>plug-in framework</a:t>
            </a:r>
          </a:p>
          <a:p>
            <a:pPr lvl="0">
              <a:buNone/>
            </a:pPr>
            <a:endParaRPr lang="en-GB" sz="800" b="1" dirty="0" smtClean="0"/>
          </a:p>
          <a:p>
            <a:pPr lvl="0">
              <a:buNone/>
            </a:pPr>
            <a:r>
              <a:rPr lang="en-GB" sz="2500" b="1" dirty="0" smtClean="0"/>
              <a:t>Current plug-ins </a:t>
            </a:r>
            <a:r>
              <a:rPr lang="en-GB" sz="2500" dirty="0" smtClean="0"/>
              <a:t>based on: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 smtClean="0">
                <a:solidFill>
                  <a:srgbClr val="FF0000"/>
                </a:solidFill>
              </a:rPr>
              <a:t>OWL</a:t>
            </a:r>
            <a:r>
              <a:rPr lang="en-GB" sz="2200" b="1" dirty="0" smtClean="0"/>
              <a:t> </a:t>
            </a:r>
            <a:r>
              <a:rPr lang="en-GB" sz="2200" dirty="0" smtClean="0"/>
              <a:t>constructs</a:t>
            </a:r>
            <a:r>
              <a:rPr lang="en-GB" sz="2200" b="1" dirty="0" smtClean="0"/>
              <a:t> </a:t>
            </a:r>
            <a:r>
              <a:rPr lang="en-GB" sz="2200" dirty="0" smtClean="0"/>
              <a:t>+</a:t>
            </a:r>
            <a:r>
              <a:rPr lang="en-GB" sz="2200" b="1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DL</a:t>
            </a:r>
            <a:r>
              <a:rPr lang="en-GB" sz="2200" dirty="0" smtClean="0"/>
              <a:t> reasoning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 smtClean="0">
                <a:solidFill>
                  <a:srgbClr val="FF0000"/>
                </a:solidFill>
              </a:rPr>
              <a:t>RDF</a:t>
            </a:r>
            <a:r>
              <a:rPr lang="en-GB" sz="2200" dirty="0" smtClean="0"/>
              <a:t> (</a:t>
            </a:r>
            <a:r>
              <a:rPr lang="en-GB" sz="2200" dirty="0" err="1"/>
              <a:t>Stardog</a:t>
            </a:r>
            <a:r>
              <a:rPr lang="en-GB" sz="2200" dirty="0"/>
              <a:t> </a:t>
            </a:r>
            <a:r>
              <a:rPr lang="en-GB" sz="2200" dirty="0" smtClean="0"/>
              <a:t>or Jena</a:t>
            </a:r>
            <a:r>
              <a:rPr lang="en-GB" sz="2200" dirty="0"/>
              <a:t>) </a:t>
            </a:r>
            <a:r>
              <a:rPr lang="en-GB" sz="2200" dirty="0" smtClean="0"/>
              <a:t>+ </a:t>
            </a:r>
            <a:r>
              <a:rPr lang="en-GB" sz="2200" b="1" dirty="0" smtClean="0">
                <a:solidFill>
                  <a:srgbClr val="FF0000"/>
                </a:solidFill>
              </a:rPr>
              <a:t>SPARQL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 smtClean="0"/>
              <a:t>The </a:t>
            </a:r>
            <a:r>
              <a:rPr lang="en-GB" sz="2200" b="1" dirty="0">
                <a:solidFill>
                  <a:srgbClr val="FF0000"/>
                </a:solidFill>
              </a:rPr>
              <a:t>XML </a:t>
            </a:r>
            <a:r>
              <a:rPr lang="en-GB" sz="2200" b="1" dirty="0" smtClean="0">
                <a:solidFill>
                  <a:srgbClr val="FF0000"/>
                </a:solidFill>
              </a:rPr>
              <a:t>database</a:t>
            </a:r>
            <a:r>
              <a:rPr lang="en-GB" sz="2200" dirty="0" smtClean="0"/>
              <a:t> </a:t>
            </a:r>
            <a:r>
              <a:rPr lang="en-GB" sz="2200" dirty="0" err="1" smtClean="0"/>
              <a:t>BaseX</a:t>
            </a:r>
            <a:endParaRPr lang="en-GB" sz="2200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971600" y="4365104"/>
            <a:ext cx="7200800" cy="194421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Explorer 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GUI,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900" dirty="0" smtClean="0"/>
              <a:t>enables </a:t>
            </a:r>
            <a:r>
              <a:rPr lang="en-GB" sz="2900" b="1" dirty="0" smtClean="0"/>
              <a:t>model developer </a:t>
            </a:r>
            <a:r>
              <a:rPr lang="en-GB" sz="2900" dirty="0" smtClean="0"/>
              <a:t>to: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b="1" dirty="0" smtClean="0"/>
              <a:t>Browse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Explore </a:t>
            </a:r>
            <a:r>
              <a:rPr lang="en-GB" sz="2600" b="1" dirty="0" smtClean="0"/>
              <a:t>dynamic behaviour </a:t>
            </a:r>
            <a:r>
              <a:rPr lang="en-GB" sz="2600" dirty="0" smtClean="0"/>
              <a:t>of specific instantiations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As provided via </a:t>
            </a:r>
            <a:r>
              <a:rPr lang="en-GB" sz="2600" b="1" dirty="0" smtClean="0">
                <a:solidFill>
                  <a:srgbClr val="FF0000"/>
                </a:solidFill>
              </a:rPr>
              <a:t>external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/>
              <a:t>or </a:t>
            </a:r>
            <a:r>
              <a:rPr lang="en-GB" sz="2600" b="1" dirty="0" smtClean="0">
                <a:solidFill>
                  <a:srgbClr val="1E09B7"/>
                </a:solidFill>
              </a:rPr>
              <a:t>object model</a:t>
            </a:r>
            <a:endParaRPr lang="en-GB" sz="2600" dirty="0" smtClean="0"/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b="1" dirty="0" smtClean="0"/>
              <a:t>Exercise</a:t>
            </a:r>
            <a:r>
              <a:rPr lang="en-GB" sz="2600" dirty="0" smtClean="0"/>
              <a:t> </a:t>
            </a:r>
            <a:r>
              <a:rPr lang="en-GB" sz="26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600" dirty="0" smtClean="0"/>
              <a:t>(store instances / execute queries)</a:t>
            </a:r>
            <a:endParaRPr lang="en-GB" sz="2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en-GB" dirty="0"/>
              <a:t>For </a:t>
            </a:r>
            <a:r>
              <a:rPr lang="en-GB" b="1" dirty="0"/>
              <a:t>software </a:t>
            </a:r>
            <a:r>
              <a:rPr lang="en-GB" b="1" dirty="0" smtClean="0"/>
              <a:t>developers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680520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800" b="1" dirty="0">
                <a:solidFill>
                  <a:srgbClr val="009900"/>
                </a:solidFill>
              </a:rPr>
              <a:t>MEKON</a:t>
            </a:r>
            <a:r>
              <a:rPr lang="en-GB" sz="2800" dirty="0"/>
              <a:t> </a:t>
            </a:r>
            <a:r>
              <a:rPr lang="en-GB" sz="3100" dirty="0" smtClean="0"/>
              <a:t>&amp; </a:t>
            </a:r>
            <a:r>
              <a:rPr lang="en-GB" sz="2800" b="1" dirty="0">
                <a:solidFill>
                  <a:srgbClr val="1E09B7"/>
                </a:solidFill>
              </a:rPr>
              <a:t>HOBO</a:t>
            </a:r>
            <a:r>
              <a:rPr lang="en-GB" sz="2800" dirty="0"/>
              <a:t> </a:t>
            </a:r>
            <a:endParaRPr lang="en-GB" sz="3100" dirty="0" smtClean="0"/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Provide </a:t>
            </a:r>
            <a:r>
              <a:rPr lang="en-GB" sz="2800" b="1" dirty="0" smtClean="0"/>
              <a:t>appropriate layered architecture</a:t>
            </a:r>
            <a:r>
              <a:rPr lang="en-GB" sz="2800" dirty="0" smtClean="0"/>
              <a:t>: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GB" sz="2600" dirty="0" smtClean="0"/>
              <a:t>Structured means of combining:</a:t>
            </a:r>
          </a:p>
          <a:p>
            <a:pPr marL="1085850" lvl="2">
              <a:buFont typeface="Wingdings" pitchFamily="2" charset="2"/>
              <a:buChar char="§"/>
              <a:defRPr/>
            </a:pPr>
            <a:r>
              <a:rPr lang="en-GB" dirty="0" smtClean="0"/>
              <a:t>Diverse </a:t>
            </a:r>
            <a:r>
              <a:rPr lang="en-GB" b="1" dirty="0" smtClean="0">
                <a:solidFill>
                  <a:srgbClr val="FF0000"/>
                </a:solidFill>
              </a:rPr>
              <a:t>knowledge sources</a:t>
            </a:r>
            <a:r>
              <a:rPr lang="en-GB" dirty="0" smtClean="0"/>
              <a:t> + </a:t>
            </a:r>
            <a:r>
              <a:rPr lang="en-GB" b="1" dirty="0" err="1" smtClean="0">
                <a:solidFill>
                  <a:srgbClr val="FF0000"/>
                </a:solidFill>
              </a:rPr>
              <a:t>reasonners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1085850" lvl="2">
              <a:buFont typeface="Wingdings" pitchFamily="2" charset="2"/>
              <a:buChar char="§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Generic reasoning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rgbClr val="1E09B7"/>
                </a:solidFill>
              </a:rPr>
              <a:t>domain-specific processing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Configurable via creation/customisation of plug-ins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Handle much of the </a:t>
            </a:r>
            <a:r>
              <a:rPr lang="en-GB" sz="2800" b="1" dirty="0" smtClean="0"/>
              <a:t>dirty work</a:t>
            </a:r>
            <a:r>
              <a:rPr lang="en-GB" sz="2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Lower-level interaction with </a:t>
            </a:r>
            <a:r>
              <a:rPr lang="en-GB" sz="2600" b="1" dirty="0" err="1" smtClean="0">
                <a:solidFill>
                  <a:srgbClr val="FF0000"/>
                </a:solidFill>
              </a:rPr>
              <a:t>ontologies</a:t>
            </a:r>
            <a:r>
              <a:rPr lang="en-GB" sz="2600" dirty="0" smtClean="0"/>
              <a:t>/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Intermediate-level processing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Provide client access via </a:t>
            </a:r>
            <a:r>
              <a:rPr lang="en-GB" sz="2800" b="1" dirty="0" smtClean="0"/>
              <a:t>appropriate APIs</a:t>
            </a:r>
            <a:r>
              <a:rPr lang="en-GB" sz="2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Generic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Domain-specific </a:t>
            </a:r>
            <a:r>
              <a:rPr lang="en-GB" sz="2600" b="1" dirty="0" smtClean="0">
                <a:solidFill>
                  <a:srgbClr val="1E09B7"/>
                </a:solidFill>
              </a:rPr>
              <a:t>object models</a:t>
            </a:r>
          </a:p>
          <a:p>
            <a:pPr>
              <a:buNone/>
            </a:pP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84784"/>
            <a:ext cx="6480720" cy="129614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dirty="0" smtClean="0"/>
              <a:t>enables </a:t>
            </a:r>
            <a:br>
              <a:rPr lang="en-GB" sz="2500" dirty="0" smtClean="0"/>
            </a:br>
            <a:r>
              <a:rPr lang="en-GB" sz="2500" dirty="0" smtClean="0"/>
              <a:t>  the creation of a </a:t>
            </a:r>
            <a:r>
              <a:rPr lang="en-GB" sz="2500" b="1" dirty="0" smtClean="0"/>
              <a:t>skeleton application</a:t>
            </a:r>
            <a:r>
              <a:rPr lang="en-GB" sz="2500" dirty="0" smtClean="0"/>
              <a:t>, </a:t>
            </a:r>
            <a:br>
              <a:rPr lang="en-GB" sz="2500" dirty="0" smtClean="0"/>
            </a:br>
            <a:r>
              <a:rPr lang="en-GB" sz="2500" dirty="0" smtClean="0"/>
              <a:t>  </a:t>
            </a:r>
            <a:r>
              <a:rPr lang="en-GB" sz="2500" i="1" dirty="0" smtClean="0"/>
              <a:t>without having to write a single line of code</a:t>
            </a:r>
            <a:endParaRPr lang="en-GB" sz="2500" dirty="0" smtClean="0"/>
          </a:p>
          <a:p>
            <a:pPr>
              <a:buNone/>
            </a:pPr>
            <a:endParaRPr lang="en-GB" sz="27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7704" y="3284984"/>
            <a:ext cx="5472608" cy="3024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500" b="1" dirty="0" smtClean="0">
                <a:solidFill>
                  <a:srgbClr val="FF0000"/>
                </a:solidFill>
              </a:rPr>
              <a:t>O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WL Ontology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 </a:t>
            </a:r>
            <a:r>
              <a:rPr kumimoji="0" lang="en-GB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Reasoner</a:t>
            </a:r>
            <a:endParaRPr lang="en-GB" sz="2500" b="1" dirty="0" smtClean="0">
              <a:solidFill>
                <a:srgbClr val="FF000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MEKON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Framework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 Configuration 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Model Explorer</a:t>
            </a:r>
            <a:endParaRPr kumimoji="0" lang="en-GB" sz="250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Skeleton OWL-Driven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b="1" dirty="0" smtClean="0"/>
              <a:t>ontology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 smtClean="0"/>
              <a:t>+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6768752" cy="1584176"/>
          </a:xfr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3600" b="1" dirty="0" smtClean="0"/>
              <a:t>Java Frameworks</a:t>
            </a:r>
          </a:p>
          <a:p>
            <a:pPr algn="ctr">
              <a:buNone/>
            </a:pPr>
            <a:r>
              <a:rPr lang="en-GB" sz="3600" dirty="0" smtClean="0"/>
              <a:t>for building</a:t>
            </a:r>
          </a:p>
          <a:p>
            <a:pPr algn="ctr">
              <a:buNone/>
            </a:pPr>
            <a:r>
              <a:rPr lang="en-GB" sz="3600" b="1" dirty="0" smtClean="0"/>
              <a:t>Ontology-Driven Applications</a:t>
            </a:r>
          </a:p>
          <a:p>
            <a:pPr>
              <a:buNone/>
            </a:pPr>
            <a:endParaRPr lang="en-GB" sz="13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3284984"/>
            <a:ext cx="6768752" cy="3096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600" dirty="0" smtClean="0"/>
              <a:t>Current use cases: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i="1" dirty="0" smtClean="0"/>
              <a:t>Almost(!)</a:t>
            </a:r>
            <a:r>
              <a:rPr lang="en-GB" sz="2400" dirty="0" smtClean="0"/>
              <a:t> products: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Knowledge-driven </a:t>
            </a:r>
            <a:r>
              <a:rPr lang="en-GB" sz="2200" b="1" dirty="0" smtClean="0"/>
              <a:t>clinical documentation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Web-based </a:t>
            </a:r>
            <a:r>
              <a:rPr lang="en-GB" sz="2200" b="1" dirty="0" smtClean="0"/>
              <a:t>recruitment </a:t>
            </a:r>
            <a:r>
              <a:rPr lang="en-GB" sz="2200" dirty="0" smtClean="0"/>
              <a:t>application 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Early prototypes: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Sepsis prediction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Clinical trials </a:t>
            </a:r>
            <a:r>
              <a:rPr lang="en-GB" sz="2200" dirty="0" smtClean="0"/>
              <a:t>design/design-retrieval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r>
              <a:rPr lang="en-GB" dirty="0" smtClean="0"/>
              <a:t> very, very briefly…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31640" y="1268760"/>
            <a:ext cx="6336704" cy="2736304"/>
          </a:xfr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900" b="1" dirty="0" smtClean="0">
                <a:solidFill>
                  <a:srgbClr val="009900"/>
                </a:solidFill>
              </a:rPr>
              <a:t>MEKON</a:t>
            </a:r>
            <a:r>
              <a:rPr lang="en-GB" sz="2900" dirty="0" smtClean="0"/>
              <a:t> based around </a:t>
            </a:r>
            <a:r>
              <a:rPr lang="en-GB" sz="2900" b="1" dirty="0" smtClean="0"/>
              <a:t>generic</a:t>
            </a:r>
            <a:r>
              <a:rPr lang="en-GB" sz="2900" dirty="0" smtClean="0"/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frames</a:t>
            </a:r>
            <a:r>
              <a:rPr lang="en-GB" sz="2900" b="1" dirty="0" smtClean="0">
                <a:solidFill>
                  <a:srgbClr val="FF0000"/>
                </a:solidFill>
              </a:rPr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model</a:t>
            </a:r>
            <a:endParaRPr lang="en-GB" sz="2900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sz="2600" dirty="0" smtClean="0"/>
              <a:t>Simple frame/slot based</a:t>
            </a:r>
            <a:r>
              <a:rPr lang="en-GB" sz="2600" b="1" dirty="0" smtClean="0"/>
              <a:t> </a:t>
            </a:r>
            <a:r>
              <a:rPr lang="en-GB" sz="2600" dirty="0" smtClean="0"/>
              <a:t>representation</a:t>
            </a:r>
          </a:p>
          <a:p>
            <a:pPr>
              <a:buNone/>
            </a:pPr>
            <a:endParaRPr lang="en-GB" sz="900" dirty="0" smtClean="0"/>
          </a:p>
          <a:p>
            <a:pPr>
              <a:buNone/>
            </a:pPr>
            <a:r>
              <a:rPr lang="en-GB" sz="2900" b="1" dirty="0" smtClean="0"/>
              <a:t>Plug-in framework</a:t>
            </a:r>
            <a:r>
              <a:rPr lang="en-GB" sz="2900" dirty="0" smtClean="0"/>
              <a:t> allows incorporation + integration of diverse: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Ontology-like </a:t>
            </a:r>
            <a:r>
              <a:rPr lang="en-GB" sz="2600" b="1" dirty="0" smtClean="0">
                <a:solidFill>
                  <a:srgbClr val="FF0000"/>
                </a:solidFill>
              </a:rPr>
              <a:t>knowledge sources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Associated</a:t>
            </a:r>
            <a:r>
              <a:rPr lang="en-GB" sz="2600" b="1" dirty="0" smtClean="0"/>
              <a:t> </a:t>
            </a:r>
            <a:r>
              <a:rPr lang="en-GB" sz="2600" b="1" dirty="0" smtClean="0">
                <a:solidFill>
                  <a:srgbClr val="FF0000"/>
                </a:solidFill>
              </a:rPr>
              <a:t>reasoning mechanisms</a:t>
            </a:r>
          </a:p>
          <a:p>
            <a:pPr lvl="0">
              <a:buNone/>
              <a:defRPr/>
            </a:pPr>
            <a:endParaRPr lang="en-GB" sz="900" b="1" dirty="0" smtClean="0"/>
          </a:p>
          <a:p>
            <a:pPr marL="285750" indent="-285750">
              <a:buNone/>
              <a:defRPr/>
            </a:pPr>
            <a:r>
              <a:rPr lang="en-GB" sz="2900" b="1" dirty="0" smtClean="0">
                <a:solidFill>
                  <a:srgbClr val="FF0000"/>
                </a:solidFill>
              </a:rPr>
              <a:t>OWL + DL </a:t>
            </a:r>
            <a:r>
              <a:rPr lang="en-GB" sz="2900" dirty="0" smtClean="0"/>
              <a:t>based</a:t>
            </a:r>
            <a:r>
              <a:rPr lang="en-GB" sz="2900" b="1" dirty="0" smtClean="0"/>
              <a:t> plug-ins </a:t>
            </a:r>
            <a:r>
              <a:rPr lang="en-GB" sz="2900" dirty="0" smtClean="0"/>
              <a:t>are provided</a:t>
            </a:r>
            <a:endParaRPr lang="en-GB" sz="29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31640" y="4365104"/>
            <a:ext cx="6336704" cy="2016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ct val="20000"/>
              </a:spcBef>
            </a:pPr>
            <a:r>
              <a:rPr lang="en-GB" sz="2700" b="1" dirty="0" smtClean="0">
                <a:solidFill>
                  <a:srgbClr val="1E09B7"/>
                </a:solidFill>
              </a:rPr>
              <a:t>HOBO</a:t>
            </a:r>
            <a:r>
              <a:rPr lang="en-GB" sz="2700" dirty="0" smtClean="0"/>
              <a:t> extends </a:t>
            </a:r>
            <a:r>
              <a:rPr lang="en-GB" sz="2700" b="1" dirty="0" smtClean="0">
                <a:solidFill>
                  <a:srgbClr val="009900"/>
                </a:solidFill>
              </a:rPr>
              <a:t>MEKON</a:t>
            </a:r>
            <a:r>
              <a:rPr lang="en-GB" sz="2700" dirty="0" smtClean="0"/>
              <a:t>, enabling the creation of </a:t>
            </a:r>
            <a:r>
              <a:rPr lang="en-GB" sz="2700" b="1" dirty="0" smtClean="0"/>
              <a:t>domain-specific</a:t>
            </a:r>
            <a:r>
              <a:rPr lang="en-GB" sz="2700" dirty="0" smtClean="0"/>
              <a:t> </a:t>
            </a:r>
            <a:r>
              <a:rPr lang="en-GB" sz="2700" b="1" dirty="0" smtClean="0">
                <a:solidFill>
                  <a:srgbClr val="1E09B7"/>
                </a:solidFill>
              </a:rPr>
              <a:t>object models</a:t>
            </a:r>
            <a:endParaRPr lang="en-GB" sz="2700" dirty="0" smtClean="0"/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b="1" dirty="0" smtClean="0"/>
              <a:t>Bound to </a:t>
            </a:r>
            <a:r>
              <a:rPr lang="en-GB" sz="2400" dirty="0" smtClean="0"/>
              <a:t>appropriately populated </a:t>
            </a:r>
            <a:r>
              <a:rPr lang="en-GB" sz="2400" b="1" dirty="0" smtClean="0">
                <a:solidFill>
                  <a:srgbClr val="009900"/>
                </a:solidFill>
              </a:rPr>
              <a:t>frames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009900"/>
                </a:solidFill>
              </a:rPr>
              <a:t>models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Instantiations  of </a:t>
            </a:r>
            <a:r>
              <a:rPr lang="en-GB" sz="2400" b="1" dirty="0" smtClean="0">
                <a:solidFill>
                  <a:srgbClr val="1E09B7"/>
                </a:solidFill>
              </a:rPr>
              <a:t>object models </a:t>
            </a:r>
            <a:r>
              <a:rPr lang="en-GB" sz="2400" dirty="0" smtClean="0"/>
              <a:t>operate </a:t>
            </a:r>
            <a:r>
              <a:rPr lang="en-GB" sz="2400" b="1" dirty="0" smtClean="0"/>
              <a:t>in-tandem </a:t>
            </a:r>
            <a:r>
              <a:rPr lang="en-GB" sz="2400" dirty="0" smtClean="0"/>
              <a:t>with instantiations of </a:t>
            </a:r>
            <a:r>
              <a:rPr lang="en-GB" sz="2400" b="1" dirty="0" smtClean="0">
                <a:solidFill>
                  <a:srgbClr val="009900"/>
                </a:solidFill>
              </a:rPr>
              <a:t>frames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009900"/>
                </a:solidFill>
              </a:rPr>
              <a:t>model</a:t>
            </a:r>
          </a:p>
          <a:p>
            <a:pPr marL="285750" indent="-285750">
              <a:spcBef>
                <a:spcPct val="20000"/>
              </a:spcBef>
            </a:pPr>
            <a:endParaRPr lang="en-GB" sz="2700" b="1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r>
              <a:rPr lang="en-GB" dirty="0" smtClean="0"/>
              <a:t> also come with…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71600" y="1340768"/>
            <a:ext cx="7200800" cy="2736304"/>
          </a:xfr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500" dirty="0" smtClean="0"/>
              <a:t>mechanism, operates via </a:t>
            </a:r>
            <a:r>
              <a:rPr lang="en-GB" sz="2500" b="1" dirty="0" smtClean="0"/>
              <a:t>plug-in framework</a:t>
            </a:r>
          </a:p>
          <a:p>
            <a:pPr lvl="0">
              <a:buNone/>
            </a:pPr>
            <a:endParaRPr lang="en-GB" sz="800" b="1" dirty="0" smtClean="0"/>
          </a:p>
          <a:p>
            <a:pPr lvl="0">
              <a:buNone/>
            </a:pPr>
            <a:r>
              <a:rPr lang="en-GB" sz="2500" b="1" dirty="0" smtClean="0"/>
              <a:t>Current plug-ins </a:t>
            </a:r>
            <a:r>
              <a:rPr lang="en-GB" sz="2500" dirty="0" smtClean="0"/>
              <a:t>based on: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 smtClean="0">
                <a:solidFill>
                  <a:srgbClr val="FF0000"/>
                </a:solidFill>
              </a:rPr>
              <a:t>OWL</a:t>
            </a:r>
            <a:r>
              <a:rPr lang="en-GB" sz="2200" b="1" dirty="0" smtClean="0"/>
              <a:t> </a:t>
            </a:r>
            <a:r>
              <a:rPr lang="en-GB" sz="2200" dirty="0" smtClean="0"/>
              <a:t>constructs</a:t>
            </a:r>
            <a:r>
              <a:rPr lang="en-GB" sz="2200" b="1" dirty="0" smtClean="0"/>
              <a:t> </a:t>
            </a:r>
            <a:r>
              <a:rPr lang="en-GB" sz="2200" dirty="0" smtClean="0"/>
              <a:t>+</a:t>
            </a:r>
            <a:r>
              <a:rPr lang="en-GB" sz="2200" b="1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DL</a:t>
            </a:r>
            <a:r>
              <a:rPr lang="en-GB" sz="2200" dirty="0" smtClean="0"/>
              <a:t> reasoning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 smtClean="0">
                <a:solidFill>
                  <a:srgbClr val="FF0000"/>
                </a:solidFill>
              </a:rPr>
              <a:t>RDF</a:t>
            </a:r>
            <a:r>
              <a:rPr lang="en-GB" sz="2200" dirty="0" smtClean="0"/>
              <a:t> (</a:t>
            </a:r>
            <a:r>
              <a:rPr lang="en-GB" sz="2200" dirty="0" err="1"/>
              <a:t>Stardog</a:t>
            </a:r>
            <a:r>
              <a:rPr lang="en-GB" sz="2200" dirty="0"/>
              <a:t> </a:t>
            </a:r>
            <a:r>
              <a:rPr lang="en-GB" sz="2200" dirty="0" smtClean="0"/>
              <a:t>or Jena</a:t>
            </a:r>
            <a:r>
              <a:rPr lang="en-GB" sz="2200" dirty="0"/>
              <a:t>) </a:t>
            </a:r>
            <a:r>
              <a:rPr lang="en-GB" sz="2200" dirty="0" smtClean="0"/>
              <a:t>+ </a:t>
            </a:r>
            <a:r>
              <a:rPr lang="en-GB" sz="2200" b="1" dirty="0" smtClean="0">
                <a:solidFill>
                  <a:srgbClr val="FF0000"/>
                </a:solidFill>
              </a:rPr>
              <a:t>SPARQL</a:t>
            </a:r>
          </a:p>
          <a:p>
            <a:pPr>
              <a:buFont typeface="Wingdings" pitchFamily="2" charset="2"/>
              <a:buChar char="§"/>
            </a:pPr>
            <a:r>
              <a:rPr lang="en-GB" sz="2200" dirty="0" smtClean="0"/>
              <a:t>The </a:t>
            </a:r>
            <a:r>
              <a:rPr lang="en-GB" sz="2200" b="1" dirty="0">
                <a:solidFill>
                  <a:srgbClr val="FF0000"/>
                </a:solidFill>
              </a:rPr>
              <a:t>XML database</a:t>
            </a:r>
            <a:r>
              <a:rPr lang="en-GB" sz="2200" dirty="0"/>
              <a:t>, </a:t>
            </a:r>
            <a:r>
              <a:rPr lang="en-GB" sz="2200" dirty="0" err="1" smtClean="0"/>
              <a:t>BaseX</a:t>
            </a:r>
            <a:endParaRPr lang="en-GB" sz="2200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971600" y="4365104"/>
            <a:ext cx="7200800" cy="194421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Explorer 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GUI,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900" dirty="0" smtClean="0"/>
              <a:t>enables </a:t>
            </a:r>
            <a:r>
              <a:rPr lang="en-GB" sz="2900" b="1" dirty="0" smtClean="0"/>
              <a:t>model developer </a:t>
            </a:r>
            <a:r>
              <a:rPr lang="en-GB" sz="2900" dirty="0" smtClean="0"/>
              <a:t>to: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b="1" dirty="0" smtClean="0"/>
              <a:t>Browse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Explore </a:t>
            </a:r>
            <a:r>
              <a:rPr lang="en-GB" sz="2600" b="1" dirty="0" smtClean="0"/>
              <a:t>dynamic behaviour </a:t>
            </a:r>
            <a:r>
              <a:rPr lang="en-GB" sz="2600" dirty="0" smtClean="0"/>
              <a:t>of specific instantiations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As provided via </a:t>
            </a:r>
            <a:r>
              <a:rPr lang="en-GB" sz="2600" b="1" dirty="0" smtClean="0">
                <a:solidFill>
                  <a:srgbClr val="FF0000"/>
                </a:solidFill>
              </a:rPr>
              <a:t>external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/>
              <a:t>or </a:t>
            </a:r>
            <a:r>
              <a:rPr lang="en-GB" sz="2600" b="1" dirty="0" smtClean="0">
                <a:solidFill>
                  <a:srgbClr val="1E09B7"/>
                </a:solidFill>
              </a:rPr>
              <a:t>object model</a:t>
            </a:r>
            <a:endParaRPr lang="en-GB" sz="2600" dirty="0" smtClean="0"/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b="1" dirty="0" smtClean="0"/>
              <a:t>Exercise</a:t>
            </a:r>
            <a:r>
              <a:rPr lang="en-GB" sz="2600" dirty="0" smtClean="0"/>
              <a:t> </a:t>
            </a:r>
            <a:r>
              <a:rPr lang="en-GB" sz="26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600" dirty="0" smtClean="0"/>
              <a:t>(store instances / execute queries)</a:t>
            </a:r>
            <a:endParaRPr lang="en-GB" sz="2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Why use </a:t>
            </a:r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 smtClean="0"/>
              <a:t>+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r>
              <a:rPr lang="en-GB" dirty="0" smtClean="0"/>
              <a:t>?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488832" cy="4680520"/>
          </a:xfr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3100" dirty="0" smtClean="0"/>
              <a:t>For </a:t>
            </a:r>
            <a:r>
              <a:rPr lang="en-GB" sz="3100" b="1" dirty="0" smtClean="0"/>
              <a:t>software developers</a:t>
            </a:r>
            <a:r>
              <a:rPr lang="en-GB" sz="3100" dirty="0" smtClean="0"/>
              <a:t> they…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Provide </a:t>
            </a:r>
            <a:r>
              <a:rPr lang="en-GB" sz="2800" b="1" dirty="0" smtClean="0"/>
              <a:t>appropriate layered architecture</a:t>
            </a:r>
            <a:r>
              <a:rPr lang="en-GB" sz="2800" dirty="0" smtClean="0"/>
              <a:t>:</a:t>
            </a:r>
          </a:p>
          <a:p>
            <a:pPr marL="685800" lvl="1">
              <a:buFont typeface="Wingdings" pitchFamily="2" charset="2"/>
              <a:buChar char="§"/>
            </a:pPr>
            <a:r>
              <a:rPr lang="en-GB" sz="2600" dirty="0" smtClean="0"/>
              <a:t>Structured means of combining:</a:t>
            </a:r>
          </a:p>
          <a:p>
            <a:pPr marL="1085850" lvl="2">
              <a:buFont typeface="Wingdings" pitchFamily="2" charset="2"/>
              <a:buChar char="§"/>
              <a:defRPr/>
            </a:pPr>
            <a:r>
              <a:rPr lang="en-GB" dirty="0" smtClean="0"/>
              <a:t>Diverse </a:t>
            </a:r>
            <a:r>
              <a:rPr lang="en-GB" b="1" dirty="0" smtClean="0">
                <a:solidFill>
                  <a:srgbClr val="FF0000"/>
                </a:solidFill>
              </a:rPr>
              <a:t>knowledge sources</a:t>
            </a:r>
            <a:r>
              <a:rPr lang="en-GB" dirty="0" smtClean="0"/>
              <a:t> + </a:t>
            </a:r>
            <a:r>
              <a:rPr lang="en-GB" b="1" dirty="0" err="1" smtClean="0">
                <a:solidFill>
                  <a:srgbClr val="FF0000"/>
                </a:solidFill>
              </a:rPr>
              <a:t>reasonners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1085850" lvl="2">
              <a:buFont typeface="Wingdings" pitchFamily="2" charset="2"/>
              <a:buChar char="§"/>
              <a:defRPr/>
            </a:pPr>
            <a:r>
              <a:rPr lang="en-GB" b="1" dirty="0" smtClean="0">
                <a:solidFill>
                  <a:srgbClr val="FF0000"/>
                </a:solidFill>
              </a:rPr>
              <a:t>Generic reasoning </a:t>
            </a:r>
            <a:r>
              <a:rPr lang="en-GB" dirty="0" smtClean="0"/>
              <a:t>+ </a:t>
            </a:r>
            <a:r>
              <a:rPr lang="en-GB" b="1" dirty="0" smtClean="0">
                <a:solidFill>
                  <a:srgbClr val="1E09B7"/>
                </a:solidFill>
              </a:rPr>
              <a:t>domain-specific processing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Configurable via creation/customisation of plug-ins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Handle much of the </a:t>
            </a:r>
            <a:r>
              <a:rPr lang="en-GB" sz="2800" b="1" dirty="0" smtClean="0"/>
              <a:t>dirty work</a:t>
            </a:r>
            <a:r>
              <a:rPr lang="en-GB" sz="2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Lower-level interaction with </a:t>
            </a:r>
            <a:r>
              <a:rPr lang="en-GB" sz="2600" b="1" dirty="0" err="1" smtClean="0">
                <a:solidFill>
                  <a:srgbClr val="FF0000"/>
                </a:solidFill>
              </a:rPr>
              <a:t>ontologies</a:t>
            </a:r>
            <a:r>
              <a:rPr lang="en-GB" sz="2600" dirty="0" smtClean="0"/>
              <a:t>/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Intermediate-level processing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Provide client access via </a:t>
            </a:r>
            <a:r>
              <a:rPr lang="en-GB" sz="2800" b="1" dirty="0" smtClean="0"/>
              <a:t>appropriate APIs</a:t>
            </a:r>
            <a:r>
              <a:rPr lang="en-GB" sz="28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Generic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GB" sz="2600" dirty="0" smtClean="0"/>
              <a:t>Domain-specific </a:t>
            </a:r>
            <a:r>
              <a:rPr lang="en-GB" sz="2600" b="1" dirty="0" smtClean="0">
                <a:solidFill>
                  <a:srgbClr val="1E09B7"/>
                </a:solidFill>
              </a:rPr>
              <a:t>object models</a:t>
            </a:r>
          </a:p>
          <a:p>
            <a:pPr>
              <a:buNone/>
            </a:pP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528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MEKON &amp; HOBO</vt:lpstr>
      <vt:lpstr>Very, very briefly</vt:lpstr>
      <vt:lpstr>Also come with…</vt:lpstr>
      <vt:lpstr>For software developers</vt:lpstr>
      <vt:lpstr>For ontology developers</vt:lpstr>
      <vt:lpstr>MEKON + HOBO</vt:lpstr>
      <vt:lpstr>MEKON/HOBO very, very briefly…</vt:lpstr>
      <vt:lpstr>MEKON/HOBO also come with…</vt:lpstr>
      <vt:lpstr>Why use MEKON + HOBO?</vt:lpstr>
      <vt:lpstr>Why use MEKON + HOBO?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 and HOBO</dc:title>
  <dc:creator>Colin</dc:creator>
  <cp:lastModifiedBy>Colin</cp:lastModifiedBy>
  <cp:revision>299</cp:revision>
  <dcterms:created xsi:type="dcterms:W3CDTF">2016-03-22T16:17:50Z</dcterms:created>
  <dcterms:modified xsi:type="dcterms:W3CDTF">2016-04-07T16:12:35Z</dcterms:modified>
</cp:coreProperties>
</file>