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259" r:id="rId5"/>
    <p:sldId id="258" r:id="rId6"/>
    <p:sldId id="265" r:id="rId7"/>
    <p:sldId id="313" r:id="rId8"/>
    <p:sldId id="260" r:id="rId9"/>
    <p:sldId id="285" r:id="rId10"/>
    <p:sldId id="335" r:id="rId11"/>
    <p:sldId id="261" r:id="rId12"/>
    <p:sldId id="283" r:id="rId13"/>
    <p:sldId id="262" r:id="rId14"/>
    <p:sldId id="278" r:id="rId15"/>
    <p:sldId id="264" r:id="rId16"/>
    <p:sldId id="266" r:id="rId17"/>
    <p:sldId id="282" r:id="rId18"/>
    <p:sldId id="279" r:id="rId19"/>
    <p:sldId id="276" r:id="rId20"/>
    <p:sldId id="284" r:id="rId21"/>
    <p:sldId id="320" r:id="rId22"/>
    <p:sldId id="277" r:id="rId23"/>
    <p:sldId id="273" r:id="rId24"/>
    <p:sldId id="288" r:id="rId25"/>
    <p:sldId id="286" r:id="rId26"/>
    <p:sldId id="287" r:id="rId27"/>
    <p:sldId id="300" r:id="rId28"/>
    <p:sldId id="290" r:id="rId29"/>
    <p:sldId id="301" r:id="rId30"/>
    <p:sldId id="331" r:id="rId31"/>
    <p:sldId id="308" r:id="rId32"/>
    <p:sldId id="314" r:id="rId33"/>
    <p:sldId id="304" r:id="rId34"/>
    <p:sldId id="312" r:id="rId35"/>
    <p:sldId id="305" r:id="rId36"/>
    <p:sldId id="306" r:id="rId37"/>
    <p:sldId id="309" r:id="rId38"/>
    <p:sldId id="310" r:id="rId39"/>
    <p:sldId id="315" r:id="rId40"/>
    <p:sldId id="330" r:id="rId41"/>
    <p:sldId id="325" r:id="rId42"/>
    <p:sldId id="328" r:id="rId43"/>
    <p:sldId id="329" r:id="rId44"/>
    <p:sldId id="292" r:id="rId45"/>
    <p:sldId id="316" r:id="rId46"/>
    <p:sldId id="332" r:id="rId47"/>
    <p:sldId id="317" r:id="rId48"/>
    <p:sldId id="318" r:id="rId49"/>
    <p:sldId id="321" r:id="rId50"/>
    <p:sldId id="322" r:id="rId51"/>
    <p:sldId id="319" r:id="rId52"/>
    <p:sldId id="336" r:id="rId53"/>
    <p:sldId id="333" r:id="rId54"/>
    <p:sldId id="323" r:id="rId55"/>
    <p:sldId id="324" r:id="rId56"/>
    <p:sldId id="326" r:id="rId57"/>
    <p:sldId id="293" r:id="rId58"/>
    <p:sldId id="297" r:id="rId59"/>
    <p:sldId id="2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1DD9"/>
    <a:srgbClr val="C35855"/>
    <a:srgbClr val="3317A9"/>
    <a:srgbClr val="765B97"/>
    <a:srgbClr val="6951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4" autoAdjust="0"/>
    <p:restoredTop sz="95382" autoAdjust="0"/>
  </p:normalViewPr>
  <p:slideViewPr>
    <p:cSldViewPr>
      <p:cViewPr varScale="1">
        <p:scale>
          <a:sx n="63" d="100"/>
          <a:sy n="63" d="100"/>
        </p:scale>
        <p:origin x="-8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82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93DBC-7519-4EA7-8165-AFD94A974DB8}" type="datetimeFigureOut">
              <a:rPr lang="en-GB" smtClean="0"/>
              <a:pPr/>
              <a:t>30/01/2015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78CD-1885-48C7-90A4-BDD79D895FC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mekon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572" y="2204864"/>
            <a:ext cx="7772400" cy="208823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MEKON/HOBO</a:t>
            </a:r>
            <a:br>
              <a:rPr lang="en-GB" sz="6000" b="1" dirty="0" smtClean="0"/>
            </a:br>
            <a:r>
              <a:rPr lang="en-GB" sz="6000" b="1" dirty="0" smtClean="0"/>
              <a:t>Introductory Tutorial</a:t>
            </a:r>
            <a:endParaRPr lang="en-GB" sz="60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3568" y="4221088"/>
            <a:ext cx="7772400" cy="2088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[Under Construction]</a:t>
            </a:r>
            <a:endParaRPr kumimoji="0" lang="en-GB" sz="60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612" y="944724"/>
            <a:ext cx="6984776" cy="49372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Frames Model Entities</a:t>
            </a:r>
          </a:p>
          <a:p>
            <a:endParaRPr lang="en-GB" sz="1600" dirty="0" smtClean="0"/>
          </a:p>
          <a:p>
            <a:r>
              <a:rPr lang="en-GB" sz="1600" dirty="0" smtClean="0"/>
              <a:t>The FM representation includes entities at three distinct representational levels: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Concept-Level : </a:t>
            </a:r>
            <a:r>
              <a:rPr lang="en-GB" sz="1600" dirty="0" smtClean="0"/>
              <a:t>Representation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dirty="0" smtClean="0"/>
              <a:t>: </a:t>
            </a:r>
            <a:r>
              <a:rPr lang="en-GB" sz="1600" dirty="0" smtClean="0"/>
              <a:t>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dirty="0" smtClean="0"/>
              <a:t>: </a:t>
            </a:r>
            <a:r>
              <a:rPr lang="en-GB" sz="1600" dirty="0" smtClean="0"/>
              <a:t>Numeric-value definition (numeric-type + valid value-range)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GB" sz="1600" b="1" dirty="0" smtClean="0"/>
              <a:t>:</a:t>
            </a:r>
            <a:r>
              <a:rPr lang="en-GB" sz="1600" dirty="0" smtClean="0"/>
              <a:t> Concept-level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Inter-concept relationships OR numerical attribute of concept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Instance-Level: </a:t>
            </a:r>
            <a:r>
              <a:rPr lang="en-GB" sz="1600" dirty="0" smtClean="0"/>
              <a:t>Representation of specific instantiations of domain model: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dirty="0" smtClean="0"/>
              <a:t>: </a:t>
            </a:r>
            <a:r>
              <a:rPr lang="en-GB" sz="1600" dirty="0" smtClean="0"/>
              <a:t>Instantiation of domain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dirty="0" smtClean="0"/>
              <a:t>: </a:t>
            </a:r>
            <a:r>
              <a:rPr lang="en-GB" sz="1600" dirty="0" smtClean="0"/>
              <a:t>Specific numeric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IValue</a:t>
            </a:r>
            <a:r>
              <a:rPr lang="en-GB" sz="1600" b="1" dirty="0" smtClean="0"/>
              <a:t>:</a:t>
            </a:r>
            <a:r>
              <a:rPr lang="en-GB" sz="1600" dirty="0" smtClean="0"/>
              <a:t> Instance-level value-entity 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b="1" dirty="0" smtClean="0"/>
              <a:t>: </a:t>
            </a:r>
            <a:r>
              <a:rPr lang="en-GB" sz="1600" dirty="0" smtClean="0"/>
              <a:t>Inter-instance relationships OR numerical attribute value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sz="1600" b="1" dirty="0" smtClean="0"/>
              <a:t>Meta-Level: </a:t>
            </a:r>
            <a:r>
              <a:rPr lang="en-GB" sz="1600" dirty="0" smtClean="0"/>
              <a:t>Representation of references to domain model entities:</a:t>
            </a:r>
          </a:p>
          <a:p>
            <a:pPr marL="457200" indent="-457200"/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dirty="0" smtClean="0"/>
              <a:t>: </a:t>
            </a:r>
            <a:r>
              <a:rPr lang="en-GB" sz="1600" dirty="0" smtClean="0"/>
              <a:t>Reference to domain concept (used solely for defining value-types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-valued slots)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688124" y="274492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ME with basic MEKON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tree in LH panel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1620" y="5229200"/>
            <a:ext cx="3024336" cy="7560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1680" y="5625244"/>
            <a:ext cx="24482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/>
              <a:t>/ external source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688124" y="4113076"/>
            <a:ext cx="3060340" cy="23391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Tree represents hierarchy of all concept-level frames,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in model.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Model consists of this set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, together with associated sets of concept-level slots 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(not currently visible)</a:t>
            </a:r>
          </a:p>
        </p:txBody>
      </p:sp>
      <p:sp>
        <p:nvSpPr>
          <p:cNvPr id="10" name="Oval 9"/>
          <p:cNvSpPr/>
          <p:nvPr/>
        </p:nvSpPr>
        <p:spPr>
          <a:xfrm>
            <a:off x="1331640" y="5625244"/>
            <a:ext cx="324036" cy="28803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5904148" y="908720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Reminder:</a:t>
            </a:r>
            <a:r>
              <a:rPr lang="en-GB" dirty="0" smtClean="0"/>
              <a:t> </a:t>
            </a:r>
            <a:r>
              <a:rPr lang="en-GB" sz="1600" dirty="0" smtClean="0"/>
              <a:t>See appendix at end of tutorial for Model Explorer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3608" y="1088740"/>
            <a:ext cx="7056784" cy="4708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MEKON Model Building</a:t>
            </a:r>
          </a:p>
          <a:p>
            <a:endParaRPr lang="en-GB" sz="800" b="1" dirty="0" smtClean="0"/>
          </a:p>
          <a:p>
            <a:r>
              <a:rPr lang="en-GB" sz="1600" dirty="0" smtClean="0"/>
              <a:t>Basic MEKON FMs are derived entirely from one or more EKSs. This contrasts with hybrid HOBO/MEKON models, in which part of the FM is derived from a HOBO-based OM.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Model Builder Plug-in: </a:t>
            </a:r>
            <a:r>
              <a:rPr lang="en-GB" sz="1600" dirty="0" smtClean="0">
                <a:cs typeface="Courier New" pitchFamily="49" charset="0"/>
              </a:rPr>
              <a:t>In the case of the demo model, the basic version of the FM is derived from an OWL ontology, and built by the standard MEKON-OWL plug-in. This plug-in uses some fairly obvious mappings, such as: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OWL class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Existential property restriction 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  <a:sym typeface="Wingdings" pitchFamily="2" charset="2"/>
              </a:rPr>
              <a:t>etc.</a:t>
            </a:r>
          </a:p>
          <a:p>
            <a:pPr marL="457200" indent="-457200"/>
            <a:endParaRPr lang="en-GB" sz="800" i="1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 Configuration File: </a:t>
            </a:r>
            <a:r>
              <a:rPr lang="en-GB" sz="1600" dirty="0" smtClean="0">
                <a:cs typeface="Courier New" pitchFamily="49" charset="0"/>
              </a:rPr>
              <a:t>This file directs the entire model building process, specifying the relevant model-building plug-in(s), and any required reasoning plug-ins (such as the MEKON-OWL reasoning plug-in), and providing the required configuration information for each.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same file is also used to specify the OM for hybrid </a:t>
            </a:r>
            <a:r>
              <a:rPr lang="en-GB" sz="1600" dirty="0" smtClean="0"/>
              <a:t>HOBO/MEKON models, and any mappings between the OM and corresponding entities in the relevant EKSs.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5508104" y="1628800"/>
            <a:ext cx="3276364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various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in LH panel, including some with subs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“List Search” tab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Filter resulting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list by typing into text-box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from resulting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8104" y="3969060"/>
            <a:ext cx="3276364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appear in RH panel (to be explained in subsequent slides)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“Sub-Tree List Search” tab appears when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with descendants is selected, containing list consisting only of descendants of selected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9572" y="548680"/>
            <a:ext cx="7704856" cy="58939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Slot Specification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Value-Types: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provides a value-type, which defines the valid values for any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will be created as instantiations of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 Possible value-types are: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Defines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" b="1" dirty="0" smtClean="0"/>
          </a:p>
          <a:p>
            <a:endParaRPr lang="en-GB" sz="800" dirty="0" smtClean="0"/>
          </a:p>
          <a:p>
            <a:r>
              <a:rPr lang="en-GB" sz="1600" dirty="0" smtClean="0">
                <a:cs typeface="Courier New" pitchFamily="49" charset="0"/>
              </a:rPr>
              <a:t>Note that a value-type specifies values at the next representation level down from itself. </a:t>
            </a:r>
          </a:p>
          <a:p>
            <a:endParaRPr lang="en-GB" sz="800" b="1" dirty="0" smtClean="0"/>
          </a:p>
          <a:p>
            <a:r>
              <a:rPr lang="en-GB" sz="1600" b="1" dirty="0" smtClean="0"/>
              <a:t>Cardinality: </a:t>
            </a:r>
            <a:r>
              <a:rPr lang="en-GB" sz="1600" dirty="0" smtClean="0">
                <a:cs typeface="Courier New" pitchFamily="49" charset="0"/>
              </a:rPr>
              <a:t>Each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comes with a </a:t>
            </a:r>
            <a:r>
              <a:rPr lang="en-GB" sz="1600" i="1" dirty="0" smtClean="0">
                <a:cs typeface="Courier New" pitchFamily="49" charset="0"/>
              </a:rPr>
              <a:t>cardinality type</a:t>
            </a:r>
            <a:r>
              <a:rPr lang="en-GB" sz="1600" dirty="0" smtClean="0">
                <a:cs typeface="Courier New" pitchFamily="49" charset="0"/>
              </a:rPr>
              <a:t>, specified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CCardinality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cs typeface="Courier New" pitchFamily="49" charset="0"/>
              </a:rPr>
              <a:t>enum</a:t>
            </a:r>
            <a:r>
              <a:rPr lang="en-GB" sz="1600" dirty="0" smtClean="0">
                <a:cs typeface="Courier New" pitchFamily="49" charset="0"/>
              </a:rPr>
              <a:t>, with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FREE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any combination of legal values permitted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Multi-valued slot - value-types cannot duplicate or subsume one another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/>
              <a:t>Single valued slot</a:t>
            </a: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Fixed Values: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can provide sets of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instantiations of specific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either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 or on any of it’s ancestors.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instantiated, along with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any such values will be automatically added to the instantiating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Fixed-values can only be defined for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-valued slots. They are not applicable to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16116" y="1232756"/>
            <a:ext cx="3096344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appear in RH panel, including details of two attached slots: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-valued slot / values must be instantiations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job-count</a:t>
            </a:r>
            <a:r>
              <a:rPr lang="en-GB" sz="1600" dirty="0" smtClean="0"/>
              <a:t>: Integer-valued  slot / value-type is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, specifying valid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/>
              <a:t> values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7524" y="5193196"/>
            <a:ext cx="2844316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27584" y="5913276"/>
            <a:ext cx="2268252" cy="64807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CNumber</a:t>
            </a:r>
            <a:r>
              <a:rPr lang="en-GB" sz="1600" dirty="0" smtClean="0"/>
              <a:t> / Source(s) as for parent-slot</a:t>
            </a:r>
            <a:endParaRPr lang="en-GB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863589" y="5553236"/>
            <a:ext cx="230425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467544" y="5553236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1540" y="6021288"/>
            <a:ext cx="324036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616116" y="368660"/>
            <a:ext cx="309634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Employment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in LH panel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3888" y="5193196"/>
            <a:ext cx="5256584" cy="14041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5553236"/>
            <a:ext cx="3024335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35896" y="5481228"/>
            <a:ext cx="83730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[ ]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95936" y="5877272"/>
            <a:ext cx="424847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 cardinality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UNIQUE_TYPES</a:t>
            </a:r>
            <a:r>
              <a:rPr lang="en-GB" sz="1600" dirty="0" smtClean="0"/>
              <a:t>   </a:t>
            </a:r>
            <a:r>
              <a:rPr lang="en-GB" sz="1600" i="1" dirty="0" smtClean="0"/>
              <a:t>[Not shown]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35894" y="5805264"/>
            <a:ext cx="801303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{ }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63888" y="6237312"/>
            <a:ext cx="5184576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400" b="1" i="1" dirty="0" smtClean="0"/>
              <a:t>Note: </a:t>
            </a:r>
            <a:r>
              <a:rPr lang="en-GB" sz="1400" dirty="0" smtClean="0"/>
              <a:t>Slot cardinality =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SINGLETON</a:t>
            </a:r>
            <a:r>
              <a:rPr lang="en-GB" sz="1400" dirty="0" smtClean="0"/>
              <a:t>, when neither modifier present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688124" y="2816932"/>
            <a:ext cx="306034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Details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, along with all 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representing slot value-types, are recursively displayed in RH panel. Including details of both slots and descendant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Value-type of </a:t>
            </a:r>
            <a:r>
              <a:rPr lang="en-GB" sz="1600" dirty="0" err="1" smtClean="0">
                <a:latin typeface="Comic Sans MS" pitchFamily="66" charset="0"/>
                <a:cs typeface="Courier New" pitchFamily="49" charset="0"/>
              </a:rPr>
              <a:t>jobType</a:t>
            </a:r>
            <a:r>
              <a:rPr lang="en-GB" sz="1600" dirty="0" smtClean="0"/>
              <a:t> slot is a meta-level frame,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, rather than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. Hence the values for that slot will be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rather than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265204"/>
            <a:ext cx="2988332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19672" y="5661248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External source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661248"/>
            <a:ext cx="324036" cy="2880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88124" y="1484784"/>
            <a:ext cx="306034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Recursively expand section of tree under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that represents value-type of </a:t>
            </a:r>
            <a:r>
              <a:rPr lang="en-GB" sz="1600" dirty="0" smtClean="0">
                <a:cs typeface="Courier New" pitchFamily="49" charset="0"/>
              </a:rPr>
              <a:t>j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ob</a:t>
            </a:r>
            <a:r>
              <a:rPr lang="en-GB" sz="1600" dirty="0" smtClean="0"/>
              <a:t> slot in RH panel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232757"/>
            <a:ext cx="5436604" cy="4248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Model Instantiations</a:t>
            </a:r>
          </a:p>
          <a:p>
            <a:endParaRPr lang="en-GB" sz="800" b="1" dirty="0" smtClean="0"/>
          </a:p>
          <a:p>
            <a:r>
              <a:rPr lang="en-GB" sz="1600" dirty="0" smtClean="0">
                <a:cs typeface="Courier New" pitchFamily="49" charset="0"/>
              </a:rPr>
              <a:t>A specific model-instantiation is represented via a network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with each representing a particular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Instantiation Initialisation: </a:t>
            </a:r>
            <a:r>
              <a:rPr lang="en-GB" sz="1600" dirty="0" smtClean="0">
                <a:cs typeface="Courier New" pitchFamily="49" charset="0"/>
              </a:rPr>
              <a:t>When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constructed to represent an instantiation of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it is initialised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instantiated as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and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. Where there is more than one such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for a particular property, then a single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is created whose value-type is the intersection of the value-types of all contributing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All fixed-values on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and on any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are added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2140" y="3537012"/>
            <a:ext cx="2808312" cy="28315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/>
              <a:t> in the RH panel to update selection in LH panel (and hence to update displayed details in RH panel)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Navigate backwards and forwards through previous selections using “&lt;“ and “&gt;” arrows in top left of GUI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652120" y="260648"/>
            <a:ext cx="316835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/>
              <a:t> in LH panel 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124744"/>
            <a:ext cx="3168352" cy="54168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 is a </a:t>
            </a:r>
            <a:r>
              <a:rPr lang="en-GB" sz="1600" i="1" dirty="0" smtClean="0">
                <a:cs typeface="Courier New" pitchFamily="49" charset="0"/>
              </a:rPr>
              <a:t>hidden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, which means that it cannot be instantiated, though it can play a role in the automatic updating of instantiations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inferred (*) to be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then the value-type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 on that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will be automatically updated, from the default value,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, to the more specific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Non-zero-tax</a:t>
            </a:r>
            <a:r>
              <a:rPr lang="en-GB" sz="1600" dirty="0" smtClean="0">
                <a:cs typeface="Courier New" pitchFamily="49" charset="0"/>
              </a:rPr>
              <a:t>, as provided by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* See subsequent slides for further explanation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updating via OWL-based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5265204"/>
            <a:ext cx="2952328" cy="720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3668" y="5589240"/>
            <a:ext cx="234026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is </a:t>
            </a:r>
            <a:r>
              <a:rPr lang="en-GB" sz="1600" i="1" dirty="0" smtClean="0"/>
              <a:t>hidden </a:t>
            </a:r>
            <a:r>
              <a:rPr lang="en-GB" sz="1600" dirty="0" smtClean="0"/>
              <a:t>frame</a:t>
            </a:r>
            <a:endParaRPr lang="en-GB" sz="1600" dirty="0"/>
          </a:p>
        </p:txBody>
      </p:sp>
      <p:sp>
        <p:nvSpPr>
          <p:cNvPr id="10" name="Oval 9"/>
          <p:cNvSpPr/>
          <p:nvPr/>
        </p:nvSpPr>
        <p:spPr>
          <a:xfrm>
            <a:off x="1187624" y="5625244"/>
            <a:ext cx="324036" cy="28803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187624" y="5733256"/>
            <a:ext cx="324036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Primary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 to modelling frameworks:</a:t>
            </a:r>
          </a:p>
          <a:p>
            <a:pPr lvl="1"/>
            <a:r>
              <a:rPr lang="en-GB" b="1" dirty="0" smtClean="0"/>
              <a:t>MEKON:</a:t>
            </a:r>
            <a:endParaRPr lang="en-GB" dirty="0" smtClean="0"/>
          </a:p>
          <a:p>
            <a:pPr lvl="2"/>
            <a:r>
              <a:rPr lang="en-GB" b="1" dirty="0" smtClean="0"/>
              <a:t>M</a:t>
            </a:r>
            <a:r>
              <a:rPr lang="en-GB" dirty="0" smtClean="0"/>
              <a:t>odels </a:t>
            </a:r>
            <a:r>
              <a:rPr lang="en-GB" b="1" dirty="0" smtClean="0"/>
              <a:t>E</a:t>
            </a:r>
            <a:r>
              <a:rPr lang="en-GB" dirty="0" smtClean="0"/>
              <a:t>mbodying </a:t>
            </a:r>
            <a:r>
              <a:rPr lang="en-GB" b="1" dirty="0" smtClean="0"/>
              <a:t>K</a:t>
            </a:r>
            <a:r>
              <a:rPr lang="en-GB" dirty="0" smtClean="0"/>
              <a:t>nowledge from </a:t>
            </a:r>
            <a:r>
              <a:rPr lang="en-GB" b="1" dirty="0" err="1" smtClean="0"/>
              <a:t>ON</a:t>
            </a:r>
            <a:r>
              <a:rPr lang="en-GB" dirty="0" err="1" smtClean="0"/>
              <a:t>tologies</a:t>
            </a:r>
            <a:endParaRPr lang="en-GB" dirty="0" smtClean="0"/>
          </a:p>
          <a:p>
            <a:pPr lvl="1"/>
            <a:r>
              <a:rPr lang="en-GB" b="1" dirty="0" smtClean="0"/>
              <a:t>HOBO:</a:t>
            </a:r>
            <a:endParaRPr lang="en-GB" dirty="0" smtClean="0"/>
          </a:p>
          <a:p>
            <a:pPr lvl="2"/>
            <a:r>
              <a:rPr lang="en-GB" b="1" dirty="0" smtClean="0"/>
              <a:t>H</a:t>
            </a:r>
            <a:r>
              <a:rPr lang="en-GB" dirty="0" smtClean="0"/>
              <a:t>ybrid models integrating </a:t>
            </a:r>
            <a:r>
              <a:rPr lang="en-GB" b="1" dirty="0" err="1" smtClean="0"/>
              <a:t>OB</a:t>
            </a:r>
            <a:r>
              <a:rPr lang="en-GB" dirty="0" err="1" smtClean="0"/>
              <a:t>jects</a:t>
            </a:r>
            <a:r>
              <a:rPr lang="en-GB" dirty="0" smtClean="0"/>
              <a:t> and </a:t>
            </a:r>
            <a:r>
              <a:rPr lang="en-GB" b="1" dirty="0" err="1" smtClean="0"/>
              <a:t>O</a:t>
            </a:r>
            <a:r>
              <a:rPr lang="en-GB" dirty="0" err="1" smtClean="0"/>
              <a:t>ntologies</a:t>
            </a:r>
            <a:r>
              <a:rPr lang="en-GB" dirty="0" smtClean="0"/>
              <a:t> </a:t>
            </a:r>
          </a:p>
          <a:p>
            <a:r>
              <a:rPr lang="en-GB" dirty="0" smtClean="0"/>
              <a:t>Covering general principles + concepts</a:t>
            </a:r>
          </a:p>
          <a:p>
            <a:r>
              <a:rPr lang="en-GB" dirty="0" smtClean="0"/>
              <a:t>Introducing MEKON/HOBO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GB" dirty="0" err="1" smtClean="0"/>
              <a:t>s</a:t>
            </a:r>
            <a:endParaRPr lang="en-GB" dirty="0" smtClean="0"/>
          </a:p>
          <a:p>
            <a:r>
              <a:rPr lang="en-GB" dirty="0" smtClean="0"/>
              <a:t>NOT covering code-level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548" y="368660"/>
            <a:ext cx="8100900" cy="6124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Dynamic Instantiation Updating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As the state of an instantiation (</a:t>
            </a:r>
            <a:r>
              <a:rPr lang="en-GB" sz="1600" i="1" dirty="0" smtClean="0">
                <a:cs typeface="Courier New" pitchFamily="49" charset="0"/>
              </a:rPr>
              <a:t>i.e.</a:t>
            </a:r>
            <a:r>
              <a:rPr lang="en-GB" sz="1600" dirty="0" smtClean="0">
                <a:cs typeface="Courier New" pitchFamily="49" charset="0"/>
              </a:rPr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network) is updated by the client, additional dynamic updates may be automatically provided by appropriate reasoning plug-ins. In the case of the demo-model, this means the MEKON-OWL reasoning plug-in (see next slide). It is possible however that a range of plug-ins could be implemented for different EKS, with possibly multiple plug-ins operating on a single FM, with each covering a different section of the model.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reasoning plug-ins can provide the following types of dynamic instantiation updating: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Adding/removing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Updating value-types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Adding/removing values for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Reasoning plug-ins can also provide the following additional information (which is actually meta-data about the instantiation in it’s current state, rather than actual instantiation updates):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Set of additional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an instance (</a:t>
            </a:r>
            <a:r>
              <a:rPr lang="en-GB" sz="1600" i="1" dirty="0" smtClean="0">
                <a:cs typeface="Courier New" pitchFamily="49" charset="0"/>
              </a:rPr>
              <a:t>i.e. in </a:t>
            </a:r>
            <a:r>
              <a:rPr lang="en-GB" sz="1600" dirty="0" smtClean="0">
                <a:cs typeface="Courier New" pitchFamily="49" charset="0"/>
              </a:rPr>
              <a:t>addition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that was originally instantiated)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which instantiation can be inferred to be a potential instance (via some form of partial definition-match)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Whenever an update is made to an instantiation by the client, the relevant reasoning plug-in will be invoked for each possible sub-network, working backwards from the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whose value(s) were updated, with any resulting updates being applied to the instantiation, as the operation proceeds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32656"/>
            <a:ext cx="8352928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cs typeface="Courier New" pitchFamily="49" charset="0"/>
              </a:rPr>
              <a:t>MEKON-OWL Reasoning Plug-in</a:t>
            </a:r>
            <a:endParaRPr lang="en-GB" sz="800" i="1" dirty="0" smtClean="0">
              <a:cs typeface="Courier New" pitchFamily="49" charset="0"/>
            </a:endParaRP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MEKON-OWL reasoning plug-in implements the automatic instantiation updating process, acting on a particular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/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network, or sub-network, as follows: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An OWL construct is created to represent the current state of the network, or the relevant parts of it. This will be either: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OWL class-expression:</a:t>
            </a:r>
            <a:r>
              <a:rPr lang="en-GB" sz="1600" b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If network is a tree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Network of OWL individuals: </a:t>
            </a:r>
            <a:r>
              <a:rPr lang="en-GB" sz="1600" dirty="0" smtClean="0">
                <a:cs typeface="Courier New" pitchFamily="49" charset="0"/>
              </a:rPr>
              <a:t>If network contains convergences or cycles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DL </a:t>
            </a:r>
            <a:r>
              <a:rPr lang="en-GB" sz="1600" dirty="0" err="1" smtClean="0">
                <a:cs typeface="Courier New" pitchFamily="49" charset="0"/>
              </a:rPr>
              <a:t>reasoner</a:t>
            </a:r>
            <a:r>
              <a:rPr lang="en-GB" sz="1600" dirty="0" smtClean="0">
                <a:cs typeface="Courier New" pitchFamily="49" charset="0"/>
              </a:rPr>
              <a:t> is applied to the construct to determine the following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Inferred-types: </a:t>
            </a:r>
            <a:r>
              <a:rPr lang="en-GB" sz="1600" dirty="0" smtClean="0">
                <a:cs typeface="Courier New" pitchFamily="49" charset="0"/>
              </a:rPr>
              <a:t>From super-classes, or types (depending on type of construct)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Suggested-types: </a:t>
            </a:r>
            <a:r>
              <a:rPr lang="en-GB" sz="1600" dirty="0" smtClean="0">
                <a:cs typeface="Courier New" pitchFamily="49" charset="0"/>
              </a:rPr>
              <a:t>From sub-classes (only obtained if construct is individuals-network)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1600" dirty="0" smtClean="0">
                <a:cs typeface="Courier New" pitchFamily="49" charset="0"/>
              </a:rPr>
              <a:t>The sets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fixed-values associated with the inferred-types are used to dynamically update the root-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, as follows: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Slot-set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value-type updating: </a:t>
            </a:r>
            <a:r>
              <a:rPr lang="en-GB" sz="1600" dirty="0" smtClean="0">
                <a:cs typeface="Courier New" pitchFamily="49" charset="0"/>
              </a:rPr>
              <a:t>Based on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endParaRPr lang="en-GB" sz="1600" i="1" dirty="0" smtClean="0">
              <a:cs typeface="Courier New" pitchFamily="49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Slot value updating: </a:t>
            </a:r>
            <a:r>
              <a:rPr lang="en-GB" sz="1600" dirty="0" smtClean="0">
                <a:cs typeface="Courier New" pitchFamily="49" charset="0"/>
              </a:rPr>
              <a:t>Based on fixed-values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plug-in can be configured, via the relevant section of the configuration file, so that the OWL constructs that it generates and classifies will embody specific </a:t>
            </a:r>
            <a:r>
              <a:rPr lang="en-GB" sz="1600" i="1" dirty="0" smtClean="0">
                <a:cs typeface="Courier New" pitchFamily="49" charset="0"/>
              </a:rPr>
              <a:t>slot-semantics</a:t>
            </a:r>
            <a:r>
              <a:rPr lang="en-GB" sz="1600" dirty="0" smtClean="0">
                <a:cs typeface="Courier New" pitchFamily="49" charset="0"/>
              </a:rPr>
              <a:t>, with the options being: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OPEN_WORLD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Slot-value sets represented via sets of existential restrictions, plus single universal “closure” restrictions, whose fillers are disjunctions of all slot-value representations</a:t>
            </a:r>
          </a:p>
          <a:p>
            <a:endParaRPr lang="en-GB" sz="800" i="1" dirty="0" smtClean="0">
              <a:cs typeface="Courier New" pitchFamily="49" charset="0"/>
            </a:endParaRPr>
          </a:p>
          <a:p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These slot-semantics are configurable on a per-property basis.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60648"/>
            <a:ext cx="497586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76056" y="728700"/>
            <a:ext cx="37804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latin typeface="Comic Sans MS" pitchFamily="66" charset="0"/>
              </a:rPr>
              <a:t> </a:t>
            </a:r>
            <a:r>
              <a:rPr lang="en-GB" sz="1600" dirty="0" smtClean="0"/>
              <a:t>in LH panel 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6056" y="1592796"/>
            <a:ext cx="3780420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similarly 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Employed-citizen</a:t>
            </a:r>
            <a:r>
              <a:rPr lang="en-GB" sz="1600" dirty="0" smtClean="0">
                <a:cs typeface="Courier New" pitchFamily="49" charset="0"/>
              </a:rPr>
              <a:t>, provides a specialisation of the value-type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It also provides </a:t>
            </a:r>
            <a:r>
              <a:rPr lang="en-GB" sz="1600" i="1" dirty="0" smtClean="0">
                <a:cs typeface="Courier New" pitchFamily="49" charset="0"/>
              </a:rPr>
              <a:t>fixed-values</a:t>
            </a:r>
            <a:r>
              <a:rPr lang="en-GB" sz="1600" dirty="0" smtClean="0">
                <a:cs typeface="Courier New" pitchFamily="49" charset="0"/>
              </a:rPr>
              <a:t> for both that slot and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slot, representing values that will be assigned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whenever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is classified accordingly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 if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instantiating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>
                <a:cs typeface="Courier New" pitchFamily="49" charset="0"/>
              </a:rPr>
              <a:t> is classified as an instance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Unemployed-citizen</a:t>
            </a:r>
            <a:r>
              <a:rPr lang="en-GB" sz="1600" dirty="0" smtClean="0">
                <a:cs typeface="Courier New" pitchFamily="49" charset="0"/>
              </a:rPr>
              <a:t>, then not only will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tax-paid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be given a specialised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</a:t>
            </a:r>
            <a:r>
              <a:rPr lang="en-GB" sz="1600" dirty="0" smtClean="0">
                <a:cs typeface="Courier New" pitchFamily="49" charset="0"/>
              </a:rPr>
              <a:t>, it will also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Zero-tax.</a:t>
            </a:r>
            <a:r>
              <a:rPr lang="en-GB" sz="1600" dirty="0" smtClean="0">
                <a:cs typeface="Courier New" pitchFamily="49" charset="0"/>
              </a:rPr>
              <a:t> Similarly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>
                <a:cs typeface="Courier New" pitchFamily="49" charset="0"/>
              </a:rPr>
              <a:t> will be assigned a value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Unemployment-benefit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2952328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Hybrid</a:t>
            </a:r>
            <a:br>
              <a:rPr lang="en-GB" sz="6000" b="1" dirty="0" smtClean="0"/>
            </a:br>
            <a:r>
              <a:rPr lang="en-GB" sz="6000" b="1" dirty="0" smtClean="0"/>
              <a:t>HOBO/MEKON 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572" y="620688"/>
            <a:ext cx="7740860" cy="5647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HOBO/MEKON Hybrid Models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/>
              <a:t>The HOBO framework provides the following: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Generic </a:t>
            </a:r>
            <a:r>
              <a:rPr lang="en-GB" sz="1600" i="1" dirty="0" smtClean="0"/>
              <a:t>modelling</a:t>
            </a:r>
            <a:r>
              <a:rPr lang="en-GB" sz="1600" dirty="0" smtClean="0"/>
              <a:t> </a:t>
            </a:r>
            <a:r>
              <a:rPr lang="en-GB" sz="1600" dirty="0" smtClean="0">
                <a:cs typeface="Courier New" pitchFamily="49" charset="0"/>
              </a:rPr>
              <a:t>classes and interfaces for building domain-specific OMs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Mechanisms for </a:t>
            </a:r>
            <a:r>
              <a:rPr lang="en-GB" sz="1600" i="1" dirty="0" smtClean="0">
                <a:cs typeface="Courier New" pitchFamily="49" charset="0"/>
              </a:rPr>
              <a:t>binding</a:t>
            </a:r>
            <a:r>
              <a:rPr lang="en-GB" sz="1600" dirty="0" smtClean="0">
                <a:cs typeface="Courier New" pitchFamily="49" charset="0"/>
              </a:rPr>
              <a:t> HOBO OMs to MEKON FMs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Modelling</a:t>
            </a:r>
            <a:r>
              <a:rPr lang="en-GB" sz="1600" b="1" dirty="0" smtClean="0">
                <a:cs typeface="Courier New" pitchFamily="49" charset="0"/>
              </a:rPr>
              <a:t>:</a:t>
            </a:r>
            <a:r>
              <a:rPr lang="en-GB" sz="1600" dirty="0" smtClean="0"/>
              <a:t> The main entities from which the </a:t>
            </a:r>
            <a:r>
              <a:rPr lang="en-GB" sz="1600" dirty="0" smtClean="0">
                <a:cs typeface="Courier New" pitchFamily="49" charset="0"/>
              </a:rPr>
              <a:t>domain-specific OMs </a:t>
            </a:r>
            <a:r>
              <a:rPr lang="en-GB" sz="1600" dirty="0" smtClean="0"/>
              <a:t>are built are: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Interface implemented by all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b="1" i="1" dirty="0" smtClean="0">
                <a:cs typeface="Courier New" pitchFamily="49" charset="0"/>
              </a:rPr>
              <a:t>: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Class used to represent all OM fields (abstract base class with concrete extensions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DCell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DArray</a:t>
            </a:r>
            <a:r>
              <a:rPr lang="en-GB" sz="1600" i="1" dirty="0" smtClean="0"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OM </a:t>
            </a:r>
            <a:r>
              <a:rPr lang="en-GB" sz="1600" b="1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b="1" dirty="0" smtClean="0">
                <a:cs typeface="Courier New" pitchFamily="49" charset="0"/>
              </a:rPr>
              <a:t>FM Bindings:</a:t>
            </a:r>
            <a:r>
              <a:rPr lang="en-GB" sz="1600" dirty="0" smtClean="0">
                <a:cs typeface="Courier New" pitchFamily="49" charset="0"/>
              </a:rPr>
              <a:t> Every OM entity will be bound to a corresponding FM entity: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1600" dirty="0" smtClean="0">
                <a:cs typeface="Courier New" pitchFamily="49" charset="0"/>
              </a:rPr>
              <a:t>-derived-class: 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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1600" dirty="0" smtClean="0">
                <a:cs typeface="Courier New" pitchFamily="49" charset="0"/>
              </a:rPr>
              <a:t>-typed-variable: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</a:t>
            </a:r>
            <a:r>
              <a:rPr lang="en-GB" sz="1600" dirty="0" smtClean="0">
                <a:cs typeface="Courier New" pitchFamily="49" charset="0"/>
                <a:sym typeface="Wingdings" pitchFamily="2" charset="2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endParaRPr lang="en-GB" sz="16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GB" sz="1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instantiations of these OM entities will be bound to, respectively,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endParaRPr lang="en-GB" sz="1600" dirty="0" smtClean="0">
              <a:cs typeface="Courier New" pitchFamily="49" charset="0"/>
            </a:endParaRP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FM entity to which an OM entity is bound will be either:</a:t>
            </a:r>
          </a:p>
          <a:p>
            <a:endParaRPr lang="en-GB" sz="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EKS-derived: </a:t>
            </a:r>
            <a:r>
              <a:rPr lang="en-GB" sz="1600" dirty="0" smtClean="0">
                <a:cs typeface="Courier New" pitchFamily="49" charset="0"/>
              </a:rPr>
              <a:t>If suitable mapping specified via HOBO configuration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Specifically generated: </a:t>
            </a:r>
            <a:r>
              <a:rPr lang="en-GB" sz="1600" dirty="0" smtClean="0">
                <a:cs typeface="Courier New" pitchFamily="49" charset="0"/>
              </a:rPr>
              <a:t>Otherwise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dirty="0" smtClean="0">
                <a:cs typeface="Courier New" pitchFamily="49" charset="0"/>
              </a:rPr>
              <a:t>The bindings ensure that any relevant operations initiated in either representation will be reflected by the occurrence of corresponding operations in the other</a:t>
            </a:r>
            <a:r>
              <a:rPr lang="en-GB" sz="1600" dirty="0" smtClean="0"/>
              <a:t>.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995936" y="1340768"/>
            <a:ext cx="4680520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Invoke </a:t>
            </a:r>
            <a:r>
              <a:rPr lang="en-GB" sz="1600" i="1" dirty="0" smtClean="0"/>
              <a:t>ME</a:t>
            </a:r>
            <a:r>
              <a:rPr lang="en-GB" sz="1600" dirty="0" smtClean="0"/>
              <a:t> with hybrid HOBO/MEKON version of demo model, whilst leaving running previous invocation of </a:t>
            </a:r>
            <a:r>
              <a:rPr lang="en-GB" sz="1600" i="1" dirty="0" smtClean="0"/>
              <a:t>ME,</a:t>
            </a:r>
            <a:r>
              <a:rPr lang="en-GB" sz="1600" dirty="0" smtClean="0"/>
              <a:t> with basic MEKON version of model, for comparison 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Open-up and explore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tree in LH panel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5157192"/>
            <a:ext cx="2916324" cy="11161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596" y="5517232"/>
            <a:ext cx="237626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Internal source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35596" y="5877272"/>
            <a:ext cx="2196244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3" name="Oval 12"/>
          <p:cNvSpPr/>
          <p:nvPr/>
        </p:nvSpPr>
        <p:spPr>
          <a:xfrm>
            <a:off x="503548" y="555323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6" name="Oval 15"/>
          <p:cNvSpPr/>
          <p:nvPr/>
        </p:nvSpPr>
        <p:spPr>
          <a:xfrm>
            <a:off x="503548" y="5913276"/>
            <a:ext cx="324036" cy="288032"/>
          </a:xfrm>
          <a:prstGeom prst="ellips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575556" y="5985284"/>
            <a:ext cx="180020" cy="1440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5936" y="2924944"/>
            <a:ext cx="4680520" cy="35702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blue splurges now visible indicate that certain “key”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are bound to OM classes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Some, such as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, have dual sources – </a:t>
            </a:r>
            <a:r>
              <a:rPr lang="en-GB" sz="1600" i="1" dirty="0" smtClean="0"/>
              <a:t>i.e. </a:t>
            </a:r>
            <a:r>
              <a:rPr lang="en-GB" sz="1600" dirty="0" smtClean="0"/>
              <a:t>OM class and OWL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Others, such as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have only an internal source - </a:t>
            </a:r>
            <a:r>
              <a:rPr lang="en-GB" sz="1600" i="1" dirty="0" smtClean="0"/>
              <a:t>i.e. </a:t>
            </a:r>
            <a:r>
              <a:rPr lang="en-GB" sz="1600" dirty="0" smtClean="0"/>
              <a:t>an OM class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Other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, such as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 have only external sources, meaning that they are not represented at all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those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with external or dual sources also appear in the basic MEKON version of the model, whereas those with only internal sources do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36196" y="224644"/>
            <a:ext cx="2520280" cy="8617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Reminder:</a:t>
            </a:r>
            <a:r>
              <a:rPr lang="en-GB" i="1" dirty="0" smtClean="0"/>
              <a:t> </a:t>
            </a:r>
            <a:r>
              <a:rPr lang="en-GB" sz="1600" dirty="0" smtClean="0"/>
              <a:t>See appendix at end of tutorial for </a:t>
            </a:r>
            <a:r>
              <a:rPr lang="en-GB" sz="1600" i="1" dirty="0" smtClean="0"/>
              <a:t>Model Explorer</a:t>
            </a:r>
            <a:r>
              <a:rPr lang="en-GB" sz="1600" dirty="0" smtClean="0"/>
              <a:t> invocation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977172"/>
            <a:ext cx="2808312" cy="15481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539552" y="6129300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" name="TextBox 6"/>
          <p:cNvSpPr txBox="1"/>
          <p:nvPr/>
        </p:nvSpPr>
        <p:spPr>
          <a:xfrm>
            <a:off x="971600" y="5733256"/>
            <a:ext cx="223224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Internal source</a:t>
            </a:r>
          </a:p>
          <a:p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6129300"/>
            <a:ext cx="2232248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/ Dual sources</a:t>
            </a:r>
            <a:endParaRPr lang="en-GB" sz="1600" dirty="0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539552" y="5733256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75556" y="6201308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5373216"/>
            <a:ext cx="2160240" cy="3240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/ Dual sources</a:t>
            </a:r>
          </a:p>
          <a:p>
            <a:endParaRPr lang="en-GB" sz="1600" dirty="0"/>
          </a:p>
        </p:txBody>
      </p:sp>
      <p:sp>
        <p:nvSpPr>
          <p:cNvPr id="16" name="Rectangle 15"/>
          <p:cNvSpPr/>
          <p:nvPr/>
        </p:nvSpPr>
        <p:spPr>
          <a:xfrm>
            <a:off x="539552" y="5373216"/>
            <a:ext cx="324036" cy="288032"/>
          </a:xfrm>
          <a:prstGeom prst="rect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7" name="Rectangle 16"/>
          <p:cNvSpPr/>
          <p:nvPr/>
        </p:nvSpPr>
        <p:spPr>
          <a:xfrm>
            <a:off x="611560" y="5445224"/>
            <a:ext cx="180020" cy="144016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2" name="TextBox 21"/>
          <p:cNvSpPr txBox="1"/>
          <p:nvPr/>
        </p:nvSpPr>
        <p:spPr>
          <a:xfrm>
            <a:off x="4067944" y="5553236"/>
            <a:ext cx="2880320" cy="8280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 Modifier: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5949280"/>
            <a:ext cx="2304256" cy="396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/>
              <a:t> is a “derived” slot</a:t>
            </a:r>
            <a:endParaRPr lang="en-GB" sz="1600" dirty="0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4211960" y="5949280"/>
            <a:ext cx="324036" cy="324036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6" name="Rectangle 25"/>
          <p:cNvSpPr/>
          <p:nvPr/>
        </p:nvSpPr>
        <p:spPr>
          <a:xfrm>
            <a:off x="4463988" y="5949280"/>
            <a:ext cx="72008" cy="3240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5760132" y="368660"/>
            <a:ext cx="29523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Citizen</a:t>
            </a:r>
            <a:r>
              <a:rPr lang="en-GB" sz="1600" dirty="0" smtClean="0"/>
              <a:t> in LH panel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0132" y="980728"/>
            <a:ext cx="2952328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that appear, along with their value-types, are similarly indicated as having either internal, external or dual sources.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benefit-received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has been specified (by the OM in this case) as being a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slot, which means that all values for instantiations of this slot will be derived automatically from those of other slots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139952" y="1124744"/>
            <a:ext cx="4680520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Expand trees under both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endParaRPr lang="en-GB" sz="16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1988840"/>
            <a:ext cx="4680520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contents of both trees are derived mainly from external sources only, with the only exception being </a:t>
            </a:r>
            <a:r>
              <a:rPr lang="en-GB" sz="1600" dirty="0" smtClean="0">
                <a:latin typeface="Comic Sans MS" pitchFamily="66" charset="0"/>
              </a:rPr>
              <a:t>Travel-mode</a:t>
            </a:r>
            <a:r>
              <a:rPr lang="en-GB" sz="1600" dirty="0" smtClean="0"/>
              <a:t> itself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is indicative of what more realistic models look like – </a:t>
            </a:r>
            <a:r>
              <a:rPr lang="en-GB" sz="1600" i="1" dirty="0" smtClean="0">
                <a:cs typeface="Courier New" pitchFamily="49" charset="0"/>
              </a:rPr>
              <a:t>i.e. </a:t>
            </a:r>
            <a:r>
              <a:rPr lang="en-GB" sz="1600" dirty="0" smtClean="0">
                <a:cs typeface="Courier New" pitchFamily="49" charset="0"/>
              </a:rPr>
              <a:t>mainly constituted by large </a:t>
            </a:r>
            <a:r>
              <a:rPr lang="en-GB" sz="1600" dirty="0" smtClean="0"/>
              <a:t>externally-derived </a:t>
            </a:r>
            <a:r>
              <a:rPr lang="en-GB" sz="1600" dirty="0" smtClean="0">
                <a:cs typeface="Courier New" pitchFamily="49" charset="0"/>
              </a:rPr>
              <a:t>hierarchies (much larger than in the demo model), with only a relative handful of core concepts being represented in the OM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When 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with only an external source is instantiated, the nature of the corresponding OM instantiation is dependent on the presence or otherwise of internally-sourced ancestors.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For instance,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Bus</a:t>
            </a:r>
            <a:r>
              <a:rPr lang="en-GB" sz="1600" dirty="0" smtClean="0">
                <a:cs typeface="Courier New" pitchFamily="49" charset="0"/>
              </a:rPr>
              <a:t> will be represented in the OM via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TravelMode</a:t>
            </a:r>
            <a:r>
              <a:rPr lang="en-GB" sz="1600" dirty="0" smtClean="0">
                <a:cs typeface="Courier New" pitchFamily="49" charset="0"/>
              </a:rPr>
              <a:t> class, whereas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Accountant</a:t>
            </a:r>
            <a:r>
              <a:rPr lang="en-GB" sz="1600" dirty="0" smtClean="0">
                <a:cs typeface="Courier New" pitchFamily="49" charset="0"/>
              </a:rPr>
              <a:t>, having no internally-sourced ancestors, will be represented via a default implementation of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80828"/>
            <a:ext cx="8064896" cy="2988332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en-GB" sz="6000" b="1" dirty="0" smtClean="0">
                <a:latin typeface="+mj-lt"/>
              </a:rPr>
              <a:t>Creating + Storing</a:t>
            </a:r>
            <a:br>
              <a:rPr lang="en-GB" sz="6000" b="1" dirty="0" smtClean="0">
                <a:latin typeface="+mj-lt"/>
              </a:rPr>
            </a:br>
            <a:r>
              <a:rPr lang="en-GB" sz="6000" b="1" dirty="0" smtClean="0">
                <a:latin typeface="+mj-lt"/>
              </a:rPr>
              <a:t> Assertion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oup 20"/>
          <p:cNvGrpSpPr/>
          <p:nvPr/>
        </p:nvGrpSpPr>
        <p:grpSpPr>
          <a:xfrm rot="19301791">
            <a:off x="4230038" y="4419208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1520" y="4905164"/>
            <a:ext cx="5220580" cy="1700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1580" y="5733256"/>
            <a:ext cx="2952328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395535" y="5769260"/>
            <a:ext cx="324036" cy="324036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8" name="Rectangle 37"/>
          <p:cNvSpPr/>
          <p:nvPr/>
        </p:nvSpPr>
        <p:spPr>
          <a:xfrm rot="18972962">
            <a:off x="421376" y="5319366"/>
            <a:ext cx="272357" cy="28819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0" name="TextBox 39"/>
          <p:cNvSpPr txBox="1"/>
          <p:nvPr/>
        </p:nvSpPr>
        <p:spPr>
          <a:xfrm>
            <a:off x="791580" y="5301208"/>
            <a:ext cx="3096344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/ Externally-sourced type</a:t>
            </a:r>
            <a:endParaRPr lang="en-GB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96136" y="620688"/>
            <a:ext cx="3024336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“Assertion…”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96136" y="2960948"/>
            <a:ext cx="3024336" cy="30777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is an </a:t>
            </a:r>
            <a:r>
              <a:rPr lang="en-GB" sz="1600" i="1" dirty="0" smtClean="0"/>
              <a:t>assertion</a:t>
            </a:r>
            <a:r>
              <a:rPr lang="en-GB" sz="1600" dirty="0" smtClean="0"/>
              <a:t>, rather than </a:t>
            </a:r>
            <a:r>
              <a:rPr lang="en-GB" sz="1600" i="1" dirty="0" smtClean="0"/>
              <a:t>query</a:t>
            </a:r>
            <a:r>
              <a:rPr lang="en-GB" sz="1600" dirty="0" smtClean="0"/>
              <a:t>, instance (see next slide for details)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icons appearing underneath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 represent the relevant value-types. The actual values, when set, will appear underneath the value-types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196752"/>
            <a:ext cx="3314700" cy="2689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791580" y="6165304"/>
            <a:ext cx="270030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smtClean="0"/>
              <a:t> / Dual-sourced type</a:t>
            </a:r>
            <a:endParaRPr lang="en-GB" sz="1600" dirty="0"/>
          </a:p>
        </p:txBody>
      </p:sp>
      <p:sp>
        <p:nvSpPr>
          <p:cNvPr id="45" name="Isosceles Triangle 44"/>
          <p:cNvSpPr/>
          <p:nvPr/>
        </p:nvSpPr>
        <p:spPr>
          <a:xfrm rot="5400000">
            <a:off x="395536" y="6201308"/>
            <a:ext cx="324036" cy="324036"/>
          </a:xfrm>
          <a:prstGeom prst="triangle">
            <a:avLst/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6" name="Isosceles Triangle 45"/>
          <p:cNvSpPr/>
          <p:nvPr/>
        </p:nvSpPr>
        <p:spPr>
          <a:xfrm rot="5400000">
            <a:off x="431540" y="6273316"/>
            <a:ext cx="180020" cy="180020"/>
          </a:xfrm>
          <a:prstGeom prst="triangl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51920" y="5409220"/>
            <a:ext cx="1476164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</a:t>
            </a:r>
            <a:r>
              <a:rPr lang="en-GB" sz="1600" i="1" dirty="0" smtClean="0"/>
              <a:t>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r>
              <a:rPr lang="en-GB" sz="1600" dirty="0" smtClean="0"/>
              <a:t> distinguished from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err="1" smtClean="0"/>
              <a:t>s</a:t>
            </a:r>
            <a:r>
              <a:rPr lang="en-GB" sz="1600" dirty="0" smtClean="0"/>
              <a:t> only by context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Secondary Tutorial Goal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Introduction to </a:t>
            </a:r>
            <a:r>
              <a:rPr lang="en-GB" b="1" dirty="0" smtClean="0"/>
              <a:t>Model Explorer </a:t>
            </a:r>
            <a:r>
              <a:rPr lang="en-GB" dirty="0" smtClean="0"/>
              <a:t>application</a:t>
            </a:r>
          </a:p>
          <a:p>
            <a:pPr lvl="1"/>
            <a:r>
              <a:rPr lang="en-GB" dirty="0" smtClean="0"/>
              <a:t>GUI-based tool for MEKON/HOBO developers</a:t>
            </a:r>
          </a:p>
          <a:p>
            <a:r>
              <a:rPr lang="en-GB" dirty="0" smtClean="0"/>
              <a:t>Covering:</a:t>
            </a:r>
          </a:p>
          <a:p>
            <a:pPr lvl="1"/>
            <a:r>
              <a:rPr lang="en-GB" dirty="0" smtClean="0"/>
              <a:t>Browsing of models</a:t>
            </a:r>
          </a:p>
          <a:p>
            <a:pPr lvl="1"/>
            <a:r>
              <a:rPr lang="en-GB" dirty="0" smtClean="0"/>
              <a:t>Exploration of dynamic behaviour of model-instantiations</a:t>
            </a:r>
          </a:p>
          <a:p>
            <a:pPr lvl="1"/>
            <a:r>
              <a:rPr lang="en-GB" dirty="0" smtClean="0"/>
              <a:t>Storage/retrieval/querying of model-instantiations</a:t>
            </a:r>
          </a:p>
          <a:p>
            <a:r>
              <a:rPr lang="en-GB" b="1" dirty="0" smtClean="0"/>
              <a:t>Note:</a:t>
            </a:r>
            <a:endParaRPr lang="en-GB" dirty="0" smtClean="0"/>
          </a:p>
          <a:p>
            <a:pPr lvl="1"/>
            <a:r>
              <a:rPr lang="en-GB" dirty="0" smtClean="0"/>
              <a:t>Model Explorer does NOT support any kind of model-editing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332656"/>
            <a:ext cx="8496944" cy="62478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Assertion and Query Instances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Instances: </a:t>
            </a:r>
            <a:r>
              <a:rPr lang="en-GB" sz="1600" dirty="0" smtClean="0"/>
              <a:t>An instance is an 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i="1" dirty="0" smtClean="0"/>
              <a:t>/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i="1" dirty="0" smtClean="0"/>
              <a:t> network </a:t>
            </a:r>
            <a:r>
              <a:rPr lang="en-GB" sz="1600" dirty="0" smtClean="0"/>
              <a:t>representing a particular instantiation of the FM. </a:t>
            </a:r>
            <a:r>
              <a:rPr lang="en-GB" sz="1600" dirty="0" smtClean="0">
                <a:cs typeface="Courier New" pitchFamily="49" charset="0"/>
              </a:rPr>
              <a:t>In general, such a network can constitute a </a:t>
            </a:r>
            <a:r>
              <a:rPr lang="en-GB" sz="1600" i="1" dirty="0" smtClean="0">
                <a:cs typeface="Courier New" pitchFamily="49" charset="0"/>
              </a:rPr>
              <a:t>general directed graph</a:t>
            </a:r>
            <a:r>
              <a:rPr lang="en-GB" sz="1600" dirty="0" smtClean="0">
                <a:cs typeface="Courier New" pitchFamily="49" charset="0"/>
              </a:rPr>
              <a:t>, which may include </a:t>
            </a:r>
            <a:r>
              <a:rPr lang="en-GB" sz="1600" i="1" dirty="0" smtClean="0">
                <a:cs typeface="Courier New" pitchFamily="49" charset="0"/>
              </a:rPr>
              <a:t>convergences and cycles</a:t>
            </a:r>
            <a:r>
              <a:rPr lang="en-GB" sz="1600" dirty="0" smtClean="0">
                <a:cs typeface="Courier New" pitchFamily="49" charset="0"/>
              </a:rPr>
              <a:t>. However, instances created via the </a:t>
            </a:r>
            <a:r>
              <a:rPr lang="en-GB" sz="1600" i="1" dirty="0" smtClean="0">
                <a:cs typeface="Courier New" pitchFamily="49" charset="0"/>
              </a:rPr>
              <a:t>ME</a:t>
            </a:r>
            <a:r>
              <a:rPr lang="en-GB" sz="1600" dirty="0" smtClean="0">
                <a:cs typeface="Courier New" pitchFamily="49" charset="0"/>
              </a:rPr>
              <a:t> are restricted to being </a:t>
            </a:r>
            <a:r>
              <a:rPr lang="en-GB" sz="1600" i="1" dirty="0" smtClean="0">
                <a:cs typeface="Courier New" pitchFamily="49" charset="0"/>
              </a:rPr>
              <a:t>tree-like</a:t>
            </a:r>
            <a:r>
              <a:rPr lang="en-GB" sz="1600" dirty="0" smtClean="0">
                <a:cs typeface="Courier New" pitchFamily="49" charset="0"/>
              </a:rPr>
              <a:t> in structure.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b="1" dirty="0" smtClean="0"/>
              <a:t>Assertions and Queries: </a:t>
            </a:r>
            <a:r>
              <a:rPr lang="en-GB" sz="1600" dirty="0" smtClean="0"/>
              <a:t>An </a:t>
            </a:r>
            <a:r>
              <a:rPr lang="en-GB" sz="1600" i="1" dirty="0" smtClean="0"/>
              <a:t>assertion instance </a:t>
            </a:r>
            <a:r>
              <a:rPr lang="en-GB" sz="1600" dirty="0" smtClean="0"/>
              <a:t>represents a specific concrete entity, whereas a </a:t>
            </a:r>
            <a:r>
              <a:rPr lang="en-GB" sz="1600" i="1" dirty="0" smtClean="0"/>
              <a:t>query instance </a:t>
            </a:r>
            <a:r>
              <a:rPr lang="en-GB" sz="1600" dirty="0" smtClean="0"/>
              <a:t>provides an abstract specification of a set of such entities. Sets of assertions can be stored in an </a:t>
            </a:r>
            <a:r>
              <a:rPr lang="en-GB" sz="1600" i="1" dirty="0" smtClean="0"/>
              <a:t>instance store</a:t>
            </a:r>
            <a:r>
              <a:rPr lang="en-GB" sz="1600" dirty="0" smtClean="0"/>
              <a:t>, with specific subsets being retrieved via suitably constructed queries (see later for details).</a:t>
            </a:r>
            <a:r>
              <a:rPr lang="en-GB" sz="1600" b="1" dirty="0" smtClean="0"/>
              <a:t> </a:t>
            </a:r>
            <a:r>
              <a:rPr lang="en-GB" sz="1600" dirty="0" smtClean="0">
                <a:cs typeface="Courier New" pitchFamily="49" charset="0"/>
              </a:rPr>
              <a:t>Queries differ from assertions in the following ways: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Abstract slot-values allowed: </a:t>
            </a:r>
            <a:r>
              <a:rPr lang="en-GB" sz="1600" dirty="0" smtClean="0">
                <a:cs typeface="Courier New" pitchFamily="49" charset="0"/>
              </a:rPr>
              <a:t>By default, queries can contain </a:t>
            </a:r>
            <a:r>
              <a:rPr lang="en-GB" sz="1600" i="1" dirty="0" smtClean="0">
                <a:cs typeface="Courier New" pitchFamily="49" charset="0"/>
              </a:rPr>
              <a:t>abstract</a:t>
            </a:r>
            <a:r>
              <a:rPr lang="en-GB" sz="1600" dirty="0" smtClean="0">
                <a:cs typeface="Courier New" pitchFamily="49" charset="0"/>
              </a:rPr>
              <a:t> slot-values (see below), whereas assertions cannot (however, in either case this default behaviour can be overridden for specific slots, via either the configuration file or the OM)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All slots editable: </a:t>
            </a:r>
            <a:r>
              <a:rPr lang="en-GB" sz="1600" dirty="0" smtClean="0">
                <a:cs typeface="Courier New" pitchFamily="49" charset="0"/>
              </a:rPr>
              <a:t>Dependent slots on queries are editable by the client, whereas those on assertions are not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No value-inference: </a:t>
            </a:r>
            <a:r>
              <a:rPr lang="en-GB" sz="1600" dirty="0" smtClean="0">
                <a:cs typeface="Courier New" pitchFamily="49" charset="0"/>
              </a:rPr>
              <a:t>As assertions are constructed, values for certain slots may be automatically inferred, via either EKS-based reasoning or OM-based processing, whereas no such inference occurs for queries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Abstract Slot-Values: </a:t>
            </a:r>
            <a:r>
              <a:rPr lang="en-GB" sz="1600" dirty="0" smtClean="0"/>
              <a:t>An abstract slot-value is one of: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of a special type that represents a disjunction of </a:t>
            </a:r>
            <a:r>
              <a:rPr lang="en-GB" sz="1600" i="1" dirty="0" smtClean="0">
                <a:cs typeface="Courier New" pitchFamily="49" charset="0"/>
              </a:rPr>
              <a:t>model-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(i.e.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of the standard type that form part of the actual model)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/>
              <a:t>Disjunction-typed-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whose type is a </a:t>
            </a:r>
            <a:r>
              <a:rPr lang="en-GB" sz="1600" dirty="0" smtClean="0"/>
              <a:t>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b="1" i="1" dirty="0" smtClean="0">
                <a:cs typeface="Courier New" pitchFamily="49" charset="0"/>
              </a:rPr>
              <a:t>Indefinite-</a:t>
            </a:r>
            <a:r>
              <a:rPr lang="en-GB" sz="1600" b="1" i="1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b="1" i="1" dirty="0" smtClean="0">
                <a:cs typeface="Courier New" pitchFamily="49" charset="0"/>
              </a:rPr>
              <a:t>: </a:t>
            </a:r>
            <a:r>
              <a:rPr lang="en-GB" sz="1600" dirty="0" smtClean="0">
                <a:cs typeface="Courier New" pitchFamily="49" charset="0"/>
              </a:rPr>
              <a:t>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r>
              <a:rPr lang="en-GB" sz="1600" dirty="0" smtClean="0">
                <a:cs typeface="Courier New" pitchFamily="49" charset="0"/>
              </a:rPr>
              <a:t> that represents a value-range, rather than a specific value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112060" y="368660"/>
            <a:ext cx="370841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on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underneath the “industry” slot icon.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in the dialog that appears (using either of the tabs provided: “tree” or “list/search” 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2060" y="2204864"/>
            <a:ext cx="3708412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Academia</a:t>
            </a:r>
            <a:r>
              <a:rPr lang="en-GB" sz="1600" dirty="0" smtClean="0"/>
              <a:t> icon that appears underneath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value-type icon, represents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that has been created and set as the value for the relevant slot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value-type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has been automatically updated from the default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to what is referred to as a </a:t>
            </a:r>
            <a:r>
              <a:rPr lang="en-GB" sz="1600" i="1" dirty="0" smtClean="0"/>
              <a:t>disjunction-</a:t>
            </a:r>
            <a:r>
              <a:rPr lang="en-GB" sz="1600" i="1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(</a:t>
            </a:r>
            <a:r>
              <a:rPr lang="en-GB" sz="1600" i="1" dirty="0" smtClean="0"/>
              <a:t>i.e.</a:t>
            </a:r>
            <a:r>
              <a:rPr lang="en-GB" sz="1600" dirty="0" smtClean="0"/>
              <a:t>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MFrame</a:t>
            </a:r>
            <a:r>
              <a:rPr lang="en-GB" sz="1600" dirty="0" smtClean="0"/>
              <a:t> corresponding to a disjunction-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value-type update is due to OWL-based inference acting on the entered value, and mediated by the MEKON-OWL reasoning plug-in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440668"/>
            <a:ext cx="4299204" cy="312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99592" y="4185084"/>
            <a:ext cx="3060340" cy="1908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Icon-Text Modifier: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636" y="4545124"/>
            <a:ext cx="2628292" cy="6120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Entity was affected in some way by latest user action </a:t>
            </a:r>
            <a:endParaRPr lang="en-GB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46805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2400" dirty="0" smtClean="0"/>
              <a:t>@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5193196"/>
            <a:ext cx="3060340" cy="900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b="1" i="1" dirty="0" smtClean="0"/>
              <a:t>Note: </a:t>
            </a:r>
            <a:r>
              <a:rPr lang="en-GB" sz="1600" dirty="0" smtClean="0"/>
              <a:t>When relevant entity is not currently visible, modifier will be applied to nearest visible ancestor</a:t>
            </a:r>
            <a:endParaRPr lang="en-GB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63788" y="2780928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03748" y="1880828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9852" y="339299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299204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20072" y="3392996"/>
            <a:ext cx="3312368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of </a:t>
            </a:r>
            <a:r>
              <a:rPr lang="en-GB" sz="1600" dirty="0" smtClean="0">
                <a:latin typeface="Comic Sans MS" pitchFamily="66" charset="0"/>
              </a:rPr>
              <a:t>Researcher</a:t>
            </a:r>
            <a:r>
              <a:rPr lang="en-GB" sz="1600" dirty="0" smtClean="0"/>
              <a:t>, for the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(by left-clicking on the relevant value-type icon, as before)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4761148"/>
            <a:ext cx="3312368" cy="16004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a new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 appears, which is due to further OWL-based inference, invoked in response to this latest action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7724" y="3032956"/>
            <a:ext cx="1044116" cy="39604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447764" y="2096852"/>
            <a:ext cx="936104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59832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27784" y="328498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68660"/>
            <a:ext cx="42062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220072" y="584684"/>
            <a:ext cx="3600400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in turn each of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/>
              <a:t>s</a:t>
            </a:r>
            <a:r>
              <a:rPr lang="en-GB" sz="1600" dirty="0" smtClean="0"/>
              <a:t> that appear in that tab, which will cause corresponding selections to be made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0072" y="2420888"/>
            <a:ext cx="360040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displayed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the </a:t>
            </a:r>
            <a:r>
              <a:rPr lang="en-GB" sz="1600" dirty="0" smtClean="0"/>
              <a:t>currently inferred-types of the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cs typeface="Courier New" pitchFamily="49" charset="0"/>
              </a:rPr>
              <a:t>details displayed </a:t>
            </a:r>
            <a:r>
              <a:rPr lang="en-GB" sz="1600" dirty="0" smtClean="0"/>
              <a:t>in the main window show the roles that these inferred-types played in the previously witnessed dynamic updates: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Academic-job</a:t>
            </a:r>
            <a:r>
              <a:rPr lang="en-GB" sz="1600" dirty="0" smtClean="0"/>
              <a:t> provided the specialisation for the pre-existing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 (as originally provided by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>
                <a:latin typeface="Comic Sans MS" pitchFamily="66" charset="0"/>
              </a:rPr>
              <a:t>Research-job</a:t>
            </a:r>
            <a:r>
              <a:rPr lang="en-GB" sz="1600" dirty="0" smtClean="0"/>
              <a:t> provided the definition for the dynamically created </a:t>
            </a:r>
            <a:r>
              <a:rPr lang="en-GB" sz="1600" dirty="0" smtClean="0">
                <a:latin typeface="Comic Sans MS" pitchFamily="66" charset="0"/>
              </a:rPr>
              <a:t>research-area</a:t>
            </a:r>
            <a:r>
              <a:rPr lang="en-GB" sz="1600" dirty="0" smtClean="0"/>
              <a:t> slot</a:t>
            </a:r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2744924"/>
            <a:ext cx="33909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220072" y="1664804"/>
            <a:ext cx="3492388" cy="48013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Try adding and removing various values for the </a:t>
            </a:r>
            <a:r>
              <a:rPr lang="en-GB" sz="1600" dirty="0" smtClean="0">
                <a:latin typeface="Comic Sans MS" pitchFamily="66" charset="0"/>
              </a:rPr>
              <a:t>industry</a:t>
            </a:r>
            <a:r>
              <a:rPr lang="en-GB" sz="1600" dirty="0" smtClean="0"/>
              <a:t> slot in the following ways: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Left-click on value-type icon to add new value (which, since slot has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cardinality, will replace previous value)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 icon to remove relevant value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Right-click on value-type icon to clear all values for the slot (which, for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SINGLE</a:t>
            </a:r>
            <a:r>
              <a:rPr lang="en-GB" sz="1600" dirty="0" smtClean="0"/>
              <a:t> cardinality slot, will always amount to the same thing)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Note appropriate updates occurring to value-type of </a:t>
            </a:r>
            <a:r>
              <a:rPr lang="en-GB" sz="1600" dirty="0" smtClean="0">
                <a:latin typeface="Comic Sans MS" pitchFamily="66" charset="0"/>
              </a:rPr>
              <a:t>job-type</a:t>
            </a:r>
            <a:r>
              <a:rPr lang="en-GB" sz="1600" dirty="0" smtClean="0"/>
              <a:t> slot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332656"/>
            <a:ext cx="4388358" cy="323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2663788" y="2636912"/>
            <a:ext cx="900100" cy="79208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2303748" y="1736812"/>
            <a:ext cx="504056" cy="21602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63788" y="141277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9852" y="3248980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860032" y="1160748"/>
            <a:ext cx="3780420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Set values for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slots (left-clicking on the value-type icons for numeric slots will produce appropriate input dialogs)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528900"/>
            <a:ext cx="378042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Note that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has now been automatically assigned an appropriate value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assignment was performed by the OM, rather than via OWL-based reasoning, which does not support such numeric calculations (if you perform the equivalent actions on the basic OM-free MEKON version of the model, then no such automatic updating will occur)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performs the updates in response to the firing of listeners it attached to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1600" dirty="0" err="1" smtClean="0"/>
              <a:t>s</a:t>
            </a:r>
            <a:endParaRPr lang="en-GB" sz="16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3679698" cy="321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31640" y="4653136"/>
            <a:ext cx="1728192" cy="900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Icons Recap:</a:t>
            </a:r>
          </a:p>
        </p:txBody>
      </p:sp>
      <p:sp>
        <p:nvSpPr>
          <p:cNvPr id="8" name="Rectangle 7"/>
          <p:cNvSpPr/>
          <p:nvPr/>
        </p:nvSpPr>
        <p:spPr>
          <a:xfrm rot="18972962">
            <a:off x="1573504" y="5067338"/>
            <a:ext cx="272357" cy="28819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TextBox 8"/>
          <p:cNvSpPr txBox="1"/>
          <p:nvPr/>
        </p:nvSpPr>
        <p:spPr>
          <a:xfrm>
            <a:off x="1943708" y="5049180"/>
            <a:ext cx="1080120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INumber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b="1" dirty="0" smtClean="0"/>
              <a:t>user input</a:t>
            </a:r>
            <a:endParaRPr lang="en-GB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63688" y="2816932"/>
            <a:ext cx="1044116" cy="14401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727684" y="1808820"/>
            <a:ext cx="1152128" cy="288032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75756" y="26009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1727684" y="155679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663788" y="1556792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3872484" cy="3864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860032" y="1304764"/>
            <a:ext cx="3960440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Left-click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value-type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Expand resulting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60032" y="2420888"/>
            <a:ext cx="3960440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there is only one possible value-type for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, rather than a hierarchy of possible types, a value of the relevant type appears automatically, without any need for a value-type selection dialog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slots are automatically assigned values, whilst the latter also has it’s value-type updated. This is all a result of OWL-based reasoning, driven by the fact that the newly assigned value for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 currently has no value in it’s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(see next slide for details)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619672" y="2816932"/>
            <a:ext cx="1152128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231740" y="2024844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23828" y="1844824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71800" y="1016732"/>
            <a:ext cx="684076" cy="36004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59832" y="80070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43708" y="2924944"/>
            <a:ext cx="972108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11760" y="2564904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320540" cy="3444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476672"/>
            <a:ext cx="3888432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the “Inferred Types” tab in the assertion window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from that tab, causing corresponding selection in the main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2060848"/>
            <a:ext cx="388843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inference that our assertion had the type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was dependent 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A suitable definition for the relevant OWL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600" dirty="0" smtClean="0"/>
              <a:t>The specification in the configuration file of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CLOSED_WORLD</a:t>
            </a:r>
            <a:r>
              <a:rPr lang="en-GB" sz="1600" dirty="0" smtClean="0"/>
              <a:t> semantics for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. resulting in the generation of appropriate OWL constructs for classification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It can be seen from the details of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how the automatic updates that occurred were prompted by (1)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definition and (2) the fixed values for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7644" y="2528900"/>
            <a:ext cx="345186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401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68044" y="584684"/>
            <a:ext cx="3708412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for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slot on the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value that you’ve just added (again, via a single left-click, since only one possible value-type)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68044" y="1952836"/>
            <a:ext cx="3708412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previous updates are reversed, since </a:t>
            </a:r>
            <a:r>
              <a:rPr lang="en-GB" sz="1600" dirty="0" smtClean="0">
                <a:latin typeface="Comic Sans MS" pitchFamily="66" charset="0"/>
              </a:rPr>
              <a:t>Unemployed-citizen</a:t>
            </a:r>
            <a:r>
              <a:rPr lang="en-GB" sz="1600" dirty="0" smtClean="0"/>
              <a:t> is no longer an inferred type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a new inference of </a:t>
            </a:r>
            <a:r>
              <a:rPr lang="en-GB" sz="1600" dirty="0" smtClean="0">
                <a:latin typeface="Comic Sans MS" pitchFamily="66" charset="0"/>
              </a:rPr>
              <a:t>Employed-citizen</a:t>
            </a:r>
            <a:r>
              <a:rPr lang="en-GB" sz="1600" dirty="0" smtClean="0"/>
              <a:t> is now made (as can be seen from the inferred-types tab), causing the value-type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to be specialised to </a:t>
            </a:r>
            <a:r>
              <a:rPr lang="en-GB" sz="1600" dirty="0" smtClean="0">
                <a:latin typeface="Comic Sans MS" pitchFamily="66" charset="0"/>
              </a:rPr>
              <a:t>Non-zero-tax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</a:rPr>
              <a:t>job-count</a:t>
            </a:r>
            <a:r>
              <a:rPr lang="en-GB" sz="1600" dirty="0" smtClean="0"/>
              <a:t> slot, which was originally set to </a:t>
            </a:r>
            <a:r>
              <a:rPr lang="en-GB" sz="1600" dirty="0" smtClean="0">
                <a:latin typeface="Comic Sans MS" pitchFamily="66" charset="0"/>
              </a:rPr>
              <a:t>0</a:t>
            </a:r>
            <a:r>
              <a:rPr lang="en-GB" sz="1600" dirty="0" smtClean="0"/>
              <a:t> has new been updated, by the OM, to </a:t>
            </a:r>
            <a:r>
              <a:rPr lang="en-GB" sz="1600" dirty="0" smtClean="0">
                <a:latin typeface="Comic Sans MS" pitchFamily="66" charset="0"/>
              </a:rPr>
              <a:t>1</a:t>
            </a:r>
            <a:r>
              <a:rPr lang="en-GB" sz="1600" dirty="0" smtClean="0"/>
              <a:t>. This type of update, requiring some form of </a:t>
            </a:r>
            <a:r>
              <a:rPr lang="en-GB" sz="1600" i="1" dirty="0" smtClean="0"/>
              <a:t>second order </a:t>
            </a:r>
            <a:r>
              <a:rPr lang="en-GB" sz="1600" dirty="0" smtClean="0"/>
              <a:t>processing, cannot be achieved via standard OWL-based reasoning, but is trivial for the OM to provide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3537012"/>
            <a:ext cx="97210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2195736" y="1952836"/>
            <a:ext cx="900100" cy="324036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99792" y="1700808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7804" y="3356992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727684" y="1196752"/>
            <a:ext cx="1224136" cy="3600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7784" y="980728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EKS response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015716" y="2816932"/>
            <a:ext cx="1008112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7804" y="267291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4048" y="548680"/>
            <a:ext cx="3492388" cy="110799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Fill in values for the </a:t>
            </a:r>
            <a:r>
              <a:rPr lang="en-GB" sz="1600" dirty="0" smtClean="0">
                <a:latin typeface="Comic Sans MS" pitchFamily="66" charset="0"/>
              </a:rPr>
              <a:t>hourly-pay</a:t>
            </a:r>
            <a:r>
              <a:rPr lang="en-GB" sz="1600" dirty="0" smtClean="0"/>
              <a:t> and </a:t>
            </a:r>
            <a:r>
              <a:rPr lang="en-GB" sz="1600" dirty="0" smtClean="0">
                <a:latin typeface="Comic Sans MS" pitchFamily="66" charset="0"/>
              </a:rPr>
              <a:t>hours-per-week</a:t>
            </a:r>
            <a:r>
              <a:rPr lang="en-GB" sz="1600" dirty="0" smtClean="0"/>
              <a:t> slots on the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4048" y="1664804"/>
            <a:ext cx="3492388" cy="455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Not only does the OM automatically update the </a:t>
            </a:r>
            <a:r>
              <a:rPr lang="en-GB" sz="1600" dirty="0" smtClean="0">
                <a:latin typeface="Comic Sans MS" pitchFamily="66" charset="0"/>
              </a:rPr>
              <a:t>weekly-pay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, as in the previous example, it also updates the </a:t>
            </a:r>
            <a:r>
              <a:rPr lang="en-GB" sz="1600" dirty="0" smtClean="0">
                <a:latin typeface="Comic Sans MS" pitchFamily="66" charset="0"/>
              </a:rPr>
              <a:t>total-weekly-pay</a:t>
            </a:r>
            <a:r>
              <a:rPr lang="en-GB" sz="1600" dirty="0" smtClean="0"/>
              <a:t> slot on the parent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frame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OM also uses the resulting value to set a value for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on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(total pay of 1000 or more per-week, </a:t>
            </a:r>
            <a:r>
              <a:rPr lang="en-GB" sz="1600" dirty="0" smtClean="0">
                <a:latin typeface="Comic Sans MS" pitchFamily="66" charset="0"/>
              </a:rPr>
              <a:t>Super-tax</a:t>
            </a:r>
            <a:r>
              <a:rPr lang="en-GB" sz="1600" dirty="0" smtClean="0"/>
              <a:t>, otherwise, </a:t>
            </a:r>
            <a:r>
              <a:rPr lang="en-GB" sz="1600" dirty="0" smtClean="0">
                <a:latin typeface="Comic Sans MS" pitchFamily="66" charset="0"/>
              </a:rPr>
              <a:t>Standard-tax</a:t>
            </a:r>
            <a:r>
              <a:rPr lang="en-GB" sz="1600" dirty="0" smtClean="0"/>
              <a:t>). Hence this slot can have automatic values set as a result of either OWL-based reasoning (as demonstrated earlier when it was set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) or of procedural processing by the OM (as here)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532" y="260648"/>
            <a:ext cx="3872484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75756" y="2816932"/>
            <a:ext cx="1152128" cy="18002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91780" y="4365104"/>
            <a:ext cx="936104" cy="43204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267744" y="4869160"/>
            <a:ext cx="1152128" cy="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15716" y="4977172"/>
            <a:ext cx="1332148" cy="576064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31840" y="4653136"/>
            <a:ext cx="151216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rgbClr val="411DD9"/>
                </a:solidFill>
              </a:rPr>
              <a:t>OM response</a:t>
            </a:r>
            <a:endParaRPr lang="en-GB" b="1" dirty="0">
              <a:solidFill>
                <a:srgbClr val="411DD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91780" y="3068960"/>
            <a:ext cx="972108" cy="252028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11860" y="2852936"/>
            <a:ext cx="1152128" cy="3600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GB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input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Pre-Conditions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Basic familiarity with:</a:t>
            </a:r>
          </a:p>
          <a:p>
            <a:pPr lvl="1"/>
            <a:r>
              <a:rPr lang="en-GB" dirty="0" smtClean="0"/>
              <a:t>Frames-based knowledge representation</a:t>
            </a:r>
          </a:p>
          <a:p>
            <a:pPr lvl="1"/>
            <a:r>
              <a:rPr lang="en-GB" dirty="0" smtClean="0"/>
              <a:t>OWL + Description Logics</a:t>
            </a:r>
          </a:p>
          <a:p>
            <a:r>
              <a:rPr lang="en-GB" dirty="0" smtClean="0"/>
              <a:t>Accessed MEKON project website (*)</a:t>
            </a:r>
          </a:p>
          <a:p>
            <a:pPr lvl="1"/>
            <a:r>
              <a:rPr lang="en-GB" dirty="0" smtClean="0"/>
              <a:t>Viewed general introductory material</a:t>
            </a:r>
          </a:p>
          <a:p>
            <a:pPr lvl="1"/>
            <a:r>
              <a:rPr lang="en-GB" dirty="0" smtClean="0"/>
              <a:t>Checked-out all code and resources</a:t>
            </a:r>
          </a:p>
          <a:p>
            <a:pPr lvl="1"/>
            <a:r>
              <a:rPr lang="en-GB" dirty="0" smtClean="0"/>
              <a:t>Built all code and resources</a:t>
            </a:r>
          </a:p>
          <a:p>
            <a:pPr lvl="2"/>
            <a:r>
              <a:rPr lang="en-GB" dirty="0" smtClean="0"/>
              <a:t>Optionally, via ANT build script provided</a:t>
            </a:r>
          </a:p>
          <a:p>
            <a:pPr>
              <a:buNone/>
            </a:pPr>
            <a:endParaRPr lang="en-GB" dirty="0"/>
          </a:p>
          <a:p>
            <a:pPr marL="342900" lvl="2" indent="-342900">
              <a:buNone/>
            </a:pPr>
            <a:r>
              <a:rPr lang="en-GB" sz="2800" dirty="0" smtClean="0"/>
              <a:t>* </a:t>
            </a:r>
            <a:r>
              <a:rPr lang="en-GB" sz="2600" dirty="0" smtClean="0">
                <a:hlinkClick r:id="rId2"/>
              </a:rPr>
              <a:t>https://code.google.com/p/mekon</a:t>
            </a:r>
            <a:endParaRPr lang="en-GB" sz="2600" dirty="0" smtClean="0"/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3588" y="656692"/>
            <a:ext cx="7452828" cy="56323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Instance Stores + Instance Matchers</a:t>
            </a:r>
          </a:p>
          <a:p>
            <a:pPr marL="457200" indent="-457200"/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/>
              <a:t>Instance Store (IS): </a:t>
            </a:r>
            <a:r>
              <a:rPr lang="en-GB" sz="1600" dirty="0" smtClean="0"/>
              <a:t>An IS will provide persistent storage for collections of assertion instantiations for a particular MEKON FM. An IS can be queried over via specifically constructed query instantiations of the same FM.</a:t>
            </a:r>
          </a:p>
          <a:p>
            <a:endParaRPr lang="en-GB" sz="800" dirty="0" smtClean="0"/>
          </a:p>
          <a:p>
            <a:r>
              <a:rPr lang="en-GB" sz="1600" dirty="0" smtClean="0"/>
              <a:t>The assertions are stored by the IS using MEKONs own XML-based instance-representation format. (</a:t>
            </a:r>
            <a:r>
              <a:rPr lang="en-GB" sz="1600" i="1" dirty="0" smtClean="0"/>
              <a:t>Note:</a:t>
            </a:r>
            <a:r>
              <a:rPr lang="en-GB" sz="1600" dirty="0" smtClean="0"/>
              <a:t> This format is also available to MEKON clients, along with an appropriate parser and renderer, enabling the serialisation of both assertions and queries, for purposes such as client/server communication.)</a:t>
            </a:r>
          </a:p>
          <a:p>
            <a:endParaRPr lang="en-GB" sz="800" dirty="0" smtClean="0"/>
          </a:p>
          <a:p>
            <a:r>
              <a:rPr lang="en-GB" sz="1600" b="1" dirty="0" smtClean="0"/>
              <a:t>Instance Matcher (IM):</a:t>
            </a:r>
            <a:r>
              <a:rPr lang="en-GB" sz="1600" dirty="0" smtClean="0"/>
              <a:t> Queries over the IS are handled by specific IM plug-ins. An IM plug-in will generally operate over a specific type of EKS, with possibly multiple IMs being attached to an FM (similarly to the way that an FM may have multiple reasoning plug-ins attached).</a:t>
            </a:r>
          </a:p>
          <a:p>
            <a:endParaRPr lang="en-GB" sz="800" dirty="0" smtClean="0">
              <a:cs typeface="Courier New" pitchFamily="49" charset="0"/>
            </a:endParaRPr>
          </a:p>
          <a:p>
            <a:r>
              <a:rPr lang="en-GB" sz="1600" b="1" dirty="0" smtClean="0">
                <a:cs typeface="Courier New" pitchFamily="49" charset="0"/>
              </a:rPr>
              <a:t>MEKON-OWL Instance Matcher Plug-in: </a:t>
            </a:r>
            <a:r>
              <a:rPr lang="en-GB" sz="1600" dirty="0" smtClean="0"/>
              <a:t>MEKON-OWL provides a default IM plug-in that, on start-up, renders the relevant assertions from the IS, or their relevant parts, as networks of OWL individuals, and adds them to the in-memory version of the OWL ontology. It then uses a standard DL </a:t>
            </a:r>
            <a:r>
              <a:rPr lang="en-GB" sz="1600" dirty="0" err="1" smtClean="0"/>
              <a:t>reasoner</a:t>
            </a:r>
            <a:r>
              <a:rPr lang="en-GB" sz="1600" dirty="0" smtClean="0"/>
              <a:t> to execute submitted queries, which it renders as appropriate OWL class-expressions. The slot-semantics that are used in rendering both the individual-networks representing the stored assertions, and the class-expressions representing the queries, are configurable in similar fashion as for the MEKON-OWL reasoning plug-in (see earlier).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197096" cy="624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932040" y="512676"/>
            <a:ext cx="3816424" cy="36933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Create and populate various different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assertions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For each assertion: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Fill in the “Name” field at bottom left of assertion window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sz="1600" dirty="0" smtClean="0"/>
              <a:t>Click “Store…” button at bottom right of assertion window</a:t>
            </a:r>
            <a:endParaRPr lang="en-GB" sz="800" dirty="0" smtClean="0"/>
          </a:p>
          <a:p>
            <a:endParaRPr lang="en-GB" sz="800" dirty="0" smtClean="0"/>
          </a:p>
          <a:p>
            <a:r>
              <a:rPr lang="en-GB" sz="1600" b="1" i="1" dirty="0" smtClean="0"/>
              <a:t>Note </a:t>
            </a:r>
            <a:r>
              <a:rPr lang="en-GB" sz="1600" b="1" dirty="0" smtClean="0"/>
              <a:t>: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Assertions do not need to have all slots filled before they can be stored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An assertion, once stored, can subsequently be modified and re-stored under a different name</a:t>
            </a:r>
            <a:endParaRPr lang="en-GB" sz="16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32040" y="4221088"/>
            <a:ext cx="381642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Each storage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  <p:grpSp>
        <p:nvGrpSpPr>
          <p:cNvPr id="19" name="Group 18"/>
          <p:cNvGrpSpPr/>
          <p:nvPr/>
        </p:nvGrpSpPr>
        <p:grpSpPr>
          <a:xfrm rot="19301791">
            <a:off x="4302047" y="6327420"/>
            <a:ext cx="135329" cy="221507"/>
            <a:chOff x="7056276" y="4257092"/>
            <a:chExt cx="468052" cy="891034"/>
          </a:xfrm>
        </p:grpSpPr>
        <p:sp>
          <p:nvSpPr>
            <p:cNvPr id="20" name="Rectangle 19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544108" y="2960948"/>
            <a:ext cx="298833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“Retrieve…”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thus causing that assertion to be re-displayed in a new assertion window (wherein it can be edited and re-stored, if required)</a:t>
            </a:r>
          </a:p>
        </p:txBody>
      </p:sp>
      <p:grpSp>
        <p:nvGrpSpPr>
          <p:cNvPr id="10" name="Group 9"/>
          <p:cNvGrpSpPr/>
          <p:nvPr/>
        </p:nvGrpSpPr>
        <p:grpSpPr>
          <a:xfrm rot="19301791">
            <a:off x="1349719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96652"/>
            <a:ext cx="435102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 rot="19301791">
            <a:off x="2213814" y="3771136"/>
            <a:ext cx="135329" cy="221507"/>
            <a:chOff x="7056276" y="4257092"/>
            <a:chExt cx="468052" cy="891034"/>
          </a:xfrm>
        </p:grpSpPr>
        <p:sp>
          <p:nvSpPr>
            <p:cNvPr id="11" name="Rectangle 10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56076" y="2312876"/>
            <a:ext cx="3456384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Click “Remove…” in “Instance Store” area at bottom of LH panel of main window</a:t>
            </a:r>
            <a:endParaRPr lang="en-GB" sz="800" dirty="0" smtClean="0"/>
          </a:p>
          <a:p>
            <a:pPr lvl="1" indent="-457200">
              <a:buFont typeface="+mj-lt"/>
              <a:buAutoNum type="arabicPeriod"/>
            </a:pPr>
            <a:r>
              <a:rPr lang="en-GB" sz="1600" dirty="0" smtClean="0"/>
              <a:t>Enter the name of a previously stored assertion in the dialog box that appears, then click “Ok” to the resulting confirmation prompt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6076" y="4401108"/>
            <a:ext cx="3456384" cy="20928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removal action will cause appropriate updates to each of the following: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Persistent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IS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1600" dirty="0" smtClean="0"/>
              <a:t>In-memory version of OWL ontology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564" y="1736812"/>
            <a:ext cx="7772400" cy="31323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Creating + Executing</a:t>
            </a:r>
            <a:br>
              <a:rPr lang="en-GB" sz="6000" b="1" dirty="0" smtClean="0"/>
            </a:br>
            <a:r>
              <a:rPr lang="en-GB" sz="6000" b="1" dirty="0" smtClean="0"/>
              <a:t>Query Instances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524" y="332656"/>
            <a:ext cx="49758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0"/>
          <p:cNvGrpSpPr/>
          <p:nvPr/>
        </p:nvGrpSpPr>
        <p:grpSpPr>
          <a:xfrm rot="19301791">
            <a:off x="4914114" y="4383204"/>
            <a:ext cx="135329" cy="221507"/>
            <a:chOff x="7056276" y="4257092"/>
            <a:chExt cx="468052" cy="891034"/>
          </a:xfrm>
        </p:grpSpPr>
        <p:sp>
          <p:nvSpPr>
            <p:cNvPr id="16" name="Rectangle 15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268760"/>
            <a:ext cx="3238500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44108" y="944724"/>
            <a:ext cx="3348372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Continue with hybrid version of demo model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</a:t>
            </a:r>
            <a:r>
              <a:rPr lang="en-GB" sz="1600" dirty="0" smtClean="0"/>
              <a:t> in LH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on “Query…” button in “Instantiate” area at bottom of RH panel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Manually expand tree that appears in new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4108" y="3284984"/>
            <a:ext cx="3348372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This window shows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/>
              <a:t> instantiating </a:t>
            </a:r>
            <a:r>
              <a:rPr lang="en-GB" sz="1600" dirty="0" smtClean="0">
                <a:latin typeface="Comic Sans MS" pitchFamily="66" charset="0"/>
              </a:rPr>
              <a:t>Job</a:t>
            </a:r>
            <a:r>
              <a:rPr lang="en-GB" sz="1600" dirty="0" smtClean="0"/>
              <a:t> as a query,  rather than assertion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See earlier discussion regarding differences between queries and assertions, and subsequent slides for further discussion and specific examples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“Store” button has been replaced by an “Execute” button, and that there is now an additional “Query Matches” tab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4048" y="1160748"/>
            <a:ext cx="3744416" cy="1354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value</a:t>
            </a:r>
            <a:r>
              <a:rPr lang="en-GB" sz="1600" dirty="0" smtClean="0">
                <a:cs typeface="Courier New" pitchFamily="49" charset="0"/>
              </a:rPr>
              <a:t> of type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  <a:r>
              <a:rPr lang="en-GB" sz="1600" dirty="0" smtClean="0"/>
              <a:t>to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2492896"/>
            <a:ext cx="3744416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Remember that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-valued, whilst</a:t>
            </a:r>
            <a:r>
              <a:rPr lang="en-GB" sz="1600" dirty="0" smtClean="0"/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(as denoted by the respective value-type icons)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Hence,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that you’ve just set 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slot, whilst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/>
              <a:t>is</a:t>
            </a:r>
            <a:r>
              <a:rPr lang="en-GB" sz="1600" dirty="0" smtClean="0">
                <a:cs typeface="Courier New" pitchFamily="49" charset="0"/>
              </a:rPr>
              <a:t> the </a:t>
            </a:r>
            <a:r>
              <a:rPr lang="en-GB" sz="1600" i="1" dirty="0" smtClean="0">
                <a:cs typeface="Courier New" pitchFamily="49" charset="0"/>
              </a:rPr>
              <a:t>actual value </a:t>
            </a:r>
            <a:r>
              <a:rPr lang="en-GB" sz="1600" dirty="0" smtClean="0">
                <a:cs typeface="Courier New" pitchFamily="49" charset="0"/>
              </a:rPr>
              <a:t>for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has a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attached, as defined via an appropriate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1600" dirty="0" smtClean="0">
                <a:cs typeface="Courier New" pitchFamily="49" charset="0"/>
              </a:rPr>
              <a:t> attached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So far, everything in this query example would work identically for an assertion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39768" cy="36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294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68044" y="584684"/>
            <a:ext cx="3744416" cy="16004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you’ve just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appears,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8044" y="2168860"/>
            <a:ext cx="3744416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causes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to be added as an additional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to the value of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Hence, this value is now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whose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 are the individual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Clerical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Management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i="1" dirty="0" smtClean="0">
                <a:cs typeface="Courier New" pitchFamily="49" charset="0"/>
              </a:rPr>
              <a:t>Note: </a:t>
            </a:r>
            <a:r>
              <a:rPr lang="en-GB" sz="1600" dirty="0" smtClean="0">
                <a:cs typeface="Courier New" pitchFamily="49" charset="0"/>
              </a:rPr>
              <a:t>As mentioned earlier, abstract slot values, including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(as shown here), as well as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indefinite numeric values (see subsequent slides) are specific to queries, and hence cannot be created for assertions, other than for specifically excepted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48064" y="548680"/>
            <a:ext cx="3528392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Left-click on the value that you previously added for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064" y="2384884"/>
            <a:ext cx="3528392" cy="40626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is an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-valued slot it is the </a:t>
            </a:r>
            <a:r>
              <a:rPr lang="en-GB" sz="1600" i="1" dirty="0" smtClean="0">
                <a:cs typeface="Courier New" pitchFamily="49" charset="0"/>
              </a:rPr>
              <a:t>type</a:t>
            </a:r>
            <a:r>
              <a:rPr lang="en-GB" sz="1600" dirty="0" smtClean="0">
                <a:cs typeface="Courier New" pitchFamily="49" charset="0"/>
              </a:rPr>
              <a:t> of the value to which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is added, and which now becomes a </a:t>
            </a:r>
            <a:r>
              <a:rPr lang="en-GB" sz="1600" dirty="0" err="1" smtClean="0"/>
              <a:t>disjuntion-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contrast to the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-valued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job-type</a:t>
            </a:r>
            <a:r>
              <a:rPr lang="en-GB" sz="1600" dirty="0" smtClean="0">
                <a:cs typeface="Courier New" pitchFamily="49" charset="0"/>
              </a:rPr>
              <a:t> slot where the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was added to the value itself)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remains after the extra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 has been added to the type. This is because both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Health</a:t>
            </a:r>
            <a:r>
              <a:rPr lang="en-GB" sz="1600" dirty="0" smtClean="0">
                <a:cs typeface="Courier New" pitchFamily="49" charset="0"/>
              </a:rPr>
              <a:t> provide definitions for this slot, which is therefore also defined for the disjunction of the two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40052" y="944724"/>
            <a:ext cx="3816424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third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,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to the type of </a:t>
            </a:r>
            <a:r>
              <a:rPr lang="en-GB" sz="1600" dirty="0" smtClean="0"/>
              <a:t>the value in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endParaRPr lang="en-GB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40052" y="1808820"/>
            <a:ext cx="3816424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now disappears from the relevant value. This is because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does not provide any definition for this slot, and hence the slot is not defined for the new disjunction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In general, a slot will appear on a disjunction-typed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smtClean="0">
                <a:cs typeface="Courier New" pitchFamily="49" charset="0"/>
              </a:rPr>
              <a:t> if and only if it is defined for each individual </a:t>
            </a:r>
            <a:r>
              <a:rPr lang="en-GB" sz="1600" dirty="0" err="1" smtClean="0">
                <a:cs typeface="Courier New" pitchFamily="49" charset="0"/>
              </a:rPr>
              <a:t>disjunct</a:t>
            </a:r>
            <a:r>
              <a:rPr lang="en-GB" sz="1600" dirty="0" smtClean="0">
                <a:cs typeface="Courier New" pitchFamily="49" charset="0"/>
              </a:rPr>
              <a:t>, either directly on the relevant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itself, or indirectly via an ancestor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smtClean="0">
                <a:cs typeface="Courier New" pitchFamily="49" charset="0"/>
              </a:rPr>
              <a:t> (in the latter case, such an ancestor may be common to multiple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). Where the definition of such a slot is derived from more than one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, the value-type will be taken to be the intersection of all relevant value-types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Tutorial 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Main Body:</a:t>
            </a:r>
          </a:p>
          <a:p>
            <a:r>
              <a:rPr lang="en-GB" dirty="0" smtClean="0"/>
              <a:t>Guides user through using Model Explorer to:</a:t>
            </a:r>
          </a:p>
          <a:p>
            <a:pPr marL="971550" lvl="1" indent="-514350"/>
            <a:r>
              <a:rPr lang="en-GB" dirty="0" smtClean="0"/>
              <a:t>Browse simple demo model</a:t>
            </a:r>
          </a:p>
          <a:p>
            <a:pPr marL="1314450" lvl="2" indent="-514350"/>
            <a:r>
              <a:rPr lang="en-GB" dirty="0" smtClean="0"/>
              <a:t>Basic MEKON version</a:t>
            </a:r>
          </a:p>
          <a:p>
            <a:pPr marL="1314450" lvl="2" indent="-514350"/>
            <a:r>
              <a:rPr lang="en-GB" dirty="0" smtClean="0"/>
              <a:t>Hybrid HOBO/MEKON version</a:t>
            </a:r>
          </a:p>
          <a:p>
            <a:pPr marL="971550" lvl="1" indent="-514350"/>
            <a:r>
              <a:rPr lang="en-GB" dirty="0" smtClean="0"/>
              <a:t>Create specific instantiations of demo model</a:t>
            </a:r>
          </a:p>
          <a:p>
            <a:pPr marL="1314450" lvl="2" indent="-514350"/>
            <a:r>
              <a:rPr lang="en-GB" dirty="0" smtClean="0"/>
              <a:t>Creating + storing “assertion” instances</a:t>
            </a:r>
          </a:p>
          <a:p>
            <a:pPr marL="1314450" lvl="2" indent="-514350"/>
            <a:r>
              <a:rPr lang="en-GB" dirty="0" smtClean="0"/>
              <a:t>Creating + executing “query” instances</a:t>
            </a:r>
          </a:p>
          <a:p>
            <a:pPr>
              <a:buNone/>
            </a:pPr>
            <a:r>
              <a:rPr lang="en-GB" b="1" dirty="0" smtClean="0"/>
              <a:t>Appendix:</a:t>
            </a:r>
            <a:endParaRPr lang="en-GB" dirty="0" smtClean="0"/>
          </a:p>
          <a:p>
            <a:r>
              <a:rPr lang="en-GB" dirty="0" smtClean="0"/>
              <a:t>Provides instructions on running Model Explorer with the different model-versions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4" y="368658"/>
            <a:ext cx="4219956" cy="330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436096" y="1772816"/>
            <a:ext cx="320435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Right-click on the current value of </a:t>
            </a:r>
            <a:r>
              <a:rPr lang="en-GB" sz="1600" dirty="0" smtClean="0"/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industry</a:t>
            </a:r>
            <a:r>
              <a:rPr lang="en-GB" sz="1600" dirty="0" smtClean="0">
                <a:cs typeface="Courier New" pitchFamily="49" charset="0"/>
              </a:rPr>
              <a:t> slot</a:t>
            </a:r>
            <a:r>
              <a:rPr lang="en-GB" sz="1600" i="1" dirty="0" smtClean="0">
                <a:cs typeface="Courier New" pitchFamily="49" charset="0"/>
              </a:rPr>
              <a:t>, i.e. </a:t>
            </a:r>
            <a:r>
              <a:rPr lang="en-GB" sz="1600" dirty="0" smtClean="0">
                <a:cs typeface="Courier New" pitchFamily="49" charset="0"/>
              </a:rPr>
              <a:t>the value of type</a:t>
            </a:r>
            <a:r>
              <a:rPr lang="en-GB" sz="1600" i="1" dirty="0" smtClean="0">
                <a:cs typeface="Courier New" pitchFamily="49" charset="0"/>
              </a:rPr>
              <a:t>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OR Health OR Finance</a:t>
            </a:r>
            <a:r>
              <a:rPr lang="en-GB" sz="1600" dirty="0" smtClean="0">
                <a:cs typeface="Courier New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the selection window that now appears select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Education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6096" y="3861048"/>
            <a:ext cx="320435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selected value is removed from the value type </a:t>
            </a:r>
            <a:r>
              <a:rPr lang="en-GB" sz="1600" dirty="0" err="1" smtClean="0"/>
              <a:t>disjuntion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sector</a:t>
            </a:r>
            <a:r>
              <a:rPr lang="en-GB" sz="1600" dirty="0" smtClean="0">
                <a:cs typeface="Courier New" pitchFamily="49" charset="0"/>
              </a:rPr>
              <a:t> slot is still absent, since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is still one of the value type </a:t>
            </a:r>
            <a:r>
              <a:rPr lang="en-GB" sz="1600" dirty="0" err="1" smtClean="0">
                <a:cs typeface="Courier New" pitchFamily="49" charset="0"/>
              </a:rPr>
              <a:t>disjuncts</a:t>
            </a:r>
            <a:r>
              <a:rPr lang="en-GB" sz="1600" dirty="0" smtClean="0">
                <a:cs typeface="Courier New" pitchFamily="49" charset="0"/>
              </a:rPr>
              <a:t>. However if you now also remove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Finance</a:t>
            </a:r>
            <a:r>
              <a:rPr lang="en-GB" sz="1600" dirty="0" smtClean="0">
                <a:cs typeface="Courier New" pitchFamily="49" charset="0"/>
              </a:rPr>
              <a:t> from the value type then the slot will reappear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6036" y="440668"/>
            <a:ext cx="3960440" cy="23391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Click on 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From general numeric-value entry window that now appears, try entering a value (value-entry options are: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range</a:t>
            </a:r>
            <a:r>
              <a:rPr lang="en-GB" sz="1600" dirty="0" smtClean="0">
                <a:cs typeface="Courier New" pitchFamily="49" charset="0"/>
              </a:rPr>
              <a:t>,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)</a:t>
            </a:r>
            <a:endParaRPr lang="en-GB" sz="1600" dirty="0" smtClean="0">
              <a:latin typeface="Comic Sans MS" pitchFamily="66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Repeat operation a few times, trying each value-entry options</a:t>
            </a:r>
            <a:endParaRPr lang="en-GB" sz="1600" i="1" dirty="0" smtClean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6036" y="2780928"/>
            <a:ext cx="3960440" cy="3816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Apart from </a:t>
            </a:r>
            <a:r>
              <a:rPr lang="en-GB" sz="1600" i="1" dirty="0" smtClean="0">
                <a:cs typeface="Courier New" pitchFamily="49" charset="0"/>
              </a:rPr>
              <a:t>exact-value</a:t>
            </a:r>
            <a:r>
              <a:rPr lang="en-GB" sz="1600" dirty="0" smtClean="0">
                <a:cs typeface="Courier New" pitchFamily="49" charset="0"/>
              </a:rPr>
              <a:t>, all value-entry options involve indefinite numeric-values, which along with disjunction</a:t>
            </a:r>
            <a:r>
              <a:rPr lang="en-GB" sz="1600" dirty="0" smtClean="0"/>
              <a:t>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and disjunction</a:t>
            </a:r>
            <a:r>
              <a:rPr lang="en-GB" sz="1600" dirty="0" smtClean="0"/>
              <a:t>-typed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1600" dirty="0" err="1" smtClean="0">
                <a:cs typeface="Courier New" pitchFamily="49" charset="0"/>
              </a:rPr>
              <a:t>s</a:t>
            </a:r>
            <a:r>
              <a:rPr lang="en-GB" sz="1600" dirty="0" smtClean="0">
                <a:cs typeface="Courier New" pitchFamily="49" charset="0"/>
              </a:rPr>
              <a:t> are </a:t>
            </a:r>
            <a:r>
              <a:rPr lang="en-GB" sz="1600" i="1" dirty="0" smtClean="0">
                <a:cs typeface="Courier New" pitchFamily="49" charset="0"/>
              </a:rPr>
              <a:t>abstract values</a:t>
            </a:r>
            <a:r>
              <a:rPr lang="en-GB" sz="1600" dirty="0" smtClean="0">
                <a:cs typeface="Courier New" pitchFamily="49" charset="0"/>
              </a:rPr>
              <a:t>, and hence by default, are specific to queries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that even when you use the </a:t>
            </a:r>
            <a:r>
              <a:rPr lang="en-GB" sz="1600" i="1" dirty="0" smtClean="0">
                <a:cs typeface="Courier New" pitchFamily="49" charset="0"/>
              </a:rPr>
              <a:t>min-only</a:t>
            </a:r>
            <a:r>
              <a:rPr lang="en-GB" sz="1600" dirty="0" smtClean="0">
                <a:cs typeface="Courier New" pitchFamily="49" charset="0"/>
              </a:rPr>
              <a:t> or </a:t>
            </a:r>
            <a:r>
              <a:rPr lang="en-GB" sz="1600" i="1" dirty="0" smtClean="0">
                <a:cs typeface="Courier New" pitchFamily="49" charset="0"/>
              </a:rPr>
              <a:t>max-only</a:t>
            </a:r>
            <a:r>
              <a:rPr lang="en-GB" sz="1600" dirty="0" smtClean="0">
                <a:cs typeface="Courier New" pitchFamily="49" charset="0"/>
              </a:rPr>
              <a:t> options, the resulting indefinite values always have both a min and max component. This is because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slot defines its own min and max values, which will always act as absolute limits for that slot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404663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112060" y="2204864"/>
            <a:ext cx="3492388" cy="43088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Note </a:t>
            </a:r>
            <a:r>
              <a:rPr lang="en-GB" sz="1600" dirty="0" smtClean="0">
                <a:cs typeface="Courier New" pitchFamily="49" charset="0"/>
              </a:rPr>
              <a:t>that </a:t>
            </a:r>
            <a:r>
              <a:rPr lang="en-GB" sz="1600" dirty="0" smtClean="0">
                <a:cs typeface="Courier New" pitchFamily="49" charset="0"/>
              </a:rPr>
              <a:t>as the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value is updated, the </a:t>
            </a:r>
            <a:r>
              <a:rPr lang="en-GB" sz="1600" dirty="0" smtClean="0">
                <a:cs typeface="Courier New" pitchFamily="49" charset="0"/>
              </a:rPr>
              <a:t>value-type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is </a:t>
            </a:r>
            <a:r>
              <a:rPr lang="en-GB" sz="1600" dirty="0" smtClean="0">
                <a:cs typeface="Courier New" pitchFamily="49" charset="0"/>
              </a:rPr>
              <a:t>updated accordingly, with min and max values being the products of those of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</a:t>
            </a:r>
            <a:endParaRPr lang="en-GB" sz="1600" dirty="0" smtClean="0">
              <a:cs typeface="Courier New" pitchFamily="49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</a:t>
            </a:r>
            <a:r>
              <a:rPr lang="en-GB" sz="1600" dirty="0" smtClean="0"/>
              <a:t>assertion </a:t>
            </a:r>
            <a:r>
              <a:rPr lang="en-GB" sz="1600" dirty="0" smtClean="0"/>
              <a:t>case, the </a:t>
            </a:r>
            <a:r>
              <a:rPr lang="en-GB" sz="1600" dirty="0" smtClean="0"/>
              <a:t>behaviour </a:t>
            </a:r>
            <a:r>
              <a:rPr lang="en-GB" sz="1600" dirty="0" smtClean="0"/>
              <a:t>that ensues from setting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</a:t>
            </a:r>
            <a:r>
              <a:rPr lang="en-GB" sz="1600" dirty="0" smtClean="0">
                <a:cs typeface="Courier New" pitchFamily="49" charset="0"/>
              </a:rPr>
              <a:t> </a:t>
            </a:r>
            <a:r>
              <a:rPr lang="en-GB" sz="1600" dirty="0" smtClean="0">
                <a:cs typeface="Courier New" pitchFamily="49" charset="0"/>
              </a:rPr>
              <a:t>values </a:t>
            </a:r>
            <a:r>
              <a:rPr lang="en-GB" sz="1600" dirty="0" smtClean="0"/>
              <a:t>is governed by the </a:t>
            </a:r>
            <a:r>
              <a:rPr lang="en-GB" sz="1600" dirty="0" smtClean="0"/>
              <a:t>OM. Note however</a:t>
            </a:r>
            <a:r>
              <a:rPr lang="en-GB" sz="1600" dirty="0" smtClean="0"/>
              <a:t> </a:t>
            </a:r>
            <a:r>
              <a:rPr lang="en-GB" sz="1600" dirty="0" smtClean="0"/>
              <a:t>that, </a:t>
            </a:r>
            <a:r>
              <a:rPr lang="en-GB" sz="1600" dirty="0" smtClean="0"/>
              <a:t>in the assertion case</a:t>
            </a:r>
            <a:r>
              <a:rPr lang="en-GB" sz="1600" dirty="0" smtClean="0"/>
              <a:t> it was the slot value that was being updated, rather than the value-type, as here (see next slide for further discussion)</a:t>
            </a:r>
            <a:endParaRPr lang="en-GB" sz="1600" dirty="0" smtClean="0"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2060" y="368660"/>
            <a:ext cx="3492388" cy="18466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Expand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hourly-pay </a:t>
            </a:r>
            <a:r>
              <a:rPr lang="en-GB" sz="1600" dirty="0" smtClean="0">
                <a:cs typeface="Courier New" pitchFamily="49" charset="0"/>
              </a:rPr>
              <a:t>and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slots to expose their value-types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various different exact and indefinite values 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hours-per-week </a:t>
            </a:r>
            <a:r>
              <a:rPr lang="en-GB" sz="1600" dirty="0" smtClean="0">
                <a:cs typeface="Courier New" pitchFamily="49" charset="0"/>
              </a:rPr>
              <a:t>slot</a:t>
            </a:r>
            <a:endParaRPr lang="en-GB" sz="1600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9"/>
            <a:ext cx="4210050" cy="343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932040" y="800708"/>
            <a:ext cx="3852428" cy="6155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cs typeface="Courier New" pitchFamily="49" charset="0"/>
              </a:rPr>
              <a:t>Try entering </a:t>
            </a:r>
            <a:r>
              <a:rPr lang="en-GB" sz="1600" dirty="0" smtClean="0">
                <a:cs typeface="Courier New" pitchFamily="49" charset="0"/>
              </a:rPr>
              <a:t>value </a:t>
            </a:r>
            <a:r>
              <a:rPr lang="en-GB" sz="1600" dirty="0" smtClean="0">
                <a:cs typeface="Courier New" pitchFamily="49" charset="0"/>
              </a:rPr>
              <a:t>for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 </a:t>
            </a:r>
            <a:r>
              <a:rPr lang="en-GB" sz="1600" dirty="0" smtClean="0">
                <a:cs typeface="Courier New" pitchFamily="49" charset="0"/>
              </a:rPr>
              <a:t>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32040" y="1412776"/>
            <a:ext cx="3852428" cy="504753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The fact that you can do this illustrates </a:t>
            </a:r>
            <a:r>
              <a:rPr lang="en-GB" sz="1600" dirty="0" smtClean="0">
                <a:cs typeface="Courier New" pitchFamily="49" charset="0"/>
              </a:rPr>
              <a:t>one of the </a:t>
            </a:r>
            <a:r>
              <a:rPr lang="en-GB" sz="1600" dirty="0" smtClean="0">
                <a:cs typeface="Courier New" pitchFamily="49" charset="0"/>
              </a:rPr>
              <a:t>differences between queries and assertions, namely that </a:t>
            </a:r>
            <a:r>
              <a:rPr lang="en-GB" sz="1600" i="1" dirty="0" smtClean="0">
                <a:cs typeface="Courier New" pitchFamily="49" charset="0"/>
              </a:rPr>
              <a:t>derived</a:t>
            </a:r>
            <a:r>
              <a:rPr lang="en-GB" sz="1600" dirty="0" smtClean="0">
                <a:cs typeface="Courier New" pitchFamily="49" charset="0"/>
              </a:rPr>
              <a:t> slots, such as </a:t>
            </a:r>
            <a:r>
              <a:rPr lang="en-GB" sz="1600" dirty="0" smtClean="0">
                <a:latin typeface="Comic Sans MS" pitchFamily="66" charset="0"/>
                <a:cs typeface="Courier New" pitchFamily="49" charset="0"/>
              </a:rPr>
              <a:t>weekly-pay</a:t>
            </a:r>
            <a:r>
              <a:rPr lang="en-GB" sz="1600" dirty="0" smtClean="0">
                <a:cs typeface="Courier New" pitchFamily="49" charset="0"/>
              </a:rPr>
              <a:t>, are </a:t>
            </a:r>
            <a:r>
              <a:rPr lang="en-GB" sz="1600" i="1" dirty="0" smtClean="0">
                <a:cs typeface="Courier New" pitchFamily="49" charset="0"/>
              </a:rPr>
              <a:t>editable</a:t>
            </a:r>
            <a:r>
              <a:rPr lang="en-GB" sz="1600" dirty="0" smtClean="0">
                <a:cs typeface="Courier New" pitchFamily="49" charset="0"/>
              </a:rPr>
              <a:t> for queries, but not for assertions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>
                <a:cs typeface="Courier New" pitchFamily="49" charset="0"/>
              </a:rPr>
              <a:t>This allows the formulation of queries such </a:t>
            </a:r>
            <a:r>
              <a:rPr lang="en-GB" sz="1600" dirty="0" smtClean="0">
                <a:cs typeface="Courier New" pitchFamily="49" charset="0"/>
              </a:rPr>
              <a:t>as </a:t>
            </a:r>
            <a:r>
              <a:rPr lang="en-GB" sz="1600" dirty="0" smtClean="0">
                <a:cs typeface="Courier New" pitchFamily="49" charset="0"/>
              </a:rPr>
              <a:t>the one shown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reason </a:t>
            </a:r>
            <a:r>
              <a:rPr lang="en-GB" sz="1600" dirty="0" smtClean="0"/>
              <a:t>that </a:t>
            </a:r>
            <a:r>
              <a:rPr lang="en-GB" sz="1600" dirty="0" smtClean="0"/>
              <a:t>for </a:t>
            </a:r>
            <a:r>
              <a:rPr lang="en-GB" sz="1600" dirty="0" smtClean="0"/>
              <a:t>queries, dynamic inference is restricted to value-types, rather than actual values, is that inferred </a:t>
            </a:r>
            <a:r>
              <a:rPr lang="en-GB" sz="1600" dirty="0" smtClean="0"/>
              <a:t>values would </a:t>
            </a:r>
            <a:r>
              <a:rPr lang="en-GB" sz="1600" dirty="0" smtClean="0"/>
              <a:t>not only be </a:t>
            </a:r>
            <a:r>
              <a:rPr lang="en-GB" sz="1600" dirty="0" smtClean="0"/>
              <a:t>redundant </a:t>
            </a:r>
            <a:r>
              <a:rPr lang="en-GB" sz="1600" dirty="0" smtClean="0"/>
              <a:t>in query execution, but may also lead </a:t>
            </a:r>
            <a:r>
              <a:rPr lang="en-GB" sz="1600" dirty="0" smtClean="0"/>
              <a:t>to increased execution </a:t>
            </a:r>
            <a:r>
              <a:rPr lang="en-GB" sz="1600" dirty="0" smtClean="0"/>
              <a:t>time.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Conversely, since derived slots are </a:t>
            </a:r>
            <a:r>
              <a:rPr lang="en-GB" sz="1600" dirty="0" smtClean="0"/>
              <a:t>now </a:t>
            </a:r>
            <a:r>
              <a:rPr lang="en-GB" sz="1600" dirty="0" smtClean="0"/>
              <a:t>editable, the dynamic updating of their value-types becomes highly desirable from the point-of-view of constraining user-input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368658"/>
            <a:ext cx="4368546" cy="4130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12060" y="872716"/>
            <a:ext cx="3708412" cy="86177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Instantiate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Add a value to </a:t>
            </a:r>
            <a:r>
              <a:rPr lang="en-GB" sz="1600" dirty="0" smtClean="0">
                <a:latin typeface="Comic Sans MS" pitchFamily="66" charset="0"/>
              </a:rPr>
              <a:t>Employment</a:t>
            </a:r>
            <a:r>
              <a:rPr lang="en-GB" sz="1600" dirty="0" smtClean="0"/>
              <a:t> slot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2060" y="1736812"/>
            <a:ext cx="3708412" cy="48013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As in the corresponding assertion example (see earlier</a:t>
            </a:r>
            <a:r>
              <a:rPr lang="en-GB" sz="1600" dirty="0" smtClean="0"/>
              <a:t>),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slot has its value-type updated to </a:t>
            </a:r>
            <a:r>
              <a:rPr lang="en-GB" sz="1600" dirty="0" smtClean="0">
                <a:latin typeface="Comic Sans MS" pitchFamily="66" charset="0"/>
              </a:rPr>
              <a:t>Zero-tax</a:t>
            </a:r>
            <a:r>
              <a:rPr lang="en-GB" sz="1600" dirty="0" smtClean="0"/>
              <a:t>, since </a:t>
            </a:r>
            <a:r>
              <a:rPr lang="en-GB" sz="1600" dirty="0" smtClean="0"/>
              <a:t>the </a:t>
            </a:r>
            <a:r>
              <a:rPr lang="en-GB" sz="1600" dirty="0" smtClean="0"/>
              <a:t>fact that no jobs have been specified leads to the inference (via the </a:t>
            </a:r>
            <a:r>
              <a:rPr lang="en-GB" sz="1600" i="1" dirty="0" smtClean="0"/>
              <a:t>closed world</a:t>
            </a:r>
            <a:r>
              <a:rPr lang="en-GB" sz="1600" dirty="0" smtClean="0"/>
              <a:t> assumption for </a:t>
            </a:r>
            <a:r>
              <a:rPr lang="en-GB" sz="1600" dirty="0" smtClean="0"/>
              <a:t>that </a:t>
            </a:r>
            <a:r>
              <a:rPr lang="en-GB" sz="1600" dirty="0" smtClean="0"/>
              <a:t>slot) that the citizen is unemployed and hence does not pay tax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However, unlike in the assertion example, values are not inferred for either the </a:t>
            </a:r>
            <a:r>
              <a:rPr lang="en-GB" sz="1600" dirty="0" smtClean="0">
                <a:latin typeface="Comic Sans MS" pitchFamily="66" charset="0"/>
              </a:rPr>
              <a:t>tax-paid</a:t>
            </a:r>
            <a:r>
              <a:rPr lang="en-GB" sz="1600" dirty="0" smtClean="0"/>
              <a:t> or </a:t>
            </a:r>
            <a:r>
              <a:rPr lang="en-GB" sz="1600" dirty="0" smtClean="0">
                <a:latin typeface="Comic Sans MS" pitchFamily="66" charset="0"/>
              </a:rPr>
              <a:t>benefit-received</a:t>
            </a:r>
            <a:r>
              <a:rPr lang="en-GB" sz="1600" dirty="0" smtClean="0"/>
              <a:t> </a:t>
            </a:r>
            <a:r>
              <a:rPr lang="en-GB" sz="1600" dirty="0" smtClean="0"/>
              <a:t>slots. This </a:t>
            </a:r>
            <a:r>
              <a:rPr lang="en-GB" sz="1600" dirty="0" smtClean="0"/>
              <a:t>is similar to the case discussed in the last slide, only here the entity responsible for the inference/non-inference is the generic EKS-related reasoning access mechanism, rather than the OM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4644"/>
            <a:ext cx="41814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 rot="19301791">
            <a:off x="4230039" y="6111395"/>
            <a:ext cx="135329" cy="221507"/>
            <a:chOff x="7056276" y="4257092"/>
            <a:chExt cx="468052" cy="891034"/>
          </a:xfrm>
        </p:grpSpPr>
        <p:sp>
          <p:nvSpPr>
            <p:cNvPr id="7" name="Rectangle 6"/>
            <p:cNvSpPr/>
            <p:nvPr/>
          </p:nvSpPr>
          <p:spPr>
            <a:xfrm rot="5400000">
              <a:off x="7048879" y="4801043"/>
              <a:ext cx="480664" cy="2135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056276" y="4257092"/>
              <a:ext cx="468052" cy="468052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00292" y="4653136"/>
              <a:ext cx="180020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148064" y="2600908"/>
            <a:ext cx="3564396" cy="20928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Populate IS with variety of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 assertions, including values for variety of different-typed slots, at various levels of nesting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</a:t>
            </a:r>
            <a:r>
              <a:rPr lang="en-GB" sz="1600" dirty="0" smtClean="0">
                <a:latin typeface="Comic Sans MS" pitchFamily="66" charset="0"/>
              </a:rPr>
              <a:t>Citizen</a:t>
            </a:r>
            <a:r>
              <a:rPr lang="en-GB" sz="1600" dirty="0" smtClean="0"/>
              <a:t> query that will match sub-set of stored assertions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Click “Execute” button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b="18353"/>
          <a:stretch>
            <a:fillRect/>
          </a:stretch>
        </p:blipFill>
        <p:spPr bwMode="auto">
          <a:xfrm>
            <a:off x="4752020" y="260648"/>
            <a:ext cx="4152900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5148064" y="4689140"/>
            <a:ext cx="3564396" cy="18466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Discussion: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1600" dirty="0" smtClean="0"/>
              <a:t>The “Query Matches” tab, which is now displayed, contains all matches for your query, as found by the relevant IM plug-in (i.e. the MEKON-OWL IM plug-in, in this case)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887924" y="188640"/>
            <a:ext cx="540060" cy="548680"/>
            <a:chOff x="4175956" y="188640"/>
            <a:chExt cx="540060" cy="548680"/>
          </a:xfrm>
        </p:grpSpPr>
        <p:sp>
          <p:nvSpPr>
            <p:cNvPr id="26" name="Oval 25"/>
            <p:cNvSpPr/>
            <p:nvPr/>
          </p:nvSpPr>
          <p:spPr>
            <a:xfrm>
              <a:off x="4175956" y="1886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47963" y="1886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88424" y="188640"/>
            <a:ext cx="540060" cy="548680"/>
            <a:chOff x="7704348" y="3789040"/>
            <a:chExt cx="540060" cy="548680"/>
          </a:xfrm>
        </p:grpSpPr>
        <p:sp>
          <p:nvSpPr>
            <p:cNvPr id="28" name="Oval 27"/>
            <p:cNvSpPr/>
            <p:nvPr/>
          </p:nvSpPr>
          <p:spPr>
            <a:xfrm>
              <a:off x="7704348" y="3789040"/>
              <a:ext cx="540060" cy="548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76356" y="3789040"/>
              <a:ext cx="324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en-GB" sz="28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68660"/>
            <a:ext cx="4181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588" y="1484784"/>
            <a:ext cx="45243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12160" y="1592796"/>
            <a:ext cx="2628292" cy="33239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Actions: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Select items from the “Query Matches” list to display relevant details in an assertion window (wherein it is now possible to edit and re-store the assertions, 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/>
              <a:t>Construct and execute various queries, checking results against expectations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8100900" cy="2808312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Appendix:</a:t>
            </a:r>
            <a:br>
              <a:rPr lang="en-GB" sz="6000" b="1" dirty="0" smtClean="0"/>
            </a:br>
            <a:r>
              <a:rPr lang="en-GB" sz="6000" b="1" dirty="0" smtClean="0"/>
              <a:t>Loading Demo Model</a:t>
            </a:r>
            <a:br>
              <a:rPr lang="en-GB" sz="6000" b="1" dirty="0" smtClean="0"/>
            </a:br>
            <a:r>
              <a:rPr lang="en-GB" sz="6000" b="1" dirty="0" smtClean="0"/>
              <a:t>into Model Explorer 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</a:t>
            </a:r>
            <a:r>
              <a:rPr lang="en-GB" b="1" dirty="0" err="1" smtClean="0"/>
              <a:t>Mekon</a:t>
            </a:r>
            <a:r>
              <a:rPr lang="en-GB" b="1" dirty="0" smtClean="0"/>
              <a:t> project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 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ANT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Ensure that ANT is installed on your machine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top-level folder of check-out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Type:</a:t>
            </a:r>
          </a:p>
          <a:p>
            <a:pPr marL="1771650" lvl="3" indent="-514350">
              <a:buNone/>
            </a:pPr>
            <a:r>
              <a:rPr lang="en-GB" sz="2800" dirty="0" smtClean="0">
                <a:solidFill>
                  <a:srgbClr val="FF0000"/>
                </a:solidFill>
              </a:rPr>
              <a:t>&gt; ant hobo-demo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Run Model Explorer: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Go to “build” directory, created by build script: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Invoke relevant script, either: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mekon-demo.bat/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  <a:p>
            <a:pPr lvl="2"/>
            <a:r>
              <a:rPr lang="en-GB" sz="2800" dirty="0" smtClean="0">
                <a:solidFill>
                  <a:srgbClr val="FF0000"/>
                </a:solidFill>
              </a:rPr>
              <a:t>hobo-demo.bat/</a:t>
            </a:r>
            <a:r>
              <a:rPr lang="en-GB" sz="2800" dirty="0" err="1" smtClean="0">
                <a:solidFill>
                  <a:srgbClr val="FF0000"/>
                </a:solidFill>
              </a:rPr>
              <a:t>sh</a:t>
            </a:r>
            <a:endParaRPr lang="en-GB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636"/>
            <a:ext cx="91440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Your Own Build Facilities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0455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Ensure that: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relevant code/resources are checked out from </a:t>
            </a:r>
            <a:r>
              <a:rPr lang="en-GB" dirty="0" err="1" smtClean="0"/>
              <a:t>Mekon</a:t>
            </a:r>
            <a:r>
              <a:rPr lang="en-GB" dirty="0" smtClean="0"/>
              <a:t> project SVN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all sub-projects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All code from “demo” folder is built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“demo/resource” </a:t>
            </a:r>
            <a:r>
              <a:rPr lang="en-GB" dirty="0" smtClean="0"/>
              <a:t>folder is on your runtime class-path (or preferably a copy of it)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Invoke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dirty="0" smtClean="0"/>
              <a:t> method on class for relevant version of Model Explorer:</a:t>
            </a: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mekon.gui.MekonModelExplorer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  <a:r>
              <a:rPr lang="en-GB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hobo.gui.HoboModelExplorer</a:t>
            </a:r>
            <a:endParaRPr lang="en-GB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340768"/>
            <a:ext cx="3384376" cy="28931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Actions:</a:t>
            </a:r>
            <a:endParaRPr lang="en-GB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series of actions is described, to be performed via the Model Explorer (ME) application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action descriptions come with screenshots showing either the actions being performed, or the results of the actions having occurred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7984" y="1340768"/>
            <a:ext cx="4032448" cy="2893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Discussions: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Discussions are provided concerning the functionalities being displayed as the actions are performed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Interspersed throughout are general discussions, not specifically linked to the actions on any particular slides, but more generally applicable to various actions on previous and/or subsequent slides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509120"/>
            <a:ext cx="7776864" cy="19082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Icons: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the ME icons are summarised at the start of the tutorial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Recaps are provided throughout for specific icons as they are introduced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semantics of specific icon-modifiers, and of modifiers for the associated text, are provided at relevant points</a:t>
            </a:r>
          </a:p>
          <a:p>
            <a:pPr marL="457200" indent="-457200"/>
            <a:endParaRPr lang="en-GB" sz="800" dirty="0" smtClean="0"/>
          </a:p>
          <a:p>
            <a:pPr marL="457200" indent="-457200"/>
            <a:r>
              <a:rPr lang="en-GB" b="1" dirty="0" smtClean="0"/>
              <a:t>Note: </a:t>
            </a:r>
            <a:r>
              <a:rPr lang="en-GB" dirty="0" smtClean="0"/>
              <a:t>Comprehensive help-glossaries can be obtained via the ME “Help” button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7544" y="260648"/>
            <a:ext cx="8229600" cy="850106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Format: Main Body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187624" y="476672"/>
            <a:ext cx="6732748" cy="58326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algn="ctr"/>
            <a:r>
              <a:rPr lang="en-GB" sz="2400" b="1" dirty="0" smtClean="0"/>
              <a:t>Icon Summary</a:t>
            </a:r>
          </a:p>
          <a:p>
            <a:pPr marL="457200" indent="-457200"/>
            <a:endParaRPr lang="en-GB" sz="16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3753036"/>
            <a:ext cx="5904656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Colours (all relevant shapes)</a:t>
            </a:r>
            <a:endParaRPr lang="en-GB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619672" y="1052736"/>
            <a:ext cx="5400600" cy="4320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en-GB" b="1" dirty="0" smtClean="0"/>
              <a:t>Shapes (all relevant colours)</a:t>
            </a:r>
          </a:p>
          <a:p>
            <a:pPr algn="ctr"/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83868" y="1484784"/>
            <a:ext cx="27003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Level</a:t>
            </a:r>
            <a:endParaRPr lang="en-GB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83668" y="1484784"/>
            <a:ext cx="180020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1484784"/>
            <a:ext cx="1440160" cy="372041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Shape</a:t>
            </a:r>
            <a:endParaRPr lang="en-GB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83868" y="18448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Meta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583668" y="18448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084168" y="18448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4" name="Rectangle 13"/>
          <p:cNvSpPr/>
          <p:nvPr/>
        </p:nvSpPr>
        <p:spPr>
          <a:xfrm>
            <a:off x="6624228" y="1916832"/>
            <a:ext cx="252028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/>
          <p:cNvSpPr txBox="1"/>
          <p:nvPr/>
        </p:nvSpPr>
        <p:spPr>
          <a:xfrm>
            <a:off x="3383868" y="22048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</a:t>
            </a:r>
            <a:endParaRPr lang="en-GB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83668" y="22048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084168" y="22048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3868" y="25649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Instance</a:t>
            </a:r>
            <a:endParaRPr lang="en-GB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1583668" y="25649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Value Entity (*)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084168" y="25649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2" name="Rectangle 21"/>
          <p:cNvSpPr/>
          <p:nvPr/>
        </p:nvSpPr>
        <p:spPr>
          <a:xfrm rot="18972962">
            <a:off x="6664249" y="2656596"/>
            <a:ext cx="179792" cy="1879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3" name="TextBox 22"/>
          <p:cNvSpPr txBox="1"/>
          <p:nvPr/>
        </p:nvSpPr>
        <p:spPr>
          <a:xfrm>
            <a:off x="3383868" y="29249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Concept/Instance</a:t>
            </a:r>
            <a:endParaRPr lang="en-GB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583668" y="29249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Slot</a:t>
            </a:r>
            <a:endParaRPr lang="en-GB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6084168" y="29249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27" name="Oval 26"/>
          <p:cNvSpPr/>
          <p:nvPr/>
        </p:nvSpPr>
        <p:spPr>
          <a:xfrm>
            <a:off x="6624228" y="2276872"/>
            <a:ext cx="252028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6642230" y="2978950"/>
            <a:ext cx="216024" cy="252028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0" name="TextBox 89"/>
          <p:cNvSpPr txBox="1"/>
          <p:nvPr/>
        </p:nvSpPr>
        <p:spPr>
          <a:xfrm>
            <a:off x="1619672" y="3284984"/>
            <a:ext cx="1908212" cy="3600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* Frame OR Number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84168" y="4185084"/>
            <a:ext cx="144016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Icon Colour(s)</a:t>
            </a:r>
            <a:endParaRPr lang="en-GB" sz="1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583668" y="4185084"/>
            <a:ext cx="18002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 Category</a:t>
            </a:r>
            <a:endParaRPr lang="en-GB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084168" y="490516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583668" y="490516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6084168" y="562524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1583668" y="562524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Number</a:t>
            </a:r>
            <a:endParaRPr lang="en-GB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3383868" y="4185084"/>
            <a:ext cx="2700300" cy="360040"/>
          </a:xfrm>
          <a:prstGeom prst="rect">
            <a:avLst/>
          </a:prstGeom>
          <a:solidFill>
            <a:srgbClr val="C35855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 dirty="0" smtClean="0"/>
              <a:t>Entity, or Entity-Type, Source</a:t>
            </a:r>
            <a:endParaRPr lang="en-GB" sz="16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83868" y="490516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Internal (OM)</a:t>
            </a:r>
            <a:endParaRPr lang="en-GB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383868" y="562524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ANY</a:t>
            </a:r>
            <a:endParaRPr lang="en-GB" sz="1600" dirty="0"/>
          </a:p>
        </p:txBody>
      </p:sp>
      <p:sp>
        <p:nvSpPr>
          <p:cNvPr id="71" name="TextBox 70"/>
          <p:cNvSpPr txBox="1"/>
          <p:nvPr/>
        </p:nvSpPr>
        <p:spPr>
          <a:xfrm>
            <a:off x="6084168" y="454512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2" name="TextBox 71"/>
          <p:cNvSpPr txBox="1"/>
          <p:nvPr/>
        </p:nvSpPr>
        <p:spPr>
          <a:xfrm>
            <a:off x="1583668" y="454512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3" name="TextBox 72"/>
          <p:cNvSpPr txBox="1"/>
          <p:nvPr/>
        </p:nvSpPr>
        <p:spPr>
          <a:xfrm>
            <a:off x="3383868" y="454512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External (EKS)</a:t>
            </a:r>
            <a:endParaRPr lang="en-GB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6084168" y="5265204"/>
            <a:ext cx="144016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1583668" y="5265204"/>
            <a:ext cx="18002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Frame/Slot</a:t>
            </a:r>
            <a:endParaRPr lang="en-GB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3383868" y="5265204"/>
            <a:ext cx="2700300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dirty="0" smtClean="0"/>
              <a:t>Dual (EKS + OM)</a:t>
            </a:r>
            <a:endParaRPr lang="en-GB" sz="1600" dirty="0"/>
          </a:p>
        </p:txBody>
      </p:sp>
      <p:sp>
        <p:nvSpPr>
          <p:cNvPr id="51" name="Rounded Rectangle 50"/>
          <p:cNvSpPr/>
          <p:nvPr/>
        </p:nvSpPr>
        <p:spPr>
          <a:xfrm>
            <a:off x="6624228" y="461713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ounded Rectangle 53"/>
          <p:cNvSpPr/>
          <p:nvPr/>
        </p:nvSpPr>
        <p:spPr>
          <a:xfrm>
            <a:off x="6624228" y="497717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/>
          <p:cNvSpPr/>
          <p:nvPr/>
        </p:nvSpPr>
        <p:spPr>
          <a:xfrm>
            <a:off x="6624228" y="5337212"/>
            <a:ext cx="360040" cy="216024"/>
          </a:xfrm>
          <a:prstGeom prst="roundRect">
            <a:avLst>
              <a:gd name="adj" fmla="val 50000"/>
            </a:avLst>
          </a:prstGeom>
          <a:solidFill>
            <a:srgbClr val="411D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ounded Rectangle 57"/>
          <p:cNvSpPr/>
          <p:nvPr/>
        </p:nvSpPr>
        <p:spPr>
          <a:xfrm>
            <a:off x="6624228" y="5697252"/>
            <a:ext cx="360040" cy="216024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ounded Rectangle 58"/>
          <p:cNvSpPr/>
          <p:nvPr/>
        </p:nvSpPr>
        <p:spPr>
          <a:xfrm>
            <a:off x="6696236" y="5373216"/>
            <a:ext cx="216024" cy="144016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3132347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Browsing Basic</a:t>
            </a:r>
            <a:br>
              <a:rPr lang="en-GB" sz="6000" b="1" dirty="0" smtClean="0"/>
            </a:br>
            <a:r>
              <a:rPr lang="en-GB" sz="6000" b="1" dirty="0" smtClean="0"/>
              <a:t>MEKON</a:t>
            </a:r>
            <a:br>
              <a:rPr lang="en-GB" sz="6000" b="1" dirty="0" smtClean="0"/>
            </a:br>
            <a:r>
              <a:rPr lang="en-GB" sz="6000" b="1" dirty="0" smtClean="0"/>
              <a:t>Version of Model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1580" y="548680"/>
            <a:ext cx="7596844" cy="57554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MEKON Models</a:t>
            </a:r>
          </a:p>
          <a:p>
            <a:endParaRPr lang="en-GB" sz="800" dirty="0" smtClean="0"/>
          </a:p>
          <a:p>
            <a:r>
              <a:rPr lang="en-GB" sz="1600" dirty="0" smtClean="0"/>
              <a:t>MEKON models involve the following representations:</a:t>
            </a:r>
          </a:p>
          <a:p>
            <a:endParaRPr lang="en-GB" sz="800" dirty="0" smtClean="0"/>
          </a:p>
          <a:p>
            <a:r>
              <a:rPr lang="en-GB" sz="1600" b="1" dirty="0" smtClean="0"/>
              <a:t>Frames Model (FM): </a:t>
            </a:r>
            <a:r>
              <a:rPr lang="en-GB" sz="1600" dirty="0" smtClean="0"/>
              <a:t>The FM is the core MEKON representation. All entities in a particular MEKON model, no matter their original source will be represented via entities in the FM. The FM embodies a generic </a:t>
            </a:r>
            <a:r>
              <a:rPr lang="en-GB" sz="1600" i="1" dirty="0" smtClean="0"/>
              <a:t>frames</a:t>
            </a:r>
            <a:r>
              <a:rPr lang="en-GB" sz="1600" dirty="0" smtClean="0"/>
              <a:t>-based </a:t>
            </a:r>
            <a:r>
              <a:rPr lang="en-GB" sz="1600" dirty="0" smtClean="0"/>
              <a:t>representation (</a:t>
            </a:r>
            <a:r>
              <a:rPr lang="en-GB" sz="1600" dirty="0" smtClean="0"/>
              <a:t>see next slide for more details)</a:t>
            </a:r>
          </a:p>
          <a:p>
            <a:endParaRPr lang="en-GB" sz="800" dirty="0" smtClean="0"/>
          </a:p>
          <a:p>
            <a:r>
              <a:rPr lang="en-GB" sz="1600" b="1" dirty="0" smtClean="0"/>
              <a:t>External Knowledge Sources (EKS): </a:t>
            </a:r>
            <a:r>
              <a:rPr lang="en-GB" sz="1600" dirty="0" smtClean="0"/>
              <a:t>All entities in a basic MEKON FM will be derived from one or more external sources, </a:t>
            </a:r>
            <a:r>
              <a:rPr lang="en-GB" sz="1600" dirty="0" smtClean="0"/>
              <a:t>typically </a:t>
            </a:r>
            <a:r>
              <a:rPr lang="en-GB" sz="1600" dirty="0" smtClean="0"/>
              <a:t>be </a:t>
            </a:r>
            <a:r>
              <a:rPr lang="en-GB" sz="1600" dirty="0" err="1" smtClean="0"/>
              <a:t>ontologies</a:t>
            </a:r>
            <a:r>
              <a:rPr lang="en-GB" sz="1600" dirty="0" smtClean="0"/>
              <a:t> of some kind. The MEKON framework itself has no dependency on any particular </a:t>
            </a:r>
            <a:r>
              <a:rPr lang="en-GB" sz="1600" dirty="0" smtClean="0"/>
              <a:t>EKS format. All access </a:t>
            </a:r>
            <a:r>
              <a:rPr lang="en-GB" sz="1600" dirty="0" smtClean="0"/>
              <a:t>of </a:t>
            </a:r>
            <a:r>
              <a:rPr lang="en-GB" sz="1600" dirty="0" smtClean="0"/>
              <a:t>EKS </a:t>
            </a:r>
            <a:r>
              <a:rPr lang="en-GB" sz="1600" dirty="0" smtClean="0"/>
              <a:t>and </a:t>
            </a:r>
            <a:r>
              <a:rPr lang="en-GB" sz="1600" dirty="0" smtClean="0"/>
              <a:t>associated </a:t>
            </a:r>
            <a:r>
              <a:rPr lang="en-GB" sz="1600" dirty="0" smtClean="0"/>
              <a:t>reasoning mechanisms </a:t>
            </a:r>
            <a:r>
              <a:rPr lang="en-GB" sz="1600" dirty="0" smtClean="0"/>
              <a:t>is via plug-in </a:t>
            </a:r>
            <a:r>
              <a:rPr lang="en-GB" sz="1600" dirty="0" smtClean="0"/>
              <a:t>SPIs (Service Provider </a:t>
            </a:r>
            <a:r>
              <a:rPr lang="en-GB" sz="1600" dirty="0" smtClean="0"/>
              <a:t>Interfaces). MEKON comes with a </a:t>
            </a:r>
            <a:r>
              <a:rPr lang="en-GB" sz="1600" dirty="0" smtClean="0"/>
              <a:t>small </a:t>
            </a:r>
            <a:r>
              <a:rPr lang="en-GB" sz="1600" dirty="0" smtClean="0"/>
              <a:t>set of OWL-based plug-ins, </a:t>
            </a:r>
            <a:r>
              <a:rPr lang="en-GB" sz="1600" dirty="0" smtClean="0"/>
              <a:t>implementing these SPIs</a:t>
            </a:r>
            <a:r>
              <a:rPr lang="en-GB" sz="1600" dirty="0" smtClean="0"/>
              <a:t>, </a:t>
            </a:r>
            <a:r>
              <a:rPr lang="en-GB" sz="1600" dirty="0" smtClean="0"/>
              <a:t>collectively known as MEKON-OWL.</a:t>
            </a:r>
          </a:p>
          <a:p>
            <a:endParaRPr lang="en-GB" sz="800" dirty="0" smtClean="0"/>
          </a:p>
          <a:p>
            <a:r>
              <a:rPr lang="en-GB" sz="1600" b="1" dirty="0" smtClean="0"/>
              <a:t>Object Model (OM):</a:t>
            </a:r>
            <a:r>
              <a:rPr lang="en-GB" sz="1600" dirty="0" smtClean="0"/>
              <a:t> </a:t>
            </a:r>
            <a:r>
              <a:rPr lang="en-GB" sz="1600" dirty="0" smtClean="0"/>
              <a:t>Sections </a:t>
            </a:r>
            <a:r>
              <a:rPr lang="en-GB" sz="1600" dirty="0" smtClean="0"/>
              <a:t>of the FM </a:t>
            </a:r>
            <a:r>
              <a:rPr lang="en-GB" sz="1600" dirty="0" smtClean="0"/>
              <a:t>can also be </a:t>
            </a:r>
            <a:r>
              <a:rPr lang="en-GB" sz="1600" dirty="0" smtClean="0"/>
              <a:t>derived from a suitable HOBO-based </a:t>
            </a:r>
            <a:r>
              <a:rPr lang="en-GB" sz="1600" dirty="0" smtClean="0"/>
              <a:t>domain-specific </a:t>
            </a:r>
            <a:r>
              <a:rPr lang="en-GB" sz="1600" dirty="0" smtClean="0"/>
              <a:t>OM, which </a:t>
            </a:r>
            <a:r>
              <a:rPr lang="en-GB" sz="1600" dirty="0" smtClean="0"/>
              <a:t>will operate </a:t>
            </a:r>
            <a:r>
              <a:rPr lang="en-GB" sz="1600" dirty="0" smtClean="0"/>
              <a:t>in </a:t>
            </a:r>
            <a:r>
              <a:rPr lang="en-GB" sz="1600" dirty="0" smtClean="0"/>
              <a:t>tandem with the FM, with tight bindings being maintained between the two. Hence, in general, the </a:t>
            </a:r>
            <a:r>
              <a:rPr lang="en-GB" sz="1600" dirty="0" smtClean="0"/>
              <a:t>source(s) for a particular FM entity can be external (EKS), internal (OM), or, where appropriate mappings have been provided </a:t>
            </a:r>
            <a:r>
              <a:rPr lang="en-GB" sz="1600" dirty="0" smtClean="0"/>
              <a:t>via the </a:t>
            </a:r>
            <a:r>
              <a:rPr lang="en-GB" sz="1600" dirty="0" smtClean="0"/>
              <a:t>configuration file, dual (EKS + OM). In general, in a HOBO/MEKON model, the vast majority of entities will have only an external source, </a:t>
            </a:r>
            <a:r>
              <a:rPr lang="en-GB" sz="1600" dirty="0" smtClean="0"/>
              <a:t>with only </a:t>
            </a:r>
            <a:r>
              <a:rPr lang="en-GB" sz="1600" dirty="0" smtClean="0"/>
              <a:t>a small handful </a:t>
            </a:r>
            <a:r>
              <a:rPr lang="en-GB" sz="1600" dirty="0" smtClean="0"/>
              <a:t>having </a:t>
            </a:r>
            <a:r>
              <a:rPr lang="en-GB" sz="1600" dirty="0" smtClean="0"/>
              <a:t>an internal source </a:t>
            </a:r>
            <a:r>
              <a:rPr lang="en-GB" sz="1600" dirty="0" smtClean="0"/>
              <a:t>(being eith</a:t>
            </a:r>
            <a:r>
              <a:rPr lang="en-GB" sz="1600" dirty="0" smtClean="0"/>
              <a:t>er internal-only sourced, </a:t>
            </a:r>
            <a:r>
              <a:rPr lang="en-GB" sz="1600" dirty="0" smtClean="0"/>
              <a:t>or dual sourced)</a:t>
            </a:r>
            <a:endParaRPr lang="en-GB" sz="1600" dirty="0" smtClean="0"/>
          </a:p>
          <a:p>
            <a:endParaRPr lang="en-GB" sz="800" dirty="0" smtClean="0"/>
          </a:p>
          <a:p>
            <a:r>
              <a:rPr lang="en-GB" sz="1600" i="1" dirty="0" smtClean="0"/>
              <a:t>Note: </a:t>
            </a:r>
            <a:r>
              <a:rPr lang="en-GB" sz="1600" dirty="0" smtClean="0"/>
              <a:t>This section of the tutorial deals only with basic EKS-derived FMs. </a:t>
            </a:r>
            <a:r>
              <a:rPr lang="en-GB" sz="1600" dirty="0" smtClean="0"/>
              <a:t>HOBO-based FM/OM </a:t>
            </a:r>
            <a:r>
              <a:rPr lang="en-GB" sz="1600" dirty="0" smtClean="0"/>
              <a:t>hybrids are dealt with in the next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6152</Words>
  <Application>Microsoft Office PowerPoint</Application>
  <PresentationFormat>On-screen Show (4:3)</PresentationFormat>
  <Paragraphs>555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MEKON/HOBO Introductory Tutorial</vt:lpstr>
      <vt:lpstr>Primary Tutorial Goal</vt:lpstr>
      <vt:lpstr>Secondary Tutorial Goal</vt:lpstr>
      <vt:lpstr>Tutorial Pre-Conditions</vt:lpstr>
      <vt:lpstr>Tutorial Format</vt:lpstr>
      <vt:lpstr>Slide 6</vt:lpstr>
      <vt:lpstr>Slide 7</vt:lpstr>
      <vt:lpstr>Browsing Basic MEKON Version of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Browsing Hybrid HOBO/MEKON  Version of Model</vt:lpstr>
      <vt:lpstr>Slide 24</vt:lpstr>
      <vt:lpstr>Slide 25</vt:lpstr>
      <vt:lpstr>Slide 26</vt:lpstr>
      <vt:lpstr>Slide 27</vt:lpstr>
      <vt:lpstr>Creating + Storing  Assertion Instances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Creating + Executing Query Instances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Appendix: Loading Demo Model into Model Explorer </vt:lpstr>
      <vt:lpstr>Using Mekon project Build Facilities</vt:lpstr>
      <vt:lpstr>Using Your Own Build Facilities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MEKON/HOBO Introductory Tutorial</dc:title>
  <dc:creator>Colin</dc:creator>
  <cp:lastModifiedBy>Colin</cp:lastModifiedBy>
  <cp:revision>967</cp:revision>
  <dcterms:created xsi:type="dcterms:W3CDTF">2014-09-25T09:55:21Z</dcterms:created>
  <dcterms:modified xsi:type="dcterms:W3CDTF">2015-01-30T16:43:09Z</dcterms:modified>
</cp:coreProperties>
</file>