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85" r:id="rId8"/>
    <p:sldId id="272" r:id="rId9"/>
    <p:sldId id="261" r:id="rId10"/>
    <p:sldId id="283" r:id="rId11"/>
    <p:sldId id="262" r:id="rId12"/>
    <p:sldId id="264" r:id="rId13"/>
    <p:sldId id="278" r:id="rId14"/>
    <p:sldId id="266" r:id="rId15"/>
    <p:sldId id="282" r:id="rId16"/>
    <p:sldId id="279" r:id="rId17"/>
    <p:sldId id="276" r:id="rId18"/>
    <p:sldId id="284" r:id="rId19"/>
    <p:sldId id="277" r:id="rId20"/>
    <p:sldId id="273" r:id="rId21"/>
    <p:sldId id="288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>
        <p:scale>
          <a:sx n="66" d="100"/>
          <a:sy n="66" d="100"/>
        </p:scale>
        <p:origin x="-624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620" y="980728"/>
            <a:ext cx="6840760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frames models are derived entirely from one or more external sources, typically of an ontology like nature. This contrasts to hybrid HOBO/ MEKON models, in which part of the frames model is derived from a HOBO-based object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model is built from an OWL ontology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object model for </a:t>
            </a:r>
            <a:r>
              <a:rPr lang="en-GB" sz="1600" dirty="0" smtClean="0"/>
              <a:t>HOBO/MEKON models, and any bindings between it and the externally derived sections of the model.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2564904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149080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9952" y="2924944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5769260"/>
            <a:ext cx="284431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 only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060848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52020" y="2780928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352839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91632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 only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52020" y="1664804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268760"/>
            <a:ext cx="5472608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188082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49289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Generalities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Based on:</a:t>
            </a:r>
          </a:p>
          <a:p>
            <a:pPr lvl="1"/>
            <a:r>
              <a:rPr lang="en-GB" dirty="0" smtClean="0"/>
              <a:t>HOBO/MEKON demo model</a:t>
            </a:r>
          </a:p>
          <a:p>
            <a:pPr lvl="1"/>
            <a:r>
              <a:rPr lang="en-GB" dirty="0" smtClean="0"/>
              <a:t>MEKON Model Explorer</a:t>
            </a:r>
          </a:p>
          <a:p>
            <a:r>
              <a:rPr lang="en-GB" dirty="0" smtClean="0"/>
              <a:t>Provides:</a:t>
            </a:r>
          </a:p>
          <a:p>
            <a:pPr lvl="1"/>
            <a:r>
              <a:rPr lang="en-GB" dirty="0" smtClean="0"/>
              <a:t>Introduction to MEKON Model Explorer</a:t>
            </a:r>
          </a:p>
          <a:p>
            <a:pPr lvl="1"/>
            <a:r>
              <a:rPr lang="en-GB" dirty="0" smtClean="0"/>
              <a:t>Overview of MEKON + HOBO models</a:t>
            </a:r>
          </a:p>
          <a:p>
            <a:pPr lvl="2"/>
            <a:r>
              <a:rPr lang="en-GB" dirty="0" smtClean="0"/>
              <a:t>+ Associated functionality</a:t>
            </a:r>
          </a:p>
          <a:p>
            <a:pPr lvl="1"/>
            <a:r>
              <a:rPr lang="en-GB" dirty="0" smtClean="0"/>
              <a:t>Specific model-instantiation examples</a:t>
            </a:r>
            <a:endParaRPr lang="en-GB" dirty="0"/>
          </a:p>
          <a:p>
            <a:pPr lvl="2"/>
            <a:r>
              <a:rPr lang="en-GB" dirty="0" smtClean="0"/>
              <a:t>+ Explanations of functionalities invoked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7644" y="1124744"/>
            <a:ext cx="644471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Java classes for creating domain-specific object models (OM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</a:t>
            </a:r>
            <a:r>
              <a:rPr lang="en-GB" sz="1600" dirty="0" smtClean="0">
                <a:cs typeface="Courier New" pitchFamily="49" charset="0"/>
              </a:rPr>
              <a:t>for associating HOBO OMs with appropriate MEKON </a:t>
            </a:r>
            <a:r>
              <a:rPr lang="en-GB" sz="1600" dirty="0" smtClean="0">
                <a:cs typeface="Courier New" pitchFamily="49" charset="0"/>
              </a:rPr>
              <a:t>frames </a:t>
            </a:r>
            <a:r>
              <a:rPr lang="en-GB" sz="1600" dirty="0" smtClean="0">
                <a:cs typeface="Courier New" pitchFamily="49" charset="0"/>
              </a:rPr>
              <a:t>models (FM)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b="1" dirty="0" smtClean="0">
                <a:cs typeface="Courier New" pitchFamily="49" charset="0"/>
              </a:rPr>
              <a:t>OM/FM Association Mechanisms:</a:t>
            </a: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These mechanisms consist of: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OM </a:t>
            </a:r>
            <a:r>
              <a:rPr lang="en-GB" sz="1600" b="1" i="1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b="1" i="1" dirty="0" smtClean="0">
                <a:cs typeface="Courier New" pitchFamily="49" charset="0"/>
                <a:sym typeface="Wingdings" pitchFamily="2" charset="2"/>
              </a:rPr>
              <a:t>External-Source Mapping </a:t>
            </a:r>
            <a:r>
              <a:rPr lang="en-GB" sz="1600" dirty="0" smtClean="0">
                <a:cs typeface="Courier New" pitchFamily="49" charset="0"/>
              </a:rPr>
              <a:t>Creation of associations between selected OM entities and FM entities derived from external sources, such as </a:t>
            </a:r>
            <a:r>
              <a:rPr lang="en-GB" sz="1600" dirty="0" err="1" smtClean="0">
                <a:cs typeface="Courier New" pitchFamily="49" charset="0"/>
              </a:rPr>
              <a:t>ontologies</a:t>
            </a:r>
            <a:r>
              <a:rPr lang="en-GB" sz="1600" dirty="0" smtClean="0">
                <a:cs typeface="Courier New" pitchFamily="49" charset="0"/>
              </a:rPr>
              <a:t> (with mappings specified via the HOBO configuration file – see later slides)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FM Entity Generation: </a:t>
            </a:r>
            <a:r>
              <a:rPr lang="en-GB" sz="1600" dirty="0" smtClean="0">
                <a:cs typeface="Courier New" pitchFamily="49" charset="0"/>
              </a:rPr>
              <a:t>Generation of new FM entities for all non-mapped OM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OM </a:t>
            </a:r>
            <a:r>
              <a:rPr lang="en-GB" sz="1600" b="1" i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i="1" dirty="0" smtClean="0">
                <a:cs typeface="Courier New" pitchFamily="49" charset="0"/>
              </a:rPr>
              <a:t>FM Binding: </a:t>
            </a:r>
            <a:r>
              <a:rPr lang="en-GB" sz="1600" dirty="0" smtClean="0">
                <a:cs typeface="Courier New" pitchFamily="49" charset="0"/>
              </a:rPr>
              <a:t>Managing “bindings” between all OM </a:t>
            </a:r>
            <a:r>
              <a:rPr lang="en-GB" sz="1600" dirty="0" smtClean="0">
                <a:cs typeface="Courier New" pitchFamily="49" charset="0"/>
              </a:rPr>
              <a:t>entities </a:t>
            </a:r>
            <a:r>
              <a:rPr lang="en-GB" sz="1600" dirty="0" smtClean="0">
                <a:cs typeface="Courier New" pitchFamily="49" charset="0"/>
              </a:rPr>
              <a:t>and their corresponding FM entities, ensuring that any relevant operations initiated in either representation will be reflected by corresponding operations occurring in the other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20172" y="1736812"/>
            <a:ext cx="2592288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hybrid HOBO/MEKON, object model (OM) /frames model (FM)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3852428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733256"/>
            <a:ext cx="277230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 only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6093296"/>
            <a:ext cx="331236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+ external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76926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612930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201308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4977172"/>
            <a:ext cx="3924436" cy="154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32403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 only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3204356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+ external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3348372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Internal + external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5256076" y="5337212"/>
            <a:ext cx="2736304" cy="828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2140" y="573325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400092" y="573325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5652120" y="573325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156176" y="2276872"/>
            <a:ext cx="2412268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/>
              <a:t>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</a:t>
            </a:r>
            <a:r>
              <a:rPr lang="en-GB" sz="1600" dirty="0" smtClean="0"/>
              <a:t>panel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referably using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Content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Using MEKON Model Explorer to:</a:t>
            </a:r>
          </a:p>
          <a:p>
            <a:pPr marL="514350" indent="-514350"/>
            <a:r>
              <a:rPr lang="en-GB" dirty="0" smtClean="0"/>
              <a:t>Browse of model:</a:t>
            </a:r>
          </a:p>
          <a:p>
            <a:pPr marL="914400" lvl="1" indent="-514350"/>
            <a:r>
              <a:rPr lang="en-GB" dirty="0" smtClean="0"/>
              <a:t>Basic MEKON version of model</a:t>
            </a:r>
          </a:p>
          <a:p>
            <a:pPr marL="914400" lvl="1" indent="-514350"/>
            <a:r>
              <a:rPr lang="en-GB" dirty="0" smtClean="0"/>
              <a:t>Hybrid HOBO/MEKON version of model</a:t>
            </a:r>
          </a:p>
          <a:p>
            <a:pPr marL="514350" indent="-514350"/>
            <a:r>
              <a:rPr lang="en-GB" smtClean="0"/>
              <a:t>Manipulate </a:t>
            </a:r>
            <a:r>
              <a:rPr lang="en-GB" dirty="0" smtClean="0"/>
              <a:t>model-instantiations:</a:t>
            </a:r>
          </a:p>
          <a:p>
            <a:pPr marL="914400" lvl="1" indent="-514350"/>
            <a:r>
              <a:rPr lang="en-GB" dirty="0" smtClean="0"/>
              <a:t>Creating + storing “assertion” instantiations</a:t>
            </a:r>
          </a:p>
          <a:p>
            <a:pPr marL="914400" lvl="1" indent="-514350"/>
            <a:r>
              <a:rPr lang="en-GB" dirty="0" smtClean="0"/>
              <a:t>Creating + executing “query” instantiations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12776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tutorial describes a series of actions to be performed via the MEKON Model Explorer (ME)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412776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the tutorial are more general explanations, not specifically linked to the actions on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7776864" cy="178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 (a similar glossary can also be obtained via the ME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 modifiers are also provided at the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052736"/>
            <a:ext cx="6588732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provides representational entities operating at three distinct levels: </a:t>
            </a:r>
            <a:r>
              <a:rPr lang="en-GB" sz="1600" i="1" dirty="0" smtClean="0"/>
              <a:t>concept-level</a:t>
            </a:r>
            <a:r>
              <a:rPr lang="en-GB" sz="1600" dirty="0" smtClean="0"/>
              <a:t>, </a:t>
            </a:r>
            <a:r>
              <a:rPr lang="en-GB" sz="1600" i="1" dirty="0" smtClean="0"/>
              <a:t>instance-level</a:t>
            </a:r>
            <a:r>
              <a:rPr lang="en-GB" sz="1600" dirty="0" smtClean="0"/>
              <a:t> and </a:t>
            </a:r>
            <a:r>
              <a:rPr lang="en-GB" sz="1600" i="1" dirty="0" smtClean="0"/>
              <a:t>meta-level</a:t>
            </a:r>
            <a:r>
              <a:rPr lang="en-GB" sz="1600" dirty="0" smtClean="0"/>
              <a:t>.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11660" y="368660"/>
            <a:ext cx="6120680" cy="6084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501008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836712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1900" y="1268760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1268760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48164" y="1268760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71900" y="1628800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71700" y="1628800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48164" y="1628800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80212" y="1700808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71900" y="1988840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71700" y="1988840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48164" y="1988840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71900" y="2348880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1700" y="2348880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48164" y="2348880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520233" y="2440572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71900" y="2708920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71700" y="2708920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48164" y="2708920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80212" y="2060848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98214" y="2762926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140968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2140" y="3933056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3933056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32140" y="4653136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71700" y="4653136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832140" y="5373216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71700" y="5373216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71900" y="3933056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71900" y="4653136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(**)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71900" y="5373216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832140" y="4293096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71700" y="4293096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71900" y="4293096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(*)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832140" y="5013176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71700" y="5013176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71900" y="5013176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AND External </a:t>
            </a:r>
            <a:endParaRPr lang="en-GB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71700" y="5805264"/>
            <a:ext cx="5760640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Derived from Object Model</a:t>
            </a:r>
          </a:p>
          <a:p>
            <a:r>
              <a:rPr lang="en-GB" sz="1600" i="1" dirty="0" smtClean="0"/>
              <a:t>** </a:t>
            </a:r>
            <a:r>
              <a:rPr lang="en-GB" sz="1600" dirty="0" smtClean="0"/>
              <a:t>In the case of demo model, derived from OWL ontology</a:t>
            </a:r>
          </a:p>
          <a:p>
            <a:pPr>
              <a:buFont typeface="Arial" charset="0"/>
              <a:buChar char="•"/>
            </a:pP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72200" y="4365104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72200" y="4725144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72200" y="5085184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72200" y="5445224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44208" y="5121188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860032" y="2312876"/>
            <a:ext cx="3744416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frames model (FM)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53236"/>
            <a:ext cx="3420380" cy="7560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949280"/>
            <a:ext cx="28803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 only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94928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1864</Words>
  <Application>Microsoft Office PowerPoint</Application>
  <PresentationFormat>On-screen Show (4:3)</PresentationFormat>
  <Paragraphs>209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MEKON/HOBO Introductory Tutorial</vt:lpstr>
      <vt:lpstr>Tutorial Generalities</vt:lpstr>
      <vt:lpstr>Tutorial Pre-Conditions</vt:lpstr>
      <vt:lpstr>Tutorial Content</vt:lpstr>
      <vt:lpstr>Slide 5</vt:lpstr>
      <vt:lpstr>1. Browsing Basic MEKON Version of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2. Browsing Hybrid HOBO/MEKON  Version of Model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242</cp:revision>
  <dcterms:created xsi:type="dcterms:W3CDTF">2014-09-25T09:55:21Z</dcterms:created>
  <dcterms:modified xsi:type="dcterms:W3CDTF">2014-12-19T16:09:55Z</dcterms:modified>
</cp:coreProperties>
</file>