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85" r:id="rId8"/>
    <p:sldId id="272" r:id="rId9"/>
    <p:sldId id="261" r:id="rId10"/>
    <p:sldId id="283" r:id="rId11"/>
    <p:sldId id="262" r:id="rId12"/>
    <p:sldId id="264" r:id="rId13"/>
    <p:sldId id="278" r:id="rId14"/>
    <p:sldId id="266" r:id="rId15"/>
    <p:sldId id="282" r:id="rId16"/>
    <p:sldId id="279" r:id="rId17"/>
    <p:sldId id="276" r:id="rId18"/>
    <p:sldId id="284" r:id="rId19"/>
    <p:sldId id="277" r:id="rId20"/>
    <p:sldId id="273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5382" autoAdjust="0"/>
  </p:normalViewPr>
  <p:slideViewPr>
    <p:cSldViewPr>
      <p:cViewPr>
        <p:scale>
          <a:sx n="50" d="100"/>
          <a:sy n="50" d="100"/>
        </p:scale>
        <p:origin x="-1080" y="-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692696"/>
            <a:ext cx="5184576" cy="57861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Model Building: </a:t>
            </a:r>
            <a:r>
              <a:rPr lang="en-GB" sz="1600" dirty="0" smtClean="0"/>
              <a:t>Basic MEKON frames models are derived entirely from one or more external sources, typically of an ontology like nature. This contrasts to hybrid HOBO/ MEKON models in which part of the frames model is derived from a HOBO-based object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model is built from an OWL ontology by the standard plug-in. This plug-in uses some fairly obvious mappings, such 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C-Frame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C-Slot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to be attached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object model for </a:t>
            </a:r>
            <a:r>
              <a:rPr lang="en-GB" sz="1600" dirty="0" smtClean="0"/>
              <a:t>HOBO/MEKON models, and any bindings between it and the externally derived sections of the model.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51920" y="1772816"/>
            <a:ext cx="496855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C-Frames in LH panel, including some with sub-frames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C-Frames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C-Frames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784" y="5013176"/>
            <a:ext cx="4896544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C-Frames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C-Frame with descendants is selected, containing list consisting only of descendants of selected C-Frame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4048" y="1916832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Employment</a:t>
            </a:r>
            <a:r>
              <a:rPr lang="en-GB" sz="1600" dirty="0" smtClean="0"/>
              <a:t> C-Frame in LH panel (via any of the three tabs)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3861048"/>
            <a:ext cx="417646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r>
              <a:rPr lang="en-GB" sz="1600" dirty="0" smtClean="0"/>
              <a:t>Details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Employment</a:t>
            </a:r>
            <a:r>
              <a:rPr lang="en-GB" sz="1600" dirty="0" smtClean="0"/>
              <a:t> C-Frame appear in RH panel, including details of two attached slots: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: I-Frame-valued slot (values must be instantiations of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/>
              <a:t> </a:t>
            </a:r>
            <a:r>
              <a:rPr lang="en-GB" sz="1600" dirty="0" smtClean="0"/>
              <a:t>C-Frame)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(value-type is a C-Number, specifying valid I-Number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540" y="5121188"/>
            <a:ext cx="3348372" cy="1440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7604" y="5913276"/>
            <a:ext cx="2664296" cy="576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C-Number / any source</a:t>
            </a:r>
          </a:p>
          <a:p>
            <a:r>
              <a:rPr lang="en-GB" sz="1600" dirty="0" smtClean="0"/>
              <a:t>(same source as parent-slot)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007604" y="5553236"/>
            <a:ext cx="273630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/ derived from ontology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611560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611560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3968" y="476672"/>
            <a:ext cx="4536504" cy="60324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Slot Value-Types: </a:t>
            </a:r>
            <a:r>
              <a:rPr lang="en-GB" sz="1600" dirty="0" smtClean="0">
                <a:cs typeface="Courier New" pitchFamily="49" charset="0"/>
              </a:rPr>
              <a:t>Each C-Slot provides a value-type, which defines the valid values for the instantiating I-Slots. Value-types are represented via entities from the level above that of the values that the I-Slot will 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M-Frame: </a:t>
            </a:r>
            <a:r>
              <a:rPr lang="en-GB" sz="1600" dirty="0" smtClean="0">
                <a:cs typeface="Courier New" pitchFamily="49" charset="0"/>
              </a:rPr>
              <a:t>Defines C-Frame-valued I-Slot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C-Frame: </a:t>
            </a:r>
            <a:r>
              <a:rPr lang="en-GB" sz="1600" dirty="0" smtClean="0">
                <a:cs typeface="Courier New" pitchFamily="49" charset="0"/>
              </a:rPr>
              <a:t>Defines I-Frame-valued I-Slot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C-Number: </a:t>
            </a:r>
            <a:r>
              <a:rPr lang="en-GB" sz="1600" dirty="0" smtClean="0">
                <a:cs typeface="Courier New" pitchFamily="49" charset="0"/>
              </a:rPr>
              <a:t>Defines I-Number-valued I-Slot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C-Frame can provide sets of “fixed-values” for instantiations of specific C-Slots on either the C-Frame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C-Slots are instantiated, along with the C-Frame, any such values will be automatically added to the instantiating I-Slots.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C-Frame-valued and I-Number-valued slots. They are not applicable to I-Frame-valued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220072" y="1556792"/>
            <a:ext cx="3168352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 C-Frame representing value-type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 slot in RH panel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32040" y="3573016"/>
            <a:ext cx="3816424" cy="2831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C-Frames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C-Frames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M-Frame,  rather than a C-Frame. Hence the values for that slot will be C-Frames rather than I-Frames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3548" y="5301208"/>
            <a:ext cx="3636404" cy="86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9612" y="5733256"/>
            <a:ext cx="298833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M-Frame / derived from ontology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47564" y="5733256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32040" y="1268760"/>
            <a:ext cx="3816424" cy="5293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Model Instantiations: </a:t>
            </a:r>
            <a:r>
              <a:rPr lang="en-GB" sz="1600" dirty="0" smtClean="0">
                <a:cs typeface="Courier New" pitchFamily="49" charset="0"/>
              </a:rPr>
              <a:t>A specific model-instantiation is represented via an appropriate I-Frame/ I-Slot network, with the I-Frames and I-Slots being instantiations of the relevant C-Frames and C-Slots.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 C-Frame is instantiated as an I-Frame, the I-Frame is initialised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C-Slots on the C-Frame, and on any ancestor C-Frames, are instantiated as I-Slots, and attached to the I-Frame. Where there is more than one such C-Slot for a particular property, then a single I-Slot is created whose value-type is the intersection of the value-types of all contributing C-Slots.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C-Frame, and on any ancestor C-Frames, are added to the I-Slots.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15816" y="5085184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C-Frame in the RH panel to update selection in LH panel (and hence to update displayed details in RH panel)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932040" y="1196752"/>
            <a:ext cx="324036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C-Frame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2564904"/>
            <a:ext cx="4464496" cy="39395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“hidden” C-Frame,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I-Frame instantiating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to be an instance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(*) , then the value-type of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I-Frame will be automatically updated, from the default value,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</a:p>
          <a:p>
            <a:pPr marL="457200" indent="-457200"/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I-Frame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556" y="5373216"/>
            <a:ext cx="2412268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733256"/>
            <a:ext cx="172819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is hidden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719572" y="5769260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719572" y="5877272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07904" y="1988840"/>
            <a:ext cx="511256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Updating: </a:t>
            </a:r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I-Frame/ I-Slot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Plug-in: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I-Frame/I-Slot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inferred 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C-Frames are found, and the associated C-Slots and fixed-values used to dynamically update the I-Slots on the root I-Frame of the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364088" y="1052736"/>
            <a:ext cx="352839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C-Frame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852936"/>
            <a:ext cx="5472608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“fixed-values” for both that slot and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actual values that will be assigned to the relevant I-Slots whenever an I-Frame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I-Frame instantiating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I-Slot be given a specialised value-type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an actual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. Similarly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I-Slot will be assigned a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Unemployment-Benefit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Generalities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Based on:</a:t>
            </a:r>
          </a:p>
          <a:p>
            <a:pPr lvl="1"/>
            <a:r>
              <a:rPr lang="en-GB" dirty="0" smtClean="0"/>
              <a:t>HOBO/MEKON demo model</a:t>
            </a:r>
          </a:p>
          <a:p>
            <a:pPr lvl="1"/>
            <a:r>
              <a:rPr lang="en-GB" dirty="0" smtClean="0"/>
              <a:t>MEKON Model Explorer</a:t>
            </a:r>
          </a:p>
          <a:p>
            <a:r>
              <a:rPr lang="en-GB" dirty="0" smtClean="0"/>
              <a:t>Provides:</a:t>
            </a:r>
          </a:p>
          <a:p>
            <a:pPr lvl="1"/>
            <a:r>
              <a:rPr lang="en-GB" dirty="0" smtClean="0"/>
              <a:t>Introduction to MEKON Model Explorer</a:t>
            </a:r>
          </a:p>
          <a:p>
            <a:pPr lvl="1"/>
            <a:r>
              <a:rPr lang="en-GB" dirty="0" smtClean="0"/>
              <a:t>Overview of MEKON + HOBO </a:t>
            </a:r>
            <a:r>
              <a:rPr lang="en-GB" dirty="0" smtClean="0"/>
              <a:t>models</a:t>
            </a:r>
          </a:p>
          <a:p>
            <a:pPr lvl="2"/>
            <a:r>
              <a:rPr lang="en-GB" dirty="0" smtClean="0"/>
              <a:t>+ Associated </a:t>
            </a:r>
            <a:r>
              <a:rPr lang="en-GB" dirty="0" smtClean="0"/>
              <a:t>functionality</a:t>
            </a:r>
          </a:p>
          <a:p>
            <a:pPr lvl="1"/>
            <a:r>
              <a:rPr lang="en-GB" dirty="0" smtClean="0"/>
              <a:t>Specific model-instantiation </a:t>
            </a:r>
            <a:r>
              <a:rPr lang="en-GB" dirty="0" smtClean="0"/>
              <a:t>examples</a:t>
            </a:r>
            <a:endParaRPr lang="en-GB" dirty="0"/>
          </a:p>
          <a:p>
            <a:pPr lvl="2"/>
            <a:r>
              <a:rPr lang="en-GB" dirty="0" smtClean="0"/>
              <a:t>+ </a:t>
            </a:r>
            <a:r>
              <a:rPr lang="en-GB" dirty="0" smtClean="0"/>
              <a:t>E</a:t>
            </a:r>
            <a:r>
              <a:rPr lang="en-GB" dirty="0" smtClean="0"/>
              <a:t>xplanations </a:t>
            </a:r>
            <a:r>
              <a:rPr lang="en-GB" dirty="0" smtClean="0"/>
              <a:t>of </a:t>
            </a:r>
            <a:r>
              <a:rPr lang="en-GB" dirty="0" smtClean="0"/>
              <a:t>functionalities invoked</a:t>
            </a: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2. Browsing Hybrid HOBO/MEKON </a:t>
            </a:r>
            <a:br>
              <a:rPr lang="en-GB" b="1" dirty="0" smtClean="0"/>
            </a:br>
            <a:r>
              <a:rPr lang="en-GB" b="1" dirty="0" smtClean="0"/>
              <a:t>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65064" cy="440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52020" y="1304764"/>
            <a:ext cx="313234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hybrid HOBO/MEKON, object model (OM) /frames model (FM)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049180"/>
            <a:ext cx="3636404" cy="1440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9612" y="5409220"/>
            <a:ext cx="291632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/ derived from OM only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9612" y="5805264"/>
            <a:ext cx="2556284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/ derived from both OM and ontology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647564" y="5445224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647564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719572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65064" cy="440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4869160"/>
            <a:ext cx="4680520" cy="17281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5697252"/>
            <a:ext cx="392443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/ derived from both OM and ontology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374441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/ derived from OM only (not shown)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697252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5769260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01208"/>
            <a:ext cx="4104456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M-Frame / derived from both OM and ontology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01208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373216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5508104" y="5373216"/>
            <a:ext cx="2880320" cy="900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4168" y="5769260"/>
            <a:ext cx="2268252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is a “derived”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5652120" y="5769260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5904148" y="5769260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referably using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Content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Using </a:t>
            </a:r>
            <a:r>
              <a:rPr lang="en-GB" dirty="0" smtClean="0"/>
              <a:t>MEKON Model Explorer </a:t>
            </a:r>
            <a:r>
              <a:rPr lang="en-GB" dirty="0" smtClean="0"/>
              <a:t>to:</a:t>
            </a:r>
            <a:endParaRPr lang="en-GB" dirty="0" smtClean="0"/>
          </a:p>
          <a:p>
            <a:pPr marL="514350" indent="-514350"/>
            <a:r>
              <a:rPr lang="en-GB" dirty="0" smtClean="0"/>
              <a:t>Browse of model:</a:t>
            </a:r>
          </a:p>
          <a:p>
            <a:pPr marL="914400" lvl="1" indent="-514350"/>
            <a:r>
              <a:rPr lang="en-GB" dirty="0" smtClean="0"/>
              <a:t>B</a:t>
            </a:r>
            <a:r>
              <a:rPr lang="en-GB" dirty="0" smtClean="0"/>
              <a:t>asic </a:t>
            </a:r>
            <a:r>
              <a:rPr lang="en-GB" dirty="0" smtClean="0"/>
              <a:t>MEKON version of </a:t>
            </a:r>
            <a:r>
              <a:rPr lang="en-GB" dirty="0" smtClean="0"/>
              <a:t>model</a:t>
            </a:r>
          </a:p>
          <a:p>
            <a:pPr marL="914400" lvl="1" indent="-514350"/>
            <a:r>
              <a:rPr lang="en-GB" dirty="0" smtClean="0"/>
              <a:t>Hybrid </a:t>
            </a:r>
            <a:r>
              <a:rPr lang="en-GB" dirty="0" smtClean="0"/>
              <a:t>HOBO/MEKON </a:t>
            </a:r>
            <a:r>
              <a:rPr lang="en-GB" dirty="0" smtClean="0"/>
              <a:t>version of model</a:t>
            </a:r>
          </a:p>
          <a:p>
            <a:pPr marL="514350" indent="-514350"/>
            <a:r>
              <a:rPr lang="en-GB" smtClean="0"/>
              <a:t>Manipulate </a:t>
            </a:r>
            <a:r>
              <a:rPr lang="en-GB" dirty="0" smtClean="0"/>
              <a:t>model-instantiations:</a:t>
            </a:r>
          </a:p>
          <a:p>
            <a:pPr marL="914400" lvl="1" indent="-514350"/>
            <a:r>
              <a:rPr lang="en-GB" dirty="0" smtClean="0"/>
              <a:t>Creating + storing “assertion</a:t>
            </a:r>
            <a:r>
              <a:rPr lang="en-GB" dirty="0" smtClean="0"/>
              <a:t>” </a:t>
            </a:r>
            <a:r>
              <a:rPr lang="en-GB" dirty="0" smtClean="0"/>
              <a:t>instantiations</a:t>
            </a:r>
            <a:endParaRPr lang="en-GB" dirty="0" smtClean="0"/>
          </a:p>
          <a:p>
            <a:pPr marL="914400" lvl="1" indent="-514350"/>
            <a:r>
              <a:rPr lang="en-GB" dirty="0" smtClean="0"/>
              <a:t>Creating + executing “query” instantiations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412776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tutorial describes a series of actions to be performed via the MEKON Model Explorer (ME)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412776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the tutorial are “general explanations”, not specifically linked to the actions on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7776864" cy="1785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 (a similar glossary can also be obtained via the ME “Help” button)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 modifiers are also provided at the relevant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en-GB" b="1" dirty="0" smtClean="0"/>
              <a:t>1. Browsing Basic MEKON 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5904656" cy="5355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dirty="0" smtClean="0"/>
          </a:p>
          <a:p>
            <a:r>
              <a:rPr lang="en-GB" sz="1600" dirty="0" smtClean="0"/>
              <a:t>MEKON provides representational entities operating at three distinct levels: </a:t>
            </a:r>
            <a:r>
              <a:rPr lang="en-GB" sz="1600" i="1" dirty="0" smtClean="0"/>
              <a:t>concept-level</a:t>
            </a:r>
            <a:r>
              <a:rPr lang="en-GB" sz="1600" dirty="0" smtClean="0"/>
              <a:t>, </a:t>
            </a:r>
            <a:r>
              <a:rPr lang="en-GB" sz="1600" i="1" dirty="0" smtClean="0"/>
              <a:t>instance-level</a:t>
            </a:r>
            <a:r>
              <a:rPr lang="en-GB" sz="1600" dirty="0" smtClean="0"/>
              <a:t> and </a:t>
            </a:r>
            <a:r>
              <a:rPr lang="en-GB" sz="1600" i="1" dirty="0" smtClean="0"/>
              <a:t>meta-level</a:t>
            </a:r>
            <a:r>
              <a:rPr lang="en-GB" sz="1600" dirty="0" smtClean="0"/>
              <a:t>.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C-Frame: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C-Number: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C-Value:</a:t>
            </a:r>
            <a:r>
              <a:rPr lang="en-GB" sz="1600" dirty="0" smtClean="0"/>
              <a:t> Concept-level value-entity (C-Frame or C-Number)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C-Slot: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I-Frame: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I-Number: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I-Value:</a:t>
            </a:r>
            <a:r>
              <a:rPr lang="en-GB" sz="1600" dirty="0" smtClean="0"/>
              <a:t> Instance-level value-entity (I-Frame or I-Number)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I-Slot: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M-Frame: </a:t>
            </a:r>
            <a:r>
              <a:rPr lang="en-GB" sz="1600" dirty="0" smtClean="0"/>
              <a:t>Reference to domain concept (used solely for defining value-types of C-Frame-valued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75656" y="476672"/>
            <a:ext cx="6120680" cy="5904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/>
            <a:r>
              <a:rPr lang="en-GB" b="1" dirty="0" smtClean="0"/>
              <a:t>Icon Summary: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35696" y="3429000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35696" y="76470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196752"/>
            <a:ext cx="2376264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196752"/>
            <a:ext cx="1800200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196752"/>
            <a:ext cx="1224136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55679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5567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155679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44208" y="1628800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35896" y="191683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19168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19168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227687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227687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227687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484229" y="2368564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35896" y="263691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26369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263691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44208" y="1988840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62210" y="2690918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35696" y="3068960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6136" y="3861048"/>
            <a:ext cx="144016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3861048"/>
            <a:ext cx="180020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4581128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458112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5301208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35696" y="530120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3861048"/>
            <a:ext cx="216024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4581128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(**)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301208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796136" y="4221088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22108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5896" y="4221088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(*)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796136" y="4941168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494116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35896" y="4941168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AND External </a:t>
            </a:r>
            <a:endParaRPr lang="en-GB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1835696" y="5733256"/>
            <a:ext cx="5760640" cy="576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Derived from Object Model</a:t>
            </a:r>
          </a:p>
          <a:p>
            <a:r>
              <a:rPr lang="en-GB" sz="1600" i="1" dirty="0" smtClean="0"/>
              <a:t>** </a:t>
            </a:r>
            <a:r>
              <a:rPr lang="en-GB" sz="1600" dirty="0" smtClean="0"/>
              <a:t>In the case of demo model, derived from OWL ontology</a:t>
            </a:r>
          </a:p>
          <a:p>
            <a:pPr>
              <a:buFont typeface="Arial" charset="0"/>
              <a:buChar char="•"/>
            </a:pP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336196" y="429309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336196" y="465313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336196" y="501317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336196" y="5373216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408204" y="5049180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427984" y="1520788"/>
            <a:ext cx="302433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frames model (FM)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301208"/>
            <a:ext cx="3528392" cy="86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604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/ derived from ontology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3789040"/>
            <a:ext cx="3024336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C-Frames,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/>
              <a:t>CFrames</a:t>
            </a:r>
            <a:r>
              <a:rPr lang="en-GB" sz="1600" dirty="0" smtClean="0"/>
              <a:t>, together with associated sets of concept-level slots , or C-Slots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647564" y="5733256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1710</Words>
  <Application>Microsoft Office PowerPoint</Application>
  <PresentationFormat>On-screen Show (4:3)</PresentationFormat>
  <Paragraphs>197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MEKON/HOBO Introductory Tutorial</vt:lpstr>
      <vt:lpstr>Tutorial Generalities</vt:lpstr>
      <vt:lpstr>Tutorial Pre-Conditions</vt:lpstr>
      <vt:lpstr>Tutorial Content</vt:lpstr>
      <vt:lpstr>Slide 5</vt:lpstr>
      <vt:lpstr>1. Browsing Basic MEKON Version of Model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2. Browsing Hybrid HOBO/MEKON  Version of Model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212</cp:revision>
  <dcterms:created xsi:type="dcterms:W3CDTF">2014-09-25T09:55:21Z</dcterms:created>
  <dcterms:modified xsi:type="dcterms:W3CDTF">2014-12-15T16:09:10Z</dcterms:modified>
</cp:coreProperties>
</file>