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1" r:id="rId3"/>
    <p:sldId id="287" r:id="rId4"/>
    <p:sldId id="291" r:id="rId5"/>
    <p:sldId id="290" r:id="rId6"/>
    <p:sldId id="289" r:id="rId7"/>
    <p:sldId id="279" r:id="rId8"/>
    <p:sldId id="270" r:id="rId9"/>
    <p:sldId id="276" r:id="rId10"/>
    <p:sldId id="280" r:id="rId11"/>
    <p:sldId id="282" r:id="rId12"/>
    <p:sldId id="283" r:id="rId13"/>
    <p:sldId id="273" r:id="rId14"/>
    <p:sldId id="277" r:id="rId15"/>
    <p:sldId id="274" r:id="rId16"/>
    <p:sldId id="29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33FF"/>
    <a:srgbClr val="8368A4"/>
    <a:srgbClr val="99FF99"/>
    <a:srgbClr val="FFFF99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6" autoAdjust="0"/>
    <p:restoredTop sz="94660" autoAdjust="0"/>
  </p:normalViewPr>
  <p:slideViewPr>
    <p:cSldViewPr>
      <p:cViewPr varScale="1">
        <p:scale>
          <a:sx n="68" d="100"/>
          <a:sy n="68" d="100"/>
        </p:scale>
        <p:origin x="-859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9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BC2B6-3259-41C2-91F7-90EC7D0C0486}" type="datetimeFigureOut">
              <a:rPr lang="en-US" smtClean="0"/>
              <a:pPr/>
              <a:t>5/23/2012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156E-1611-4EAE-B019-75A7A79B4A9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680" y="1556792"/>
            <a:ext cx="5974432" cy="2046089"/>
          </a:xfrm>
        </p:spPr>
        <p:txBody>
          <a:bodyPr>
            <a:noAutofit/>
          </a:bodyPr>
          <a:lstStyle/>
          <a:p>
            <a:r>
              <a:rPr lang="en-GB" b="1" dirty="0" smtClean="0"/>
              <a:t>HOBO:</a:t>
            </a:r>
            <a:br>
              <a:rPr lang="en-GB" b="1" dirty="0" smtClean="0"/>
            </a:br>
            <a:r>
              <a:rPr lang="en-GB" b="1" dirty="0" smtClean="0"/>
              <a:t>A Hybrid Modelling Framework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txBody>
          <a:bodyPr/>
          <a:lstStyle/>
          <a:p>
            <a:r>
              <a:rPr lang="en-GB" dirty="0" smtClean="0"/>
              <a:t>Colin </a:t>
            </a:r>
            <a:r>
              <a:rPr lang="en-GB" dirty="0" err="1" smtClean="0"/>
              <a:t>Puleston</a:t>
            </a:r>
            <a:endParaRPr lang="en-GB" dirty="0" smtClean="0"/>
          </a:p>
          <a:p>
            <a:r>
              <a:rPr lang="en-GB" dirty="0" err="1" smtClean="0"/>
              <a:t>Bijan</a:t>
            </a:r>
            <a:r>
              <a:rPr lang="en-GB" dirty="0" smtClean="0"/>
              <a:t> </a:t>
            </a:r>
            <a:r>
              <a:rPr lang="en-GB" dirty="0" err="1" smtClean="0"/>
              <a:t>Parsia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5436096" y="1772816"/>
            <a:ext cx="338437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4" name="Straight Arrow Connector 103"/>
          <p:cNvCxnSpPr>
            <a:stCxn id="131" idx="7"/>
          </p:cNvCxnSpPr>
          <p:nvPr/>
        </p:nvCxnSpPr>
        <p:spPr>
          <a:xfrm flipV="1">
            <a:off x="7317040" y="2940908"/>
            <a:ext cx="114761" cy="335340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6896015" y="3691003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32" idx="3"/>
          </p:cNvCxnSpPr>
          <p:nvPr/>
        </p:nvCxnSpPr>
        <p:spPr>
          <a:xfrm flipV="1">
            <a:off x="7574677" y="3581752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32" idx="5"/>
          </p:cNvCxnSpPr>
          <p:nvPr/>
        </p:nvCxnSpPr>
        <p:spPr>
          <a:xfrm flipH="1" flipV="1">
            <a:off x="8037120" y="3581752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22" idx="4"/>
          </p:cNvCxnSpPr>
          <p:nvPr/>
        </p:nvCxnSpPr>
        <p:spPr>
          <a:xfrm flipH="1" flipV="1">
            <a:off x="8172400" y="4365104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20" idx="3"/>
          </p:cNvCxnSpPr>
          <p:nvPr/>
        </p:nvCxnSpPr>
        <p:spPr>
          <a:xfrm flipV="1">
            <a:off x="7288925" y="4301832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707461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524328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36023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372200" y="4149080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372200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7968379" y="3118705"/>
            <a:ext cx="642942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100392" y="3440970"/>
            <a:ext cx="188664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1"/>
          </p:cNvCxnSpPr>
          <p:nvPr/>
        </p:nvCxnSpPr>
        <p:spPr>
          <a:xfrm flipH="1" flipV="1">
            <a:off x="7574679" y="2940908"/>
            <a:ext cx="156937" cy="335340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5753006" y="2976623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012160" y="3429000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00317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>
            <a:off x="7380312" y="3429000"/>
            <a:ext cx="285752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10800000">
            <a:off x="628879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436096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Frames Model</a:t>
            </a:r>
            <a:endParaRPr lang="en-GB" sz="2400" b="1" dirty="0" smtClean="0"/>
          </a:p>
        </p:txBody>
      </p:sp>
      <p:sp>
        <p:nvSpPr>
          <p:cNvPr id="205" name="TextBox 204"/>
          <p:cNvSpPr txBox="1"/>
          <p:nvPr/>
        </p:nvSpPr>
        <p:spPr>
          <a:xfrm>
            <a:off x="5436096" y="1772816"/>
            <a:ext cx="338437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Domain-Neutral API</a:t>
            </a:r>
            <a:endParaRPr lang="en-GB" sz="2000" b="1" dirty="0"/>
          </a:p>
        </p:txBody>
      </p:sp>
      <p:sp>
        <p:nvSpPr>
          <p:cNvPr id="105" name="Oval 104"/>
          <p:cNvSpPr/>
          <p:nvPr/>
        </p:nvSpPr>
        <p:spPr>
          <a:xfrm>
            <a:off x="7092280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666023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738031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8244408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7956376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5580112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730830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658822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/>
          <p:cNvSpPr/>
          <p:nvPr/>
        </p:nvSpPr>
        <p:spPr>
          <a:xfrm>
            <a:off x="586814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/>
          <p:cNvSpPr/>
          <p:nvPr/>
        </p:nvSpPr>
        <p:spPr>
          <a:xfrm>
            <a:off x="694826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/>
          <p:cNvSpPr/>
          <p:nvPr/>
        </p:nvSpPr>
        <p:spPr>
          <a:xfrm>
            <a:off x="766834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>
            <a:off x="7020272" y="328498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/>
          <p:cNvSpPr/>
          <p:nvPr/>
        </p:nvSpPr>
        <p:spPr>
          <a:xfrm>
            <a:off x="7380312" y="263691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/>
          <p:cNvSpPr/>
          <p:nvPr/>
        </p:nvSpPr>
        <p:spPr>
          <a:xfrm>
            <a:off x="7740352" y="328498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Straight Arrow Connector 115"/>
          <p:cNvCxnSpPr/>
          <p:nvPr/>
        </p:nvCxnSpPr>
        <p:spPr>
          <a:xfrm rot="10800000">
            <a:off x="7717552" y="2798028"/>
            <a:ext cx="571504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Dynamic Updating of FM-Instantiations</a:t>
            </a:r>
            <a:endParaRPr lang="en-GB" b="1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4824536" cy="4032448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2400" dirty="0" smtClean="0"/>
              <a:t>FM-instantiations dynamically updated, via:</a:t>
            </a:r>
          </a:p>
          <a:p>
            <a:pPr lvl="1"/>
            <a:r>
              <a:rPr lang="en-GB" sz="2000" dirty="0" smtClean="0"/>
              <a:t>Procedural processing by OM</a:t>
            </a:r>
          </a:p>
          <a:p>
            <a:pPr lvl="1"/>
            <a:r>
              <a:rPr lang="en-GB" sz="2000" dirty="0" smtClean="0"/>
              <a:t>DL reasoning over OWL </a:t>
            </a:r>
            <a:r>
              <a:rPr lang="en-GB" sz="2000" dirty="0" err="1" smtClean="0"/>
              <a:t>ontologies</a:t>
            </a:r>
            <a:endParaRPr lang="en-GB" sz="2000" dirty="0" smtClean="0"/>
          </a:p>
          <a:p>
            <a:r>
              <a:rPr lang="en-GB" sz="2400" dirty="0" smtClean="0"/>
              <a:t>Dynamic updates can </a:t>
            </a:r>
            <a:r>
              <a:rPr lang="en-GB" sz="2400" dirty="0" smtClean="0"/>
              <a:t>be:</a:t>
            </a:r>
            <a:endParaRPr lang="en-GB" sz="2000" dirty="0" smtClean="0"/>
          </a:p>
          <a:p>
            <a:pPr lvl="1"/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2000" dirty="0" smtClean="0"/>
              <a:t> </a:t>
            </a:r>
            <a:r>
              <a:rPr lang="en-GB" sz="2000" dirty="0" smtClean="0"/>
              <a:t>updates:</a:t>
            </a:r>
          </a:p>
          <a:p>
            <a:pPr lvl="2"/>
            <a:r>
              <a:rPr lang="en-GB" sz="2000" dirty="0" smtClean="0"/>
              <a:t>Updates to slot-constraints</a:t>
            </a:r>
            <a:endParaRPr lang="en-GB" sz="2000" dirty="0" smtClean="0"/>
          </a:p>
          <a:p>
            <a:pPr lvl="2"/>
            <a:r>
              <a:rPr lang="en-GB" sz="2000" dirty="0" smtClean="0"/>
              <a:t>Addition/removal of slot-values</a:t>
            </a:r>
          </a:p>
          <a:p>
            <a:pPr lvl="1"/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2000" dirty="0" smtClean="0"/>
              <a:t> updates:</a:t>
            </a:r>
          </a:p>
          <a:p>
            <a:pPr lvl="2"/>
            <a:r>
              <a:rPr lang="en-GB" sz="2000" dirty="0" smtClean="0"/>
              <a:t>Addition/removal of slots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/>
          <p:cNvCxnSpPr/>
          <p:nvPr/>
        </p:nvCxnSpPr>
        <p:spPr>
          <a:xfrm>
            <a:off x="3707904" y="2348880"/>
            <a:ext cx="1584176" cy="0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36096" y="1772816"/>
            <a:ext cx="338437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323528" y="1481934"/>
            <a:ext cx="3214710" cy="1993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6" name="Straight Arrow Connector 155"/>
          <p:cNvCxnSpPr/>
          <p:nvPr/>
        </p:nvCxnSpPr>
        <p:spPr>
          <a:xfrm rot="5400000" flipH="1" flipV="1">
            <a:off x="5753006" y="2976623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012160" y="3429000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10800000">
            <a:off x="628879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436096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Frames Model</a:t>
            </a:r>
            <a:endParaRPr lang="en-GB" sz="2400" b="1" dirty="0" smtClean="0"/>
          </a:p>
        </p:txBody>
      </p:sp>
      <p:sp>
        <p:nvSpPr>
          <p:cNvPr id="204" name="TextBox 203"/>
          <p:cNvSpPr txBox="1"/>
          <p:nvPr/>
        </p:nvSpPr>
        <p:spPr>
          <a:xfrm>
            <a:off x="323528" y="1124744"/>
            <a:ext cx="321471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Domain-Specific API</a:t>
            </a:r>
            <a:endParaRPr lang="en-GB" sz="20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5436096" y="1772816"/>
            <a:ext cx="338437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Domain-Neutral API</a:t>
            </a:r>
            <a:endParaRPr lang="en-GB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23528" y="298213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 Model</a:t>
            </a:r>
            <a:endParaRPr lang="en-GB" sz="2400" b="1" dirty="0" smtClean="0"/>
          </a:p>
        </p:txBody>
      </p:sp>
      <p:sp>
        <p:nvSpPr>
          <p:cNvPr id="127" name="Oval 126"/>
          <p:cNvSpPr/>
          <p:nvPr/>
        </p:nvSpPr>
        <p:spPr>
          <a:xfrm>
            <a:off x="5580112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658822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/>
          <p:cNvSpPr/>
          <p:nvPr/>
        </p:nvSpPr>
        <p:spPr>
          <a:xfrm>
            <a:off x="586814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Arrow Connector 136"/>
          <p:cNvCxnSpPr>
            <a:stCxn id="154" idx="7"/>
          </p:cNvCxnSpPr>
          <p:nvPr/>
        </p:nvCxnSpPr>
        <p:spPr>
          <a:xfrm flipV="1">
            <a:off x="2244560" y="2124879"/>
            <a:ext cx="114761" cy="335341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895899" y="2302677"/>
            <a:ext cx="64294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027912" y="2624942"/>
            <a:ext cx="18866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58" idx="1"/>
          </p:cNvCxnSpPr>
          <p:nvPr/>
        </p:nvCxnSpPr>
        <p:spPr>
          <a:xfrm flipH="1" flipV="1">
            <a:off x="2502199" y="2124880"/>
            <a:ext cx="156937" cy="335340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680526" y="2160595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39680" y="2612972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93069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0800000">
            <a:off x="2307832" y="2612972"/>
            <a:ext cx="28575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0800000">
            <a:off x="121631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507632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/>
          <p:cNvSpPr/>
          <p:nvPr/>
        </p:nvSpPr>
        <p:spPr>
          <a:xfrm>
            <a:off x="223582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/>
          <p:cNvSpPr/>
          <p:nvPr/>
        </p:nvSpPr>
        <p:spPr>
          <a:xfrm>
            <a:off x="151574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/>
          <p:cNvSpPr/>
          <p:nvPr/>
        </p:nvSpPr>
        <p:spPr>
          <a:xfrm>
            <a:off x="79566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/>
          <p:cNvSpPr/>
          <p:nvPr/>
        </p:nvSpPr>
        <p:spPr>
          <a:xfrm>
            <a:off x="187578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/>
          <p:cNvSpPr/>
          <p:nvPr/>
        </p:nvSpPr>
        <p:spPr>
          <a:xfrm>
            <a:off x="259586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8" name="Straight Arrow Connector 137"/>
          <p:cNvCxnSpPr/>
          <p:nvPr/>
        </p:nvCxnSpPr>
        <p:spPr>
          <a:xfrm rot="10800000">
            <a:off x="2645072" y="1982000"/>
            <a:ext cx="57150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en-GB" b="1" dirty="0" smtClean="0"/>
              <a:t>OM </a:t>
            </a:r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b="1" dirty="0" smtClean="0"/>
              <a:t>FM Generation</a:t>
            </a:r>
            <a:endParaRPr lang="en-GB" b="1" dirty="0"/>
          </a:p>
        </p:txBody>
      </p:sp>
      <p:cxnSp>
        <p:nvCxnSpPr>
          <p:cNvPr id="93" name="Straight Arrow Connector 92"/>
          <p:cNvCxnSpPr>
            <a:stCxn id="100" idx="7"/>
          </p:cNvCxnSpPr>
          <p:nvPr/>
        </p:nvCxnSpPr>
        <p:spPr>
          <a:xfrm flipV="1">
            <a:off x="7317040" y="2940907"/>
            <a:ext cx="114761" cy="335341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7968379" y="3118705"/>
            <a:ext cx="64294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100392" y="3440970"/>
            <a:ext cx="18866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101" idx="1"/>
          </p:cNvCxnSpPr>
          <p:nvPr/>
        </p:nvCxnSpPr>
        <p:spPr>
          <a:xfrm flipH="1" flipV="1">
            <a:off x="7574679" y="2940908"/>
            <a:ext cx="156937" cy="335340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00317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10800000">
            <a:off x="7380312" y="3429000"/>
            <a:ext cx="28575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730830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/>
          <p:cNvSpPr/>
          <p:nvPr/>
        </p:nvSpPr>
        <p:spPr>
          <a:xfrm>
            <a:off x="694826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/>
          <p:cNvSpPr/>
          <p:nvPr/>
        </p:nvSpPr>
        <p:spPr>
          <a:xfrm>
            <a:off x="766834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/>
          <p:cNvCxnSpPr/>
          <p:nvPr/>
        </p:nvCxnSpPr>
        <p:spPr>
          <a:xfrm rot="10800000">
            <a:off x="7717552" y="2798028"/>
            <a:ext cx="57150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3717032"/>
            <a:ext cx="4536504" cy="2808312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2400" dirty="0" smtClean="0">
                <a:cs typeface="Courier New" pitchFamily="49" charset="0"/>
                <a:sym typeface="Wingdings" pitchFamily="2" charset="2"/>
              </a:rPr>
              <a:t>Automatic FM generation:</a:t>
            </a:r>
          </a:p>
          <a:p>
            <a:pPr lvl="1"/>
            <a:r>
              <a:rPr lang="en-GB" sz="2000" dirty="0" smtClean="0">
                <a:cs typeface="Courier New" pitchFamily="49" charset="0"/>
                <a:sym typeface="Wingdings" pitchFamily="2" charset="2"/>
              </a:rPr>
              <a:t>by </a:t>
            </a:r>
            <a:r>
              <a:rPr lang="en-GB" sz="2000" dirty="0" smtClean="0">
                <a:cs typeface="Courier New" pitchFamily="49" charset="0"/>
                <a:sym typeface="Wingdings" pitchFamily="2" charset="2"/>
              </a:rPr>
              <a:t>HOBO framework </a:t>
            </a:r>
            <a:r>
              <a:rPr lang="en-GB" sz="2000" dirty="0" smtClean="0">
                <a:cs typeface="Courier New" pitchFamily="49" charset="0"/>
                <a:sym typeface="Wingdings" pitchFamily="2" charset="2"/>
              </a:rPr>
              <a:t>classes from which OM is constructed</a:t>
            </a:r>
            <a:endParaRPr lang="en-GB" sz="2000" dirty="0" smtClean="0">
              <a:cs typeface="Courier New" pitchFamily="49" charset="0"/>
              <a:sym typeface="Wingdings" pitchFamily="2" charset="2"/>
            </a:endParaRPr>
          </a:p>
          <a:p>
            <a:r>
              <a:rPr lang="en-GB" sz="2400" dirty="0" smtClean="0"/>
              <a:t>OM entities ‘tightly bound’ to generated FM entities:</a:t>
            </a:r>
          </a:p>
          <a:p>
            <a:pPr lvl="1"/>
            <a:r>
              <a:rPr lang="en-GB" sz="2000" dirty="0" smtClean="0">
                <a:cs typeface="Courier New" pitchFamily="49" charset="0"/>
              </a:rPr>
              <a:t>OM class </a:t>
            </a:r>
            <a:r>
              <a:rPr lang="en-GB" sz="2000" dirty="0" smtClean="0">
                <a:cs typeface="Courier New" pitchFamily="49" charset="0"/>
                <a:sym typeface="Wingdings" pitchFamily="2" charset="2"/>
              </a:rPr>
              <a:t></a:t>
            </a:r>
            <a:r>
              <a:rPr lang="en-GB" sz="2000" dirty="0" smtClean="0">
                <a:sym typeface="Wingdings" pitchFamily="2" charset="2"/>
              </a:rPr>
              <a:t>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CFrame</a:t>
            </a:r>
            <a:r>
              <a:rPr lang="en-GB" sz="2000" dirty="0" smtClean="0">
                <a:cs typeface="Courier New" pitchFamily="49" charset="0"/>
                <a:sym typeface="Wingdings" pitchFamily="2" charset="2"/>
              </a:rPr>
              <a:t> object</a:t>
            </a:r>
            <a:endParaRPr lang="en-GB" sz="2000" dirty="0" smtClean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lvl="1"/>
            <a:r>
              <a:rPr lang="en-GB" sz="2000" dirty="0" smtClean="0">
                <a:cs typeface="Courier New" pitchFamily="49" charset="0"/>
              </a:rPr>
              <a:t>OM class-field </a:t>
            </a:r>
            <a:r>
              <a:rPr lang="en-GB" sz="2000" dirty="0" smtClean="0">
                <a:cs typeface="Courier New" pitchFamily="49" charset="0"/>
                <a:sym typeface="Wingdings" pitchFamily="2" charset="2"/>
              </a:rPr>
              <a:t></a:t>
            </a:r>
            <a:r>
              <a:rPr lang="en-GB" sz="2000" dirty="0" smtClean="0">
                <a:sym typeface="Wingdings" pitchFamily="2" charset="2"/>
              </a:rPr>
              <a:t>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CSlot</a:t>
            </a:r>
            <a:r>
              <a:rPr lang="en-GB" sz="2000" dirty="0" smtClean="0">
                <a:cs typeface="Courier New" pitchFamily="49" charset="0"/>
                <a:sym typeface="Wingdings" pitchFamily="2" charset="2"/>
              </a:rPr>
              <a:t>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5436096" y="1772816"/>
            <a:ext cx="338437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323528" y="1481934"/>
            <a:ext cx="3214710" cy="1993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TextBox 202"/>
          <p:cNvSpPr txBox="1"/>
          <p:nvPr/>
        </p:nvSpPr>
        <p:spPr>
          <a:xfrm>
            <a:off x="5436096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Frames Model</a:t>
            </a:r>
            <a:endParaRPr lang="en-GB" sz="2400" b="1" dirty="0" smtClean="0"/>
          </a:p>
        </p:txBody>
      </p:sp>
      <p:sp>
        <p:nvSpPr>
          <p:cNvPr id="204" name="TextBox 203"/>
          <p:cNvSpPr txBox="1"/>
          <p:nvPr/>
        </p:nvSpPr>
        <p:spPr>
          <a:xfrm>
            <a:off x="323528" y="1124744"/>
            <a:ext cx="321471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Domain-Specific API</a:t>
            </a:r>
            <a:endParaRPr lang="en-GB" sz="20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5436096" y="1772816"/>
            <a:ext cx="338437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Domain-Neutral API</a:t>
            </a:r>
            <a:endParaRPr lang="en-GB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23528" y="298213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 Model</a:t>
            </a:r>
            <a:endParaRPr lang="en-GB" sz="2400" b="1" dirty="0" smtClean="0"/>
          </a:p>
        </p:txBody>
      </p:sp>
      <p:cxnSp>
        <p:nvCxnSpPr>
          <p:cNvPr id="137" name="Straight Arrow Connector 136"/>
          <p:cNvCxnSpPr>
            <a:stCxn id="154" idx="7"/>
          </p:cNvCxnSpPr>
          <p:nvPr/>
        </p:nvCxnSpPr>
        <p:spPr>
          <a:xfrm flipV="1">
            <a:off x="2244560" y="2124879"/>
            <a:ext cx="114761" cy="335341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895899" y="2302677"/>
            <a:ext cx="64294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027912" y="2624942"/>
            <a:ext cx="18866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58" idx="1"/>
          </p:cNvCxnSpPr>
          <p:nvPr/>
        </p:nvCxnSpPr>
        <p:spPr>
          <a:xfrm flipH="1" flipV="1">
            <a:off x="2502199" y="2124880"/>
            <a:ext cx="156937" cy="335340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680526" y="2160595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39680" y="2612972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93069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0800000">
            <a:off x="2307832" y="2612972"/>
            <a:ext cx="28575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0800000">
            <a:off x="121631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507632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/>
          <p:cNvSpPr/>
          <p:nvPr/>
        </p:nvSpPr>
        <p:spPr>
          <a:xfrm>
            <a:off x="223582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/>
          <p:cNvSpPr/>
          <p:nvPr/>
        </p:nvSpPr>
        <p:spPr>
          <a:xfrm>
            <a:off x="151574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/>
          <p:cNvSpPr/>
          <p:nvPr/>
        </p:nvSpPr>
        <p:spPr>
          <a:xfrm>
            <a:off x="79566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/>
          <p:cNvSpPr/>
          <p:nvPr/>
        </p:nvSpPr>
        <p:spPr>
          <a:xfrm>
            <a:off x="187578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/>
          <p:cNvSpPr/>
          <p:nvPr/>
        </p:nvSpPr>
        <p:spPr>
          <a:xfrm>
            <a:off x="259586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3707904" y="2348880"/>
            <a:ext cx="1584176" cy="0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0800000">
            <a:off x="2645072" y="1982000"/>
            <a:ext cx="57150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en-GB" b="1" dirty="0" smtClean="0"/>
              <a:t>OM/FM Binding</a:t>
            </a:r>
            <a:endParaRPr lang="en-GB" b="1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 flipH="1" flipV="1">
            <a:off x="5753006" y="2976623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6012160" y="3429000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>
            <a:off x="628879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580112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658822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586814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/>
          <p:cNvCxnSpPr>
            <a:stCxn id="74" idx="7"/>
          </p:cNvCxnSpPr>
          <p:nvPr/>
        </p:nvCxnSpPr>
        <p:spPr>
          <a:xfrm flipV="1">
            <a:off x="7317040" y="2940907"/>
            <a:ext cx="114761" cy="335341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7968379" y="3118705"/>
            <a:ext cx="64294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100392" y="3440970"/>
            <a:ext cx="18866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5" idx="1"/>
          </p:cNvCxnSpPr>
          <p:nvPr/>
        </p:nvCxnSpPr>
        <p:spPr>
          <a:xfrm flipH="1" flipV="1">
            <a:off x="7574679" y="2940908"/>
            <a:ext cx="156937" cy="335340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0317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7380312" y="3429000"/>
            <a:ext cx="28575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730830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694826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766834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Arrow Connector 75"/>
          <p:cNvCxnSpPr/>
          <p:nvPr/>
        </p:nvCxnSpPr>
        <p:spPr>
          <a:xfrm rot="10800000">
            <a:off x="7717552" y="2798028"/>
            <a:ext cx="57150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323528" y="3861048"/>
            <a:ext cx="4896544" cy="2664296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2400" dirty="0" smtClean="0"/>
              <a:t>Actions in OM cause corresponding actions in FM… and vice-versa</a:t>
            </a:r>
          </a:p>
          <a:p>
            <a:r>
              <a:rPr lang="en-GB" sz="2400" dirty="0" smtClean="0"/>
              <a:t>Actions </a:t>
            </a:r>
            <a:r>
              <a:rPr lang="en-GB" sz="2400" dirty="0" smtClean="0"/>
              <a:t>involved:</a:t>
            </a:r>
            <a:endParaRPr lang="en-GB" sz="2400" dirty="0" smtClean="0"/>
          </a:p>
          <a:p>
            <a:pPr lvl="1"/>
            <a:r>
              <a:rPr lang="en-GB" sz="2000" dirty="0" smtClean="0"/>
              <a:t>Creation of OM/FM instantiations </a:t>
            </a:r>
          </a:p>
          <a:p>
            <a:pPr lvl="1"/>
            <a:r>
              <a:rPr lang="en-GB" sz="2000" dirty="0" smtClean="0"/>
              <a:t>Updates to OM/FM instantiations (either by client code or by HOBO framework)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5436096" y="1772816"/>
            <a:ext cx="338437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/>
          <p:cNvSpPr/>
          <p:nvPr/>
        </p:nvSpPr>
        <p:spPr>
          <a:xfrm>
            <a:off x="323528" y="3789040"/>
            <a:ext cx="321471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6" name="Straight Arrow Connector 105"/>
          <p:cNvCxnSpPr/>
          <p:nvPr/>
        </p:nvCxnSpPr>
        <p:spPr>
          <a:xfrm rot="5400000" flipH="1" flipV="1">
            <a:off x="6896015" y="3691003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574677" y="3581752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8037120" y="3581752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22" idx="4"/>
          </p:cNvCxnSpPr>
          <p:nvPr/>
        </p:nvCxnSpPr>
        <p:spPr>
          <a:xfrm flipH="1" flipV="1">
            <a:off x="8172400" y="4365104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20" idx="3"/>
          </p:cNvCxnSpPr>
          <p:nvPr/>
        </p:nvCxnSpPr>
        <p:spPr>
          <a:xfrm flipV="1">
            <a:off x="7288925" y="4301832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707461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524328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36023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372200" y="4149080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372200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28" y="3789040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OWL </a:t>
            </a:r>
            <a:r>
              <a:rPr lang="en-GB" sz="2400" b="1" dirty="0" smtClean="0"/>
              <a:t>Model</a:t>
            </a:r>
            <a:endParaRPr lang="en-GB" sz="2400" b="1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5436096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Frames Model</a:t>
            </a:r>
            <a:endParaRPr lang="en-GB" sz="2400" b="1" dirty="0" smtClean="0"/>
          </a:p>
        </p:txBody>
      </p:sp>
      <p:sp>
        <p:nvSpPr>
          <p:cNvPr id="105" name="Oval 104"/>
          <p:cNvSpPr/>
          <p:nvPr/>
        </p:nvSpPr>
        <p:spPr>
          <a:xfrm>
            <a:off x="7092280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666023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738031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8244408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7956376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9" name="Straight Arrow Connector 158"/>
          <p:cNvCxnSpPr>
            <a:stCxn id="213" idx="7"/>
          </p:cNvCxnSpPr>
          <p:nvPr/>
        </p:nvCxnSpPr>
        <p:spPr>
          <a:xfrm flipV="1">
            <a:off x="1956528" y="4310769"/>
            <a:ext cx="114761" cy="335341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1535503" y="5060865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214" idx="3"/>
          </p:cNvCxnSpPr>
          <p:nvPr/>
        </p:nvCxnSpPr>
        <p:spPr>
          <a:xfrm flipV="1">
            <a:off x="2214165" y="4951614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214" idx="5"/>
          </p:cNvCxnSpPr>
          <p:nvPr/>
        </p:nvCxnSpPr>
        <p:spPr>
          <a:xfrm flipH="1" flipV="1">
            <a:off x="2676608" y="4951614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209" idx="4"/>
          </p:cNvCxnSpPr>
          <p:nvPr/>
        </p:nvCxnSpPr>
        <p:spPr>
          <a:xfrm flipH="1" flipV="1">
            <a:off x="2811888" y="5734966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206" idx="3"/>
          </p:cNvCxnSpPr>
          <p:nvPr/>
        </p:nvCxnSpPr>
        <p:spPr>
          <a:xfrm flipV="1">
            <a:off x="1928413" y="5671694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1714098" y="552521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163816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011688" y="551894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1011688" y="5518942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011688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>
            <a:off x="2357040" y="4167890"/>
            <a:ext cx="57150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5400000">
            <a:off x="2607867" y="4488567"/>
            <a:ext cx="64294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739880" y="4810832"/>
            <a:ext cx="18866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14" idx="1"/>
          </p:cNvCxnSpPr>
          <p:nvPr/>
        </p:nvCxnSpPr>
        <p:spPr>
          <a:xfrm flipH="1" flipV="1">
            <a:off x="2214167" y="4310770"/>
            <a:ext cx="156937" cy="335340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0800000">
            <a:off x="2019800" y="4798862"/>
            <a:ext cx="28575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1731768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/>
          <p:cNvSpPr/>
          <p:nvPr/>
        </p:nvSpPr>
        <p:spPr>
          <a:xfrm>
            <a:off x="129972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201980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2883896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/>
          <p:cNvSpPr/>
          <p:nvPr/>
        </p:nvSpPr>
        <p:spPr>
          <a:xfrm>
            <a:off x="2595864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/>
          <p:cNvSpPr/>
          <p:nvPr/>
        </p:nvSpPr>
        <p:spPr>
          <a:xfrm>
            <a:off x="1947792" y="393476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>
            <a:off x="158775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>
            <a:off x="230783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707904" y="5085184"/>
            <a:ext cx="1584176" cy="0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en-GB" sz="4000" b="1" dirty="0" smtClean="0"/>
              <a:t>OWL </a:t>
            </a:r>
            <a:r>
              <a:rPr lang="en-GB" sz="4000" b="1" dirty="0" smtClean="0">
                <a:sym typeface="Wingdings" pitchFamily="2" charset="2"/>
              </a:rPr>
              <a:t> </a:t>
            </a:r>
            <a:r>
              <a:rPr lang="en-GB" sz="4000" b="1" dirty="0" smtClean="0"/>
              <a:t>FM Generation</a:t>
            </a:r>
            <a:endParaRPr lang="en-GB" b="1" dirty="0"/>
          </a:p>
        </p:txBody>
      </p:sp>
      <p:cxnSp>
        <p:nvCxnSpPr>
          <p:cNvPr id="91" name="Straight Arrow Connector 90"/>
          <p:cNvCxnSpPr>
            <a:stCxn id="98" idx="7"/>
          </p:cNvCxnSpPr>
          <p:nvPr/>
        </p:nvCxnSpPr>
        <p:spPr>
          <a:xfrm flipV="1">
            <a:off x="7317040" y="2940907"/>
            <a:ext cx="114761" cy="335341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>
            <a:off x="7717552" y="2798028"/>
            <a:ext cx="57150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7968379" y="3118705"/>
            <a:ext cx="64294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100392" y="3440970"/>
            <a:ext cx="18866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9" idx="1"/>
          </p:cNvCxnSpPr>
          <p:nvPr/>
        </p:nvCxnSpPr>
        <p:spPr>
          <a:xfrm flipH="1" flipV="1">
            <a:off x="7574679" y="2940908"/>
            <a:ext cx="156937" cy="335340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7380312" y="3429000"/>
            <a:ext cx="28575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308304" y="256490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6948264" y="321297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7668344" y="321297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5436096" y="1772816"/>
            <a:ext cx="338437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Domain-Neutral API</a:t>
            </a:r>
            <a:endParaRPr lang="en-GB" sz="2000" b="1" dirty="0"/>
          </a:p>
        </p:txBody>
      </p:sp>
      <p:sp>
        <p:nvSpPr>
          <p:cNvPr id="10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5256584" cy="2592288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2400" dirty="0" smtClean="0"/>
              <a:t>FM entities generated by </a:t>
            </a:r>
            <a:r>
              <a:rPr lang="en-GB" sz="2400" i="1" dirty="0" smtClean="0"/>
              <a:t>OWL-Model-Builder</a:t>
            </a:r>
            <a:r>
              <a:rPr lang="en-GB" sz="2400" dirty="0" smtClean="0"/>
              <a:t> plug-in</a:t>
            </a:r>
            <a:endParaRPr lang="en-GB" sz="2400" dirty="0" smtClean="0"/>
          </a:p>
          <a:p>
            <a:r>
              <a:rPr lang="en-GB" sz="2400" dirty="0" smtClean="0"/>
              <a:t>Involves some heuristic interpretation</a:t>
            </a:r>
          </a:p>
          <a:p>
            <a:r>
              <a:rPr lang="en-GB" sz="2400" dirty="0" smtClean="0"/>
              <a:t>Configurable for:</a:t>
            </a:r>
          </a:p>
          <a:p>
            <a:pPr lvl="1"/>
            <a:r>
              <a:rPr lang="en-GB" sz="2000" dirty="0" smtClean="0"/>
              <a:t>Sections of ontology to be loaded</a:t>
            </a:r>
          </a:p>
          <a:p>
            <a:pPr lvl="1"/>
            <a:r>
              <a:rPr lang="en-GB" sz="2000" dirty="0" smtClean="0"/>
              <a:t>Heuristics to be used in FM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5436096" y="1772816"/>
            <a:ext cx="338437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/>
          <p:cNvSpPr/>
          <p:nvPr/>
        </p:nvSpPr>
        <p:spPr>
          <a:xfrm>
            <a:off x="323528" y="3789040"/>
            <a:ext cx="321471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6" name="Straight Arrow Connector 105"/>
          <p:cNvCxnSpPr/>
          <p:nvPr/>
        </p:nvCxnSpPr>
        <p:spPr>
          <a:xfrm rot="5400000" flipH="1" flipV="1">
            <a:off x="6896015" y="3691003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7574677" y="3581752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8037120" y="3581752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22" idx="4"/>
          </p:cNvCxnSpPr>
          <p:nvPr/>
        </p:nvCxnSpPr>
        <p:spPr>
          <a:xfrm flipH="1" flipV="1">
            <a:off x="8172400" y="4365104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20" idx="3"/>
          </p:cNvCxnSpPr>
          <p:nvPr/>
        </p:nvCxnSpPr>
        <p:spPr>
          <a:xfrm flipV="1">
            <a:off x="7288925" y="4301832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707461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524328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36023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372200" y="4149080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372200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28" y="378904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OWL </a:t>
            </a:r>
            <a:r>
              <a:rPr lang="en-GB" sz="2400" b="1" dirty="0" smtClean="0"/>
              <a:t>Model</a:t>
            </a:r>
            <a:endParaRPr lang="en-GB" sz="2400" b="1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5436096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Frames Model</a:t>
            </a:r>
            <a:endParaRPr lang="en-GB" sz="2400" b="1" dirty="0" smtClean="0"/>
          </a:p>
        </p:txBody>
      </p:sp>
      <p:sp>
        <p:nvSpPr>
          <p:cNvPr id="105" name="Oval 104"/>
          <p:cNvSpPr/>
          <p:nvPr/>
        </p:nvSpPr>
        <p:spPr>
          <a:xfrm>
            <a:off x="7092280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666023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738031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8244408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7956376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9" name="Straight Arrow Connector 158"/>
          <p:cNvCxnSpPr>
            <a:stCxn id="213" idx="7"/>
          </p:cNvCxnSpPr>
          <p:nvPr/>
        </p:nvCxnSpPr>
        <p:spPr>
          <a:xfrm flipV="1">
            <a:off x="1956528" y="4310769"/>
            <a:ext cx="114761" cy="335341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1535503" y="5060865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214" idx="3"/>
          </p:cNvCxnSpPr>
          <p:nvPr/>
        </p:nvCxnSpPr>
        <p:spPr>
          <a:xfrm flipV="1">
            <a:off x="2214165" y="4951614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214" idx="5"/>
          </p:cNvCxnSpPr>
          <p:nvPr/>
        </p:nvCxnSpPr>
        <p:spPr>
          <a:xfrm flipH="1" flipV="1">
            <a:off x="2676608" y="4951614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209" idx="4"/>
          </p:cNvCxnSpPr>
          <p:nvPr/>
        </p:nvCxnSpPr>
        <p:spPr>
          <a:xfrm flipH="1" flipV="1">
            <a:off x="2811888" y="5734966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206" idx="3"/>
          </p:cNvCxnSpPr>
          <p:nvPr/>
        </p:nvCxnSpPr>
        <p:spPr>
          <a:xfrm flipV="1">
            <a:off x="1928413" y="5671694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1714098" y="552521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163816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011688" y="551894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1011688" y="5518942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011688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>
            <a:off x="2357040" y="4167890"/>
            <a:ext cx="57150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5400000">
            <a:off x="2607867" y="4488567"/>
            <a:ext cx="64294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739880" y="4810832"/>
            <a:ext cx="18866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14" idx="1"/>
          </p:cNvCxnSpPr>
          <p:nvPr/>
        </p:nvCxnSpPr>
        <p:spPr>
          <a:xfrm flipH="1" flipV="1">
            <a:off x="2214167" y="4310770"/>
            <a:ext cx="156937" cy="335340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0800000">
            <a:off x="2019800" y="4798862"/>
            <a:ext cx="28575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1731768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/>
          <p:cNvSpPr/>
          <p:nvPr/>
        </p:nvSpPr>
        <p:spPr>
          <a:xfrm>
            <a:off x="129972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201980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2883896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/>
          <p:cNvSpPr/>
          <p:nvPr/>
        </p:nvSpPr>
        <p:spPr>
          <a:xfrm>
            <a:off x="2595864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/>
          <p:cNvSpPr/>
          <p:nvPr/>
        </p:nvSpPr>
        <p:spPr>
          <a:xfrm>
            <a:off x="1947792" y="393476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>
            <a:off x="158775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>
            <a:off x="230783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3" name="Straight Arrow Connector 242"/>
          <p:cNvCxnSpPr/>
          <p:nvPr/>
        </p:nvCxnSpPr>
        <p:spPr>
          <a:xfrm>
            <a:off x="3707904" y="5085184"/>
            <a:ext cx="1584176" cy="0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FM-Instantiation-Updates via DL </a:t>
            </a:r>
            <a:r>
              <a:rPr lang="en-GB" sz="4000" b="1" dirty="0" smtClean="0"/>
              <a:t>Reasoning</a:t>
            </a:r>
            <a:endParaRPr lang="en-GB" b="1" dirty="0"/>
          </a:p>
        </p:txBody>
      </p:sp>
      <p:cxnSp>
        <p:nvCxnSpPr>
          <p:cNvPr id="91" name="Straight Arrow Connector 90"/>
          <p:cNvCxnSpPr>
            <a:stCxn id="98" idx="7"/>
          </p:cNvCxnSpPr>
          <p:nvPr/>
        </p:nvCxnSpPr>
        <p:spPr>
          <a:xfrm flipV="1">
            <a:off x="7317040" y="2940907"/>
            <a:ext cx="114761" cy="335341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>
            <a:off x="7717552" y="2798028"/>
            <a:ext cx="57150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7968379" y="3118705"/>
            <a:ext cx="64294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8100392" y="3440970"/>
            <a:ext cx="18866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9" idx="1"/>
          </p:cNvCxnSpPr>
          <p:nvPr/>
        </p:nvCxnSpPr>
        <p:spPr>
          <a:xfrm flipH="1" flipV="1">
            <a:off x="7574679" y="2940908"/>
            <a:ext cx="156937" cy="335340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0800000">
            <a:off x="7380312" y="3429000"/>
            <a:ext cx="28575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7308304" y="2564904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/>
          <p:cNvSpPr/>
          <p:nvPr/>
        </p:nvSpPr>
        <p:spPr>
          <a:xfrm>
            <a:off x="6948264" y="321297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/>
          <p:cNvSpPr/>
          <p:nvPr/>
        </p:nvSpPr>
        <p:spPr>
          <a:xfrm>
            <a:off x="7668344" y="321297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/>
          <p:cNvSpPr txBox="1"/>
          <p:nvPr/>
        </p:nvSpPr>
        <p:spPr>
          <a:xfrm>
            <a:off x="5436096" y="1772816"/>
            <a:ext cx="338437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Domain-Neutral API</a:t>
            </a:r>
            <a:endParaRPr lang="en-GB" sz="2000" b="1" dirty="0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251520" y="980728"/>
            <a:ext cx="6624736" cy="3528392"/>
          </a:xfr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GB" sz="2400" dirty="0" smtClean="0"/>
              <a:t>Updates via </a:t>
            </a:r>
            <a:r>
              <a:rPr lang="en-GB" sz="2400" i="1" dirty="0" smtClean="0"/>
              <a:t>OWL-Classifier</a:t>
            </a:r>
            <a:r>
              <a:rPr lang="en-GB" sz="2400" dirty="0" smtClean="0"/>
              <a:t> plug-in</a:t>
            </a:r>
            <a:endParaRPr lang="en-GB" sz="2400" dirty="0" smtClean="0"/>
          </a:p>
          <a:p>
            <a:pPr marL="0" lvl="1">
              <a:buFont typeface="Arial" pitchFamily="34" charset="0"/>
              <a:buChar char="•"/>
            </a:pPr>
            <a:r>
              <a:rPr lang="en-GB" sz="2400" dirty="0" smtClean="0"/>
              <a:t>When FM-instantiation updated by </a:t>
            </a:r>
            <a:r>
              <a:rPr lang="en-GB" sz="2400" dirty="0" smtClean="0"/>
              <a:t>client: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/>
              <a:t>Suitable </a:t>
            </a:r>
            <a:r>
              <a:rPr lang="en-GB" sz="2000" dirty="0" smtClean="0"/>
              <a:t>OWL </a:t>
            </a:r>
            <a:r>
              <a:rPr lang="en-GB" sz="2000" dirty="0" smtClean="0"/>
              <a:t>construct </a:t>
            </a:r>
            <a:r>
              <a:rPr lang="en-GB" sz="2000" dirty="0" smtClean="0"/>
              <a:t>generated </a:t>
            </a:r>
            <a:endParaRPr lang="en-GB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/>
              <a:t>Generated construct </a:t>
            </a:r>
            <a:r>
              <a:rPr lang="en-GB" sz="2000" dirty="0" smtClean="0"/>
              <a:t>classified by DL </a:t>
            </a:r>
            <a:r>
              <a:rPr lang="en-GB" sz="2000" dirty="0" err="1" smtClean="0"/>
              <a:t>reasoner</a:t>
            </a:r>
            <a:endParaRPr lang="en-GB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GB" sz="2000" dirty="0" smtClean="0"/>
              <a:t>Results used to update </a:t>
            </a:r>
            <a:r>
              <a:rPr lang="en-GB" sz="2000" dirty="0" smtClean="0"/>
              <a:t>FM-instantiation</a:t>
            </a:r>
          </a:p>
          <a:p>
            <a:pPr marL="0" lvl="1">
              <a:buFont typeface="Arial" pitchFamily="34" charset="0"/>
              <a:buChar char="•"/>
            </a:pPr>
            <a:r>
              <a:rPr lang="en-GB" sz="2400" dirty="0" smtClean="0"/>
              <a:t>Configurable </a:t>
            </a:r>
            <a:r>
              <a:rPr lang="en-GB" sz="2400" dirty="0" smtClean="0"/>
              <a:t>for:</a:t>
            </a:r>
            <a:endParaRPr lang="en-GB" sz="2400" dirty="0" smtClean="0"/>
          </a:p>
          <a:p>
            <a:pPr lvl="1"/>
            <a:r>
              <a:rPr lang="en-GB" sz="2000" dirty="0" smtClean="0"/>
              <a:t>Type of OWL </a:t>
            </a:r>
            <a:r>
              <a:rPr lang="en-GB" sz="2000" dirty="0" smtClean="0"/>
              <a:t>constructs </a:t>
            </a:r>
            <a:r>
              <a:rPr lang="en-GB" sz="2000" dirty="0" smtClean="0"/>
              <a:t>generated + classified (either class-expressions or networks of individuals)</a:t>
            </a:r>
          </a:p>
          <a:p>
            <a:pPr lvl="1"/>
            <a:r>
              <a:rPr lang="en-GB" sz="2000" dirty="0" smtClean="0"/>
              <a:t>Open vs. close-world semantics (on per-property basis)</a:t>
            </a:r>
            <a:endParaRPr lang="en-GB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5364088" y="1772816"/>
            <a:ext cx="338437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/>
          <p:cNvSpPr/>
          <p:nvPr/>
        </p:nvSpPr>
        <p:spPr>
          <a:xfrm>
            <a:off x="323528" y="3789040"/>
            <a:ext cx="321471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323528" y="1481934"/>
            <a:ext cx="3214710" cy="1993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4" name="Straight Arrow Connector 103"/>
          <p:cNvCxnSpPr>
            <a:stCxn id="131" idx="7"/>
          </p:cNvCxnSpPr>
          <p:nvPr/>
        </p:nvCxnSpPr>
        <p:spPr>
          <a:xfrm flipV="1">
            <a:off x="7317040" y="2940908"/>
            <a:ext cx="114761" cy="335340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6896015" y="3691003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32" idx="3"/>
          </p:cNvCxnSpPr>
          <p:nvPr/>
        </p:nvCxnSpPr>
        <p:spPr>
          <a:xfrm flipV="1">
            <a:off x="7574677" y="3581752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32" idx="5"/>
          </p:cNvCxnSpPr>
          <p:nvPr/>
        </p:nvCxnSpPr>
        <p:spPr>
          <a:xfrm flipH="1" flipV="1">
            <a:off x="8037120" y="3581752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22" idx="4"/>
          </p:cNvCxnSpPr>
          <p:nvPr/>
        </p:nvCxnSpPr>
        <p:spPr>
          <a:xfrm flipH="1" flipV="1">
            <a:off x="8172400" y="4365104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20" idx="3"/>
          </p:cNvCxnSpPr>
          <p:nvPr/>
        </p:nvCxnSpPr>
        <p:spPr>
          <a:xfrm flipV="1">
            <a:off x="7288925" y="4301832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707461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524328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36023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372200" y="4149080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372200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7968379" y="3118705"/>
            <a:ext cx="642942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100392" y="3440970"/>
            <a:ext cx="188664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1"/>
          </p:cNvCxnSpPr>
          <p:nvPr/>
        </p:nvCxnSpPr>
        <p:spPr>
          <a:xfrm flipH="1" flipV="1">
            <a:off x="7574679" y="2940908"/>
            <a:ext cx="156937" cy="335340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5753006" y="2976623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012160" y="3429000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00317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>
            <a:off x="7380312" y="3429000"/>
            <a:ext cx="285752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10800000">
            <a:off x="628879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28" y="378904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OWL </a:t>
            </a:r>
            <a:r>
              <a:rPr lang="en-GB" sz="2400" b="1" dirty="0" smtClean="0"/>
              <a:t>Model</a:t>
            </a:r>
            <a:endParaRPr lang="en-GB" sz="2400" b="1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5364088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Frames Model</a:t>
            </a:r>
            <a:endParaRPr lang="en-GB" sz="2400" b="1" dirty="0" smtClean="0"/>
          </a:p>
        </p:txBody>
      </p:sp>
      <p:sp>
        <p:nvSpPr>
          <p:cNvPr id="204" name="TextBox 203"/>
          <p:cNvSpPr txBox="1"/>
          <p:nvPr/>
        </p:nvSpPr>
        <p:spPr>
          <a:xfrm>
            <a:off x="323528" y="1124744"/>
            <a:ext cx="321471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Domain-Specific API</a:t>
            </a:r>
            <a:endParaRPr lang="en-GB" sz="20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5364088" y="1772816"/>
            <a:ext cx="338437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Domain-Neutral API</a:t>
            </a:r>
            <a:endParaRPr lang="en-GB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23528" y="298213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 Model</a:t>
            </a:r>
            <a:endParaRPr lang="en-GB" sz="2400" b="1" dirty="0" smtClean="0"/>
          </a:p>
        </p:txBody>
      </p:sp>
      <p:sp>
        <p:nvSpPr>
          <p:cNvPr id="105" name="Oval 104"/>
          <p:cNvSpPr/>
          <p:nvPr/>
        </p:nvSpPr>
        <p:spPr>
          <a:xfrm>
            <a:off x="7092280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666023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738031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8244408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7956376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5580112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730830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658822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/>
          <p:cNvSpPr/>
          <p:nvPr/>
        </p:nvSpPr>
        <p:spPr>
          <a:xfrm>
            <a:off x="586814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/>
          <p:cNvSpPr/>
          <p:nvPr/>
        </p:nvSpPr>
        <p:spPr>
          <a:xfrm>
            <a:off x="694826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/>
          <p:cNvSpPr/>
          <p:nvPr/>
        </p:nvSpPr>
        <p:spPr>
          <a:xfrm>
            <a:off x="766834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7" name="Straight Arrow Connector 136"/>
          <p:cNvCxnSpPr>
            <a:stCxn id="154" idx="7"/>
          </p:cNvCxnSpPr>
          <p:nvPr/>
        </p:nvCxnSpPr>
        <p:spPr>
          <a:xfrm flipV="1">
            <a:off x="2244560" y="2124879"/>
            <a:ext cx="114761" cy="335341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895899" y="2302677"/>
            <a:ext cx="64294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027912" y="2624942"/>
            <a:ext cx="18866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58" idx="1"/>
          </p:cNvCxnSpPr>
          <p:nvPr/>
        </p:nvCxnSpPr>
        <p:spPr>
          <a:xfrm flipH="1" flipV="1">
            <a:off x="2502199" y="2124880"/>
            <a:ext cx="156937" cy="335340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680526" y="2160595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39680" y="2612972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93069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0800000">
            <a:off x="2307832" y="2612972"/>
            <a:ext cx="28575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0800000">
            <a:off x="121631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507632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/>
          <p:cNvSpPr/>
          <p:nvPr/>
        </p:nvSpPr>
        <p:spPr>
          <a:xfrm>
            <a:off x="223582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/>
          <p:cNvSpPr/>
          <p:nvPr/>
        </p:nvSpPr>
        <p:spPr>
          <a:xfrm>
            <a:off x="151574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/>
          <p:cNvSpPr/>
          <p:nvPr/>
        </p:nvSpPr>
        <p:spPr>
          <a:xfrm>
            <a:off x="79566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/>
          <p:cNvSpPr/>
          <p:nvPr/>
        </p:nvSpPr>
        <p:spPr>
          <a:xfrm>
            <a:off x="187578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Oval 157"/>
          <p:cNvSpPr/>
          <p:nvPr/>
        </p:nvSpPr>
        <p:spPr>
          <a:xfrm>
            <a:off x="259586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9" name="Straight Arrow Connector 158"/>
          <p:cNvCxnSpPr>
            <a:stCxn id="213" idx="7"/>
          </p:cNvCxnSpPr>
          <p:nvPr/>
        </p:nvCxnSpPr>
        <p:spPr>
          <a:xfrm flipV="1">
            <a:off x="1956528" y="4310769"/>
            <a:ext cx="114761" cy="335341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1535503" y="5060865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214" idx="3"/>
          </p:cNvCxnSpPr>
          <p:nvPr/>
        </p:nvCxnSpPr>
        <p:spPr>
          <a:xfrm flipV="1">
            <a:off x="2214165" y="4951614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214" idx="5"/>
          </p:cNvCxnSpPr>
          <p:nvPr/>
        </p:nvCxnSpPr>
        <p:spPr>
          <a:xfrm flipH="1" flipV="1">
            <a:off x="2676608" y="4951614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209" idx="4"/>
          </p:cNvCxnSpPr>
          <p:nvPr/>
        </p:nvCxnSpPr>
        <p:spPr>
          <a:xfrm flipH="1" flipV="1">
            <a:off x="2811888" y="5734966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206" idx="3"/>
          </p:cNvCxnSpPr>
          <p:nvPr/>
        </p:nvCxnSpPr>
        <p:spPr>
          <a:xfrm flipV="1">
            <a:off x="1928413" y="5671694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1714098" y="552521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163816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011688" y="551894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1011688" y="5518942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011688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>
            <a:off x="2357040" y="4167890"/>
            <a:ext cx="57150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5400000">
            <a:off x="2607867" y="4488567"/>
            <a:ext cx="64294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739880" y="4810832"/>
            <a:ext cx="18866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14" idx="1"/>
          </p:cNvCxnSpPr>
          <p:nvPr/>
        </p:nvCxnSpPr>
        <p:spPr>
          <a:xfrm flipH="1" flipV="1">
            <a:off x="2214167" y="4310770"/>
            <a:ext cx="156937" cy="335340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0800000">
            <a:off x="2019800" y="4798862"/>
            <a:ext cx="28575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1731768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/>
          <p:cNvSpPr/>
          <p:nvPr/>
        </p:nvSpPr>
        <p:spPr>
          <a:xfrm>
            <a:off x="129972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201980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2883896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Oval 208"/>
          <p:cNvSpPr/>
          <p:nvPr/>
        </p:nvSpPr>
        <p:spPr>
          <a:xfrm>
            <a:off x="2595864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/>
          <p:cNvSpPr/>
          <p:nvPr/>
        </p:nvSpPr>
        <p:spPr>
          <a:xfrm>
            <a:off x="1947792" y="393476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Oval 212"/>
          <p:cNvSpPr/>
          <p:nvPr/>
        </p:nvSpPr>
        <p:spPr>
          <a:xfrm>
            <a:off x="158775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Oval 213"/>
          <p:cNvSpPr/>
          <p:nvPr/>
        </p:nvSpPr>
        <p:spPr>
          <a:xfrm>
            <a:off x="230783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>
            <a:off x="7020272" y="328498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/>
          <p:cNvSpPr/>
          <p:nvPr/>
        </p:nvSpPr>
        <p:spPr>
          <a:xfrm>
            <a:off x="7380312" y="263691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/>
          <p:cNvSpPr/>
          <p:nvPr/>
        </p:nvSpPr>
        <p:spPr>
          <a:xfrm>
            <a:off x="7740352" y="328498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3707904" y="2348880"/>
            <a:ext cx="1584176" cy="0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3707904" y="5085184"/>
            <a:ext cx="1584176" cy="0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7717552" y="2798028"/>
            <a:ext cx="571504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0800000">
            <a:off x="2645072" y="1982000"/>
            <a:ext cx="57150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GB" b="1" dirty="0" smtClean="0"/>
              <a:t>HOBO Architecture (Recap)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HOBO and it’s predecessor provide the basis for two existing OWL-driven applications</a:t>
            </a:r>
          </a:p>
          <a:p>
            <a:r>
              <a:rPr lang="en-GB" dirty="0" smtClean="0"/>
              <a:t>These applications involve:</a:t>
            </a:r>
          </a:p>
          <a:p>
            <a:pPr lvl="1"/>
            <a:r>
              <a:rPr lang="en-GB" dirty="0" smtClean="0"/>
              <a:t>Diversely shaped OWL models</a:t>
            </a:r>
          </a:p>
          <a:p>
            <a:pPr lvl="2"/>
            <a:r>
              <a:rPr lang="en-GB" dirty="0" smtClean="0"/>
              <a:t>Siemens model, heavily reified - CLEF Chronicle model, not so</a:t>
            </a:r>
          </a:p>
          <a:p>
            <a:pPr lvl="1"/>
            <a:r>
              <a:rPr lang="en-GB" dirty="0" smtClean="0"/>
              <a:t>Diverse types of procedural processing</a:t>
            </a:r>
          </a:p>
          <a:p>
            <a:pPr lvl="2"/>
            <a:r>
              <a:rPr lang="en-GB" dirty="0" smtClean="0"/>
              <a:t>Document-assembly vs. temporal-based processing</a:t>
            </a:r>
          </a:p>
          <a:p>
            <a:r>
              <a:rPr lang="en-GB" dirty="0" smtClean="0"/>
              <a:t>Hence, we believe that:</a:t>
            </a:r>
          </a:p>
          <a:p>
            <a:pPr lvl="1"/>
            <a:r>
              <a:rPr lang="en-GB" dirty="0" smtClean="0"/>
              <a:t>HOBO should prove to be applicable to a range of applications</a:t>
            </a:r>
          </a:p>
          <a:p>
            <a:pPr lvl="1"/>
            <a:r>
              <a:rPr lang="en-GB" dirty="0" smtClean="0"/>
              <a:t>Specifically, to applications involving some or all of:</a:t>
            </a:r>
          </a:p>
          <a:p>
            <a:pPr lvl="2"/>
            <a:r>
              <a:rPr lang="en-GB" dirty="0" smtClean="0"/>
              <a:t>Dynamic model-driven data-creation/access</a:t>
            </a:r>
          </a:p>
          <a:p>
            <a:pPr lvl="2"/>
            <a:r>
              <a:rPr lang="en-GB" dirty="0" smtClean="0"/>
              <a:t>Integration of DL reasoning with procedural processing</a:t>
            </a:r>
          </a:p>
          <a:p>
            <a:pPr lvl="2"/>
            <a:r>
              <a:rPr lang="en-GB" dirty="0" smtClean="0"/>
              <a:t>Domain-specific access of model instantiations</a:t>
            </a:r>
          </a:p>
          <a:p>
            <a:pPr lvl="2"/>
            <a:r>
              <a:rPr lang="en-GB" dirty="0" smtClean="0"/>
              <a:t>Integration of OWL with other modelling formats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052736"/>
          </a:xfrm>
        </p:spPr>
        <p:txBody>
          <a:bodyPr>
            <a:noAutofit/>
          </a:bodyPr>
          <a:lstStyle/>
          <a:p>
            <a:r>
              <a:rPr lang="en-GB" b="1" dirty="0" smtClean="0"/>
              <a:t>Hybrid Models/HOBO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Hybrid Models:</a:t>
            </a:r>
          </a:p>
          <a:p>
            <a:pPr lvl="1"/>
            <a:r>
              <a:rPr lang="en-GB" dirty="0" smtClean="0"/>
              <a:t>Models for driving software applications</a:t>
            </a:r>
          </a:p>
          <a:p>
            <a:pPr lvl="1"/>
            <a:r>
              <a:rPr lang="en-GB" dirty="0" smtClean="0"/>
              <a:t>Model entities derived from dual sources:</a:t>
            </a:r>
          </a:p>
          <a:p>
            <a:pPr lvl="2"/>
            <a:r>
              <a:rPr lang="en-GB" dirty="0" smtClean="0"/>
              <a:t>Object Model (OM)</a:t>
            </a:r>
          </a:p>
          <a:p>
            <a:pPr lvl="3"/>
            <a:r>
              <a:rPr lang="en-GB" dirty="0" smtClean="0"/>
              <a:t>Set of domain-specific classes in a suitable OOPL</a:t>
            </a:r>
          </a:p>
          <a:p>
            <a:pPr lvl="3"/>
            <a:r>
              <a:rPr lang="en-GB" dirty="0" smtClean="0"/>
              <a:t>W</a:t>
            </a:r>
            <a:r>
              <a:rPr lang="en-GB" dirty="0" smtClean="0"/>
              <a:t>e will assume Java</a:t>
            </a:r>
          </a:p>
          <a:p>
            <a:pPr lvl="2"/>
            <a:r>
              <a:rPr lang="en-GB" dirty="0" smtClean="0"/>
              <a:t>Set of </a:t>
            </a:r>
            <a:r>
              <a:rPr lang="en-GB" dirty="0" err="1" smtClean="0"/>
              <a:t>ontologies</a:t>
            </a:r>
            <a:endParaRPr lang="en-GB" dirty="0" smtClean="0"/>
          </a:p>
          <a:p>
            <a:pPr lvl="3"/>
            <a:r>
              <a:rPr lang="en-GB" dirty="0" smtClean="0"/>
              <a:t>OWL, </a:t>
            </a:r>
            <a:r>
              <a:rPr lang="en-GB" i="1" dirty="0" smtClean="0"/>
              <a:t>etc.</a:t>
            </a:r>
          </a:p>
          <a:p>
            <a:r>
              <a:rPr lang="en-GB" dirty="0" smtClean="0"/>
              <a:t>HOBO:</a:t>
            </a:r>
          </a:p>
          <a:p>
            <a:pPr lvl="1"/>
            <a:r>
              <a:rPr lang="en-GB" dirty="0" smtClean="0"/>
              <a:t>New Hybrid Modelling framework</a:t>
            </a:r>
          </a:p>
          <a:p>
            <a:pPr lvl="1"/>
            <a:r>
              <a:rPr lang="en-GB" dirty="0" smtClean="0"/>
              <a:t>Successor to CLEF Chronicle Framework</a:t>
            </a:r>
          </a:p>
          <a:p>
            <a:pPr lvl="2"/>
            <a:r>
              <a:rPr lang="en-GB" dirty="0" smtClean="0"/>
              <a:t>More Flexible</a:t>
            </a:r>
          </a:p>
          <a:p>
            <a:pPr lvl="2"/>
            <a:r>
              <a:rPr lang="en-GB" dirty="0" smtClean="0"/>
              <a:t>Easier to code Object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Autofit/>
          </a:bodyPr>
          <a:lstStyle/>
          <a:p>
            <a:r>
              <a:rPr lang="en-GB" b="1" dirty="0" smtClean="0"/>
              <a:t>Hybrid Modelling Frameworks *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89654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HOBO</a:t>
            </a:r>
          </a:p>
          <a:p>
            <a:pPr lvl="1"/>
            <a:r>
              <a:rPr lang="en-GB" i="1" dirty="0" smtClean="0"/>
              <a:t>Use Case: </a:t>
            </a:r>
            <a:r>
              <a:rPr lang="en-GB" dirty="0" smtClean="0"/>
              <a:t>Clinical data-entry system</a:t>
            </a:r>
          </a:p>
          <a:p>
            <a:pPr lvl="2"/>
            <a:r>
              <a:rPr lang="en-GB" dirty="0" smtClean="0"/>
              <a:t>Collaboration with Siemens Healthcare</a:t>
            </a:r>
          </a:p>
          <a:p>
            <a:pPr lvl="2"/>
            <a:r>
              <a:rPr lang="en-GB" dirty="0" smtClean="0"/>
              <a:t>Integrating ontology-formats: (1) OWL, (2) dedicated modelling format developed specifically for use-case</a:t>
            </a:r>
          </a:p>
          <a:p>
            <a:r>
              <a:rPr lang="en-GB" dirty="0" smtClean="0"/>
              <a:t>CLEF Chronicle Framework</a:t>
            </a:r>
          </a:p>
          <a:p>
            <a:pPr lvl="1"/>
            <a:r>
              <a:rPr lang="en-GB" i="1" dirty="0" smtClean="0"/>
              <a:t>Use Case: </a:t>
            </a:r>
            <a:r>
              <a:rPr lang="en-GB" dirty="0" smtClean="0"/>
              <a:t>Creation/storage/querying of rich temporal representations of patient-record data</a:t>
            </a:r>
          </a:p>
          <a:p>
            <a:r>
              <a:rPr lang="en-GB" dirty="0" smtClean="0"/>
              <a:t>MOOOP</a:t>
            </a:r>
          </a:p>
          <a:p>
            <a:pPr lvl="1"/>
            <a:r>
              <a:rPr lang="en-GB" dirty="0" smtClean="0"/>
              <a:t>Various differences with other two:</a:t>
            </a:r>
          </a:p>
          <a:p>
            <a:pPr lvl="2"/>
            <a:r>
              <a:rPr lang="en-GB" dirty="0" smtClean="0"/>
              <a:t>OWL-specific (others are format-neutral with OWL plug-ins)</a:t>
            </a:r>
          </a:p>
          <a:p>
            <a:pPr lvl="2"/>
            <a:r>
              <a:rPr lang="en-GB" dirty="0" smtClean="0"/>
              <a:t>Greater client-exposure to OWL semantics</a:t>
            </a:r>
          </a:p>
          <a:p>
            <a:pPr lvl="2"/>
            <a:r>
              <a:rPr lang="en-GB" dirty="0" smtClean="0"/>
              <a:t>No comprehensive domain-neutral API </a:t>
            </a:r>
          </a:p>
          <a:p>
            <a:pPr lvl="1"/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6021288"/>
            <a:ext cx="7992888" cy="6480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</a:t>
            </a: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Generic frameworks for creating hybrid models of type described in previous slides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052736"/>
          </a:xfrm>
        </p:spPr>
        <p:txBody>
          <a:bodyPr>
            <a:noAutofit/>
          </a:bodyPr>
          <a:lstStyle/>
          <a:p>
            <a:r>
              <a:rPr lang="en-GB" b="1" dirty="0" smtClean="0"/>
              <a:t>Hybrid Models: Source Models</a:t>
            </a:r>
            <a:endParaRPr lang="en-GB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7544" y="1340768"/>
          <a:ext cx="8280919" cy="47703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/>
                <a:gridCol w="2880320"/>
                <a:gridCol w="2880319"/>
              </a:tblGrid>
              <a:tr h="447118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 smtClean="0"/>
                        <a:t>Object</a:t>
                      </a:r>
                      <a:r>
                        <a:rPr lang="en-GB" sz="2400" b="1" baseline="0" dirty="0" smtClean="0"/>
                        <a:t> Model (OM)</a:t>
                      </a:r>
                      <a:endParaRPr lang="en-GB" sz="2400" b="1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 err="1" smtClean="0"/>
                        <a:t>Ontologies</a:t>
                      </a:r>
                      <a:endParaRPr lang="en-GB" sz="24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43989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Typically</a:t>
                      </a:r>
                      <a:r>
                        <a:rPr lang="en-GB" sz="2000" b="1" baseline="0" dirty="0" smtClean="0"/>
                        <a:t> represents…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Core domain structure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Detailed domain knowledge</a:t>
                      </a:r>
                      <a:endParaRPr lang="en-GB" sz="2000" dirty="0"/>
                    </a:p>
                  </a:txBody>
                  <a:tcPr/>
                </a:tc>
              </a:tr>
              <a:tr h="456832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Example concepts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ourier New" pitchFamily="49" charset="0"/>
                          <a:cs typeface="Courier New" pitchFamily="49" charset="0"/>
                        </a:rPr>
                        <a:t>Disease</a:t>
                      </a:r>
                      <a:r>
                        <a:rPr lang="en-GB" sz="2000" dirty="0" smtClean="0"/>
                        <a:t>, </a:t>
                      </a:r>
                      <a:r>
                        <a:rPr lang="en-GB" sz="2000" dirty="0" smtClean="0">
                          <a:latin typeface="Courier New" pitchFamily="49" charset="0"/>
                          <a:cs typeface="Courier New" pitchFamily="49" charset="0"/>
                        </a:rPr>
                        <a:t>Locus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ourier New" pitchFamily="49" charset="0"/>
                          <a:cs typeface="Courier New" pitchFamily="49" charset="0"/>
                        </a:rPr>
                        <a:t>Cancer</a:t>
                      </a:r>
                      <a:r>
                        <a:rPr lang="en-GB" sz="2000" dirty="0" smtClean="0"/>
                        <a:t>, </a:t>
                      </a:r>
                      <a:r>
                        <a:rPr lang="en-GB" sz="2000" dirty="0" smtClean="0">
                          <a:latin typeface="Courier New" pitchFamily="49" charset="0"/>
                          <a:cs typeface="Courier New" pitchFamily="49" charset="0"/>
                        </a:rPr>
                        <a:t>Lungs</a:t>
                      </a:r>
                      <a:endParaRPr lang="en-GB" sz="2000" dirty="0"/>
                    </a:p>
                  </a:txBody>
                  <a:tcPr/>
                </a:tc>
              </a:tr>
              <a:tr h="983660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Model instantiations dynamically updated via</a:t>
                      </a:r>
                      <a:r>
                        <a:rPr lang="en-GB" sz="2000" b="1" dirty="0" smtClean="0"/>
                        <a:t>… 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Procedural processing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Generic logic-based reasoning</a:t>
                      </a:r>
                      <a:endParaRPr lang="en-GB" sz="2000" dirty="0"/>
                    </a:p>
                  </a:txBody>
                  <a:tcPr/>
                </a:tc>
              </a:tr>
              <a:tr h="1100668">
                <a:tc>
                  <a:txBody>
                    <a:bodyPr/>
                    <a:lstStyle/>
                    <a:p>
                      <a:r>
                        <a:rPr lang="en-GB" sz="2000" b="1" dirty="0" smtClean="0"/>
                        <a:t>Access</a:t>
                      </a:r>
                      <a:r>
                        <a:rPr lang="en-GB" sz="2000" b="1" baseline="0" dirty="0" smtClean="0"/>
                        <a:t> via d</a:t>
                      </a:r>
                      <a:r>
                        <a:rPr lang="en-GB" sz="2000" b="1" dirty="0" smtClean="0"/>
                        <a:t>omain-specific API</a:t>
                      </a:r>
                      <a:endParaRPr lang="en-GB" sz="2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Intrinsic feature</a:t>
                      </a:r>
                      <a:r>
                        <a:rPr lang="en-GB" sz="2000" baseline="0" dirty="0" smtClean="0"/>
                        <a:t> </a:t>
                      </a:r>
                      <a:r>
                        <a:rPr lang="en-GB" sz="2000" dirty="0" smtClean="0"/>
                        <a:t>of</a:t>
                      </a:r>
                      <a:r>
                        <a:rPr lang="en-GB" sz="2000" baseline="0" dirty="0" smtClean="0"/>
                        <a:t> OM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Partially</a:t>
                      </a:r>
                      <a:r>
                        <a:rPr lang="en-GB" sz="2000" baseline="0" dirty="0" smtClean="0"/>
                        <a:t> p</a:t>
                      </a:r>
                      <a:r>
                        <a:rPr lang="en-GB" sz="2000" dirty="0" smtClean="0"/>
                        <a:t>rovided by OM (</a:t>
                      </a:r>
                      <a:r>
                        <a:rPr lang="en-GB" sz="2000" i="1" dirty="0" smtClean="0"/>
                        <a:t>e.g. </a:t>
                      </a:r>
                      <a:r>
                        <a:rPr lang="en-GB" sz="2000" dirty="0" smtClean="0">
                          <a:latin typeface="Courier New" pitchFamily="49" charset="0"/>
                          <a:cs typeface="Courier New" pitchFamily="49" charset="0"/>
                        </a:rPr>
                        <a:t>Cancer</a:t>
                      </a:r>
                      <a:r>
                        <a:rPr lang="en-GB" sz="2000" dirty="0" smtClean="0">
                          <a:latin typeface="+mn-lt"/>
                          <a:cs typeface="Courier New" pitchFamily="49" charset="0"/>
                        </a:rPr>
                        <a:t> accessed via </a:t>
                      </a:r>
                      <a:r>
                        <a:rPr lang="en-GB" sz="2000" dirty="0" smtClean="0">
                          <a:latin typeface="Courier New" pitchFamily="49" charset="0"/>
                          <a:cs typeface="Courier New" pitchFamily="49" charset="0"/>
                        </a:rPr>
                        <a:t>Disease</a:t>
                      </a:r>
                      <a:r>
                        <a:rPr lang="en-GB" sz="2000" dirty="0" smtClean="0">
                          <a:latin typeface="+mn-lt"/>
                          <a:cs typeface="Courier New" pitchFamily="49" charset="0"/>
                        </a:rPr>
                        <a:t> OM class)</a:t>
                      </a:r>
                      <a:endParaRPr lang="en-GB" sz="2000" dirty="0"/>
                    </a:p>
                  </a:txBody>
                  <a:tcPr/>
                </a:tc>
              </a:tr>
              <a:tr h="8042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smtClean="0"/>
                        <a:t>Access</a:t>
                      </a:r>
                      <a:r>
                        <a:rPr lang="en-GB" sz="2000" b="1" baseline="0" dirty="0" smtClean="0"/>
                        <a:t> via d</a:t>
                      </a:r>
                      <a:r>
                        <a:rPr lang="en-GB" sz="2000" b="1" dirty="0" smtClean="0"/>
                        <a:t>omain-neutral API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Framework dependent</a:t>
                      </a:r>
                    </a:p>
                    <a:p>
                      <a:r>
                        <a:rPr lang="en-GB" sz="2000" dirty="0" smtClean="0"/>
                        <a:t>(Yes: HOBO + CLEF chron. No: </a:t>
                      </a:r>
                      <a:r>
                        <a:rPr lang="en-GB" sz="2000" dirty="0" err="1" smtClean="0"/>
                        <a:t>Mooop</a:t>
                      </a:r>
                      <a:r>
                        <a:rPr lang="en-GB" sz="2000" dirty="0" smtClean="0"/>
                        <a:t>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GB" b="1" dirty="0" smtClean="0"/>
              <a:t>HOBO Demo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84576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Demo:</a:t>
            </a:r>
          </a:p>
          <a:p>
            <a:pPr lvl="1"/>
            <a:r>
              <a:rPr lang="en-GB" dirty="0" smtClean="0"/>
              <a:t>HOBO </a:t>
            </a:r>
            <a:r>
              <a:rPr lang="en-GB" i="1" dirty="0" smtClean="0"/>
              <a:t>Test Application</a:t>
            </a:r>
            <a:r>
              <a:rPr lang="en-GB" dirty="0" smtClean="0"/>
              <a:t>…</a:t>
            </a:r>
          </a:p>
          <a:p>
            <a:pPr lvl="1"/>
            <a:r>
              <a:rPr lang="en-GB" dirty="0" smtClean="0"/>
              <a:t>…viewed via </a:t>
            </a:r>
            <a:r>
              <a:rPr lang="en-GB" dirty="0" smtClean="0"/>
              <a:t>HOBO </a:t>
            </a:r>
            <a:r>
              <a:rPr lang="en-GB" i="1" dirty="0" smtClean="0"/>
              <a:t>Model-Explorer GUI</a:t>
            </a:r>
            <a:endParaRPr lang="en-GB" i="1" dirty="0" smtClean="0"/>
          </a:p>
          <a:p>
            <a:r>
              <a:rPr lang="en-GB" dirty="0" smtClean="0"/>
              <a:t>Test Application:</a:t>
            </a:r>
          </a:p>
          <a:p>
            <a:pPr lvl="1"/>
            <a:r>
              <a:rPr lang="en-GB" dirty="0" smtClean="0"/>
              <a:t>Created specifically for HOBO testing</a:t>
            </a:r>
          </a:p>
          <a:p>
            <a:pPr lvl="1"/>
            <a:r>
              <a:rPr lang="en-GB" dirty="0" smtClean="0"/>
              <a:t>Inspired by CLEF Chronicle </a:t>
            </a:r>
            <a:r>
              <a:rPr lang="en-GB" dirty="0" smtClean="0"/>
              <a:t>Model</a:t>
            </a:r>
            <a:endParaRPr lang="en-GB" dirty="0" smtClean="0"/>
          </a:p>
          <a:p>
            <a:pPr lvl="1"/>
            <a:r>
              <a:rPr lang="en-GB" dirty="0" smtClean="0"/>
              <a:t>Includes both Object Model (OM) and OWL ontology</a:t>
            </a:r>
          </a:p>
          <a:p>
            <a:r>
              <a:rPr lang="en-GB" dirty="0" smtClean="0"/>
              <a:t>Model-Explorer GUI:</a:t>
            </a:r>
            <a:endParaRPr lang="en-GB" dirty="0" smtClean="0"/>
          </a:p>
          <a:p>
            <a:pPr lvl="1"/>
            <a:r>
              <a:rPr lang="en-GB" dirty="0" smtClean="0"/>
              <a:t>Generic tool for hybrid-model </a:t>
            </a:r>
            <a:r>
              <a:rPr lang="en-GB" dirty="0" smtClean="0"/>
              <a:t>developers</a:t>
            </a:r>
          </a:p>
          <a:p>
            <a:pPr lvl="1"/>
            <a:r>
              <a:rPr lang="en-GB" dirty="0" smtClean="0"/>
              <a:t>Operates over HOBO Frames Model (FM)</a:t>
            </a:r>
            <a:endParaRPr lang="en-GB" dirty="0" smtClean="0"/>
          </a:p>
          <a:p>
            <a:pPr lvl="1"/>
            <a:r>
              <a:rPr lang="en-GB" dirty="0" smtClean="0"/>
              <a:t>Allows:</a:t>
            </a:r>
          </a:p>
          <a:p>
            <a:pPr lvl="2"/>
            <a:r>
              <a:rPr lang="en-GB" dirty="0" smtClean="0"/>
              <a:t>Browsing of HOBO Frames Models</a:t>
            </a:r>
          </a:p>
          <a:p>
            <a:pPr lvl="2"/>
            <a:r>
              <a:rPr lang="en-GB" dirty="0" smtClean="0"/>
              <a:t>Exploration of </a:t>
            </a:r>
            <a:r>
              <a:rPr lang="en-GB" dirty="0" smtClean="0"/>
              <a:t>dynamic </a:t>
            </a:r>
            <a:r>
              <a:rPr lang="en-GB" dirty="0" smtClean="0"/>
              <a:t>behaviour displayed by instantiations of selected </a:t>
            </a:r>
            <a:r>
              <a:rPr lang="en-GB" dirty="0" smtClean="0"/>
              <a:t>concepts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27584" y="1412776"/>
            <a:ext cx="7416824" cy="410445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Note: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HOBO provides a plug-in framework that enables mixing + matching of ontology formats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However, HOBO was created specifically with OWL use-cases in mind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Hence, in order to keep things relatively simple,</a:t>
            </a:r>
            <a:r>
              <a:rPr kumimoji="0" lang="en-GB" sz="2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will, in the following slides, assume the use of OWL as the sole ontology 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5364088" y="1772816"/>
            <a:ext cx="338437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/>
          <p:cNvSpPr/>
          <p:nvPr/>
        </p:nvSpPr>
        <p:spPr>
          <a:xfrm>
            <a:off x="323528" y="3789040"/>
            <a:ext cx="321471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323528" y="1481934"/>
            <a:ext cx="3214710" cy="1993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4" name="Straight Arrow Connector 103"/>
          <p:cNvCxnSpPr>
            <a:stCxn id="131" idx="7"/>
          </p:cNvCxnSpPr>
          <p:nvPr/>
        </p:nvCxnSpPr>
        <p:spPr>
          <a:xfrm flipV="1">
            <a:off x="7317040" y="2940908"/>
            <a:ext cx="114761" cy="335340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6896015" y="3691003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32" idx="3"/>
          </p:cNvCxnSpPr>
          <p:nvPr/>
        </p:nvCxnSpPr>
        <p:spPr>
          <a:xfrm flipV="1">
            <a:off x="7574677" y="3581752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32" idx="5"/>
          </p:cNvCxnSpPr>
          <p:nvPr/>
        </p:nvCxnSpPr>
        <p:spPr>
          <a:xfrm flipH="1" flipV="1">
            <a:off x="8037120" y="3581752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22" idx="4"/>
          </p:cNvCxnSpPr>
          <p:nvPr/>
        </p:nvCxnSpPr>
        <p:spPr>
          <a:xfrm flipH="1" flipV="1">
            <a:off x="8172400" y="4365104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20" idx="3"/>
          </p:cNvCxnSpPr>
          <p:nvPr/>
        </p:nvCxnSpPr>
        <p:spPr>
          <a:xfrm flipV="1">
            <a:off x="7288925" y="4301832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707461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524328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36023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372200" y="4149080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372200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7968379" y="3118705"/>
            <a:ext cx="642942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100392" y="3440970"/>
            <a:ext cx="188664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1"/>
          </p:cNvCxnSpPr>
          <p:nvPr/>
        </p:nvCxnSpPr>
        <p:spPr>
          <a:xfrm flipH="1" flipV="1">
            <a:off x="7574679" y="2940908"/>
            <a:ext cx="156937" cy="335340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5753006" y="2976623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012160" y="3429000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00317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>
            <a:off x="7380312" y="3429000"/>
            <a:ext cx="285752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10800000">
            <a:off x="628879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28" y="3789040"/>
            <a:ext cx="1152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OWL </a:t>
            </a:r>
            <a:r>
              <a:rPr lang="en-GB" sz="2400" b="1" dirty="0" smtClean="0"/>
              <a:t>Model</a:t>
            </a:r>
            <a:endParaRPr lang="en-GB" sz="2400" b="1" dirty="0" smtClean="0"/>
          </a:p>
        </p:txBody>
      </p:sp>
      <p:sp>
        <p:nvSpPr>
          <p:cNvPr id="203" name="TextBox 202"/>
          <p:cNvSpPr txBox="1"/>
          <p:nvPr/>
        </p:nvSpPr>
        <p:spPr>
          <a:xfrm>
            <a:off x="5364088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Frames Model</a:t>
            </a:r>
            <a:endParaRPr lang="en-GB" sz="2400" b="1" dirty="0" smtClean="0"/>
          </a:p>
        </p:txBody>
      </p:sp>
      <p:sp>
        <p:nvSpPr>
          <p:cNvPr id="204" name="TextBox 203"/>
          <p:cNvSpPr txBox="1"/>
          <p:nvPr/>
        </p:nvSpPr>
        <p:spPr>
          <a:xfrm>
            <a:off x="323528" y="1124744"/>
            <a:ext cx="321471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Domain-Specific API</a:t>
            </a:r>
            <a:endParaRPr lang="en-GB" sz="2000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5364088" y="1772816"/>
            <a:ext cx="338437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Domain-Neutral API</a:t>
            </a:r>
            <a:endParaRPr lang="en-GB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23528" y="2982132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 Model</a:t>
            </a:r>
            <a:endParaRPr lang="en-GB" sz="2400" b="1" dirty="0" smtClean="0"/>
          </a:p>
        </p:txBody>
      </p:sp>
      <p:sp>
        <p:nvSpPr>
          <p:cNvPr id="105" name="Oval 104"/>
          <p:cNvSpPr/>
          <p:nvPr/>
        </p:nvSpPr>
        <p:spPr>
          <a:xfrm>
            <a:off x="7092280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Oval 118"/>
          <p:cNvSpPr/>
          <p:nvPr/>
        </p:nvSpPr>
        <p:spPr>
          <a:xfrm>
            <a:off x="666023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0" name="Oval 119"/>
          <p:cNvSpPr/>
          <p:nvPr/>
        </p:nvSpPr>
        <p:spPr>
          <a:xfrm>
            <a:off x="738031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Oval 120"/>
          <p:cNvSpPr/>
          <p:nvPr/>
        </p:nvSpPr>
        <p:spPr>
          <a:xfrm>
            <a:off x="8244408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Oval 121"/>
          <p:cNvSpPr/>
          <p:nvPr/>
        </p:nvSpPr>
        <p:spPr>
          <a:xfrm>
            <a:off x="7956376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Oval 126"/>
          <p:cNvSpPr/>
          <p:nvPr/>
        </p:nvSpPr>
        <p:spPr>
          <a:xfrm>
            <a:off x="5580112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Oval 127"/>
          <p:cNvSpPr/>
          <p:nvPr/>
        </p:nvSpPr>
        <p:spPr>
          <a:xfrm>
            <a:off x="730830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9" name="Oval 128"/>
          <p:cNvSpPr/>
          <p:nvPr/>
        </p:nvSpPr>
        <p:spPr>
          <a:xfrm>
            <a:off x="658822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Oval 129"/>
          <p:cNvSpPr/>
          <p:nvPr/>
        </p:nvSpPr>
        <p:spPr>
          <a:xfrm>
            <a:off x="586814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1" name="Oval 130"/>
          <p:cNvSpPr/>
          <p:nvPr/>
        </p:nvSpPr>
        <p:spPr>
          <a:xfrm>
            <a:off x="694826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Oval 131"/>
          <p:cNvSpPr/>
          <p:nvPr/>
        </p:nvSpPr>
        <p:spPr>
          <a:xfrm>
            <a:off x="766834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7" name="Straight Arrow Connector 136"/>
          <p:cNvCxnSpPr>
            <a:stCxn id="154" idx="7"/>
          </p:cNvCxnSpPr>
          <p:nvPr/>
        </p:nvCxnSpPr>
        <p:spPr>
          <a:xfrm flipV="1">
            <a:off x="2244560" y="2124879"/>
            <a:ext cx="114761" cy="335341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895899" y="2302677"/>
            <a:ext cx="64294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027912" y="2624942"/>
            <a:ext cx="18866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58" idx="1"/>
          </p:cNvCxnSpPr>
          <p:nvPr/>
        </p:nvCxnSpPr>
        <p:spPr>
          <a:xfrm flipH="1" flipV="1">
            <a:off x="2502199" y="2124880"/>
            <a:ext cx="156937" cy="335340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680526" y="2160595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39680" y="2612972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93069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0800000">
            <a:off x="2307832" y="2612972"/>
            <a:ext cx="28575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0800000">
            <a:off x="121631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507632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val 150"/>
          <p:cNvSpPr/>
          <p:nvPr/>
        </p:nvSpPr>
        <p:spPr>
          <a:xfrm>
            <a:off x="223582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Oval 151"/>
          <p:cNvSpPr/>
          <p:nvPr/>
        </p:nvSpPr>
        <p:spPr>
          <a:xfrm>
            <a:off x="151574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Oval 152"/>
          <p:cNvSpPr/>
          <p:nvPr/>
        </p:nvSpPr>
        <p:spPr>
          <a:xfrm>
            <a:off x="79566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Oval 153"/>
          <p:cNvSpPr/>
          <p:nvPr/>
        </p:nvSpPr>
        <p:spPr>
          <a:xfrm>
            <a:off x="187578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 157"/>
          <p:cNvSpPr/>
          <p:nvPr/>
        </p:nvSpPr>
        <p:spPr>
          <a:xfrm>
            <a:off x="259586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9" name="Straight Arrow Connector 158"/>
          <p:cNvCxnSpPr>
            <a:stCxn id="213" idx="7"/>
          </p:cNvCxnSpPr>
          <p:nvPr/>
        </p:nvCxnSpPr>
        <p:spPr>
          <a:xfrm flipV="1">
            <a:off x="1956528" y="4310769"/>
            <a:ext cx="114761" cy="335341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rot="5400000" flipH="1" flipV="1">
            <a:off x="1535503" y="5060865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endCxn id="214" idx="3"/>
          </p:cNvCxnSpPr>
          <p:nvPr/>
        </p:nvCxnSpPr>
        <p:spPr>
          <a:xfrm flipV="1">
            <a:off x="2214165" y="4951614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endCxn id="214" idx="5"/>
          </p:cNvCxnSpPr>
          <p:nvPr/>
        </p:nvCxnSpPr>
        <p:spPr>
          <a:xfrm flipH="1" flipV="1">
            <a:off x="2676608" y="4951614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endCxn id="209" idx="4"/>
          </p:cNvCxnSpPr>
          <p:nvPr/>
        </p:nvCxnSpPr>
        <p:spPr>
          <a:xfrm flipH="1" flipV="1">
            <a:off x="2811888" y="5734966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206" idx="3"/>
          </p:cNvCxnSpPr>
          <p:nvPr/>
        </p:nvCxnSpPr>
        <p:spPr>
          <a:xfrm flipV="1">
            <a:off x="1928413" y="5671694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10800000">
            <a:off x="1714098" y="552521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>
            <a:off x="2163816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011688" y="551894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>
            <a:off x="1011688" y="5518942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011688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rot="10800000">
            <a:off x="2357040" y="4167890"/>
            <a:ext cx="57150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rot="5400000">
            <a:off x="2607867" y="4488567"/>
            <a:ext cx="64294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2739880" y="4810832"/>
            <a:ext cx="18866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14" idx="1"/>
          </p:cNvCxnSpPr>
          <p:nvPr/>
        </p:nvCxnSpPr>
        <p:spPr>
          <a:xfrm flipH="1" flipV="1">
            <a:off x="2214167" y="4310770"/>
            <a:ext cx="156937" cy="335340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10800000">
            <a:off x="2019800" y="4798862"/>
            <a:ext cx="28575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1731768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 197"/>
          <p:cNvSpPr/>
          <p:nvPr/>
        </p:nvSpPr>
        <p:spPr>
          <a:xfrm>
            <a:off x="129972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Oval 205"/>
          <p:cNvSpPr/>
          <p:nvPr/>
        </p:nvSpPr>
        <p:spPr>
          <a:xfrm>
            <a:off x="201980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Oval 207"/>
          <p:cNvSpPr/>
          <p:nvPr/>
        </p:nvSpPr>
        <p:spPr>
          <a:xfrm>
            <a:off x="2883896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Oval 208"/>
          <p:cNvSpPr/>
          <p:nvPr/>
        </p:nvSpPr>
        <p:spPr>
          <a:xfrm>
            <a:off x="2595864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Oval 210"/>
          <p:cNvSpPr/>
          <p:nvPr/>
        </p:nvSpPr>
        <p:spPr>
          <a:xfrm>
            <a:off x="1947792" y="393476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3" name="Oval 212"/>
          <p:cNvSpPr/>
          <p:nvPr/>
        </p:nvSpPr>
        <p:spPr>
          <a:xfrm>
            <a:off x="158775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4" name="Oval 213"/>
          <p:cNvSpPr/>
          <p:nvPr/>
        </p:nvSpPr>
        <p:spPr>
          <a:xfrm>
            <a:off x="230783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7" name="Oval 216"/>
          <p:cNvSpPr/>
          <p:nvPr/>
        </p:nvSpPr>
        <p:spPr>
          <a:xfrm>
            <a:off x="7020272" y="328498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8" name="Oval 217"/>
          <p:cNvSpPr/>
          <p:nvPr/>
        </p:nvSpPr>
        <p:spPr>
          <a:xfrm>
            <a:off x="7380312" y="263691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9" name="Oval 218"/>
          <p:cNvSpPr/>
          <p:nvPr/>
        </p:nvSpPr>
        <p:spPr>
          <a:xfrm>
            <a:off x="7740352" y="328498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42" name="Straight Arrow Connector 241"/>
          <p:cNvCxnSpPr/>
          <p:nvPr/>
        </p:nvCxnSpPr>
        <p:spPr>
          <a:xfrm>
            <a:off x="3707904" y="2348880"/>
            <a:ext cx="1584176" cy="0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/>
          <p:nvPr/>
        </p:nvCxnSpPr>
        <p:spPr>
          <a:xfrm>
            <a:off x="3707904" y="5085184"/>
            <a:ext cx="1584176" cy="0"/>
          </a:xfrm>
          <a:prstGeom prst="straightConnector1">
            <a:avLst/>
          </a:prstGeom>
          <a:ln w="152400">
            <a:solidFill>
              <a:schemeClr val="bg1">
                <a:lumMod val="50000"/>
              </a:schemeClr>
            </a:solidFill>
            <a:headEnd type="none" w="lg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10800000">
            <a:off x="7717552" y="2798028"/>
            <a:ext cx="571504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10800000">
            <a:off x="2645072" y="1982000"/>
            <a:ext cx="57150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/>
          <a:lstStyle/>
          <a:p>
            <a:r>
              <a:rPr lang="en-GB" b="1" dirty="0" smtClean="0"/>
              <a:t>HOBO Architecture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323528" y="1481934"/>
            <a:ext cx="3214710" cy="1993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TextBox 203"/>
          <p:cNvSpPr txBox="1"/>
          <p:nvPr/>
        </p:nvSpPr>
        <p:spPr>
          <a:xfrm>
            <a:off x="323528" y="1124744"/>
            <a:ext cx="3214710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Domain-Specific API</a:t>
            </a:r>
            <a:endParaRPr lang="en-GB" sz="20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323528" y="2982132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Object Model</a:t>
            </a:r>
            <a:endParaRPr lang="en-GB" sz="2400" b="1" dirty="0" smtClean="0"/>
          </a:p>
        </p:txBody>
      </p:sp>
      <p:cxnSp>
        <p:nvCxnSpPr>
          <p:cNvPr id="137" name="Straight Arrow Connector 136"/>
          <p:cNvCxnSpPr>
            <a:stCxn id="154" idx="7"/>
          </p:cNvCxnSpPr>
          <p:nvPr/>
        </p:nvCxnSpPr>
        <p:spPr>
          <a:xfrm flipV="1">
            <a:off x="2244560" y="2124879"/>
            <a:ext cx="114761" cy="335341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>
            <a:off x="2895899" y="2302677"/>
            <a:ext cx="64294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027912" y="2624942"/>
            <a:ext cx="18866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58" idx="1"/>
          </p:cNvCxnSpPr>
          <p:nvPr/>
        </p:nvCxnSpPr>
        <p:spPr>
          <a:xfrm flipH="1" flipV="1">
            <a:off x="2502199" y="2124880"/>
            <a:ext cx="156937" cy="335340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rot="5400000" flipH="1" flipV="1">
            <a:off x="680526" y="2160595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39680" y="2612972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93069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rot="10800000">
            <a:off x="2307832" y="2612972"/>
            <a:ext cx="285752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rot="10800000">
            <a:off x="1216312" y="1982000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/>
          <p:cNvSpPr/>
          <p:nvPr/>
        </p:nvSpPr>
        <p:spPr>
          <a:xfrm>
            <a:off x="507632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val 150"/>
          <p:cNvSpPr/>
          <p:nvPr/>
        </p:nvSpPr>
        <p:spPr>
          <a:xfrm>
            <a:off x="223582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Oval 151"/>
          <p:cNvSpPr/>
          <p:nvPr/>
        </p:nvSpPr>
        <p:spPr>
          <a:xfrm>
            <a:off x="151574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Oval 152"/>
          <p:cNvSpPr/>
          <p:nvPr/>
        </p:nvSpPr>
        <p:spPr>
          <a:xfrm>
            <a:off x="795664" y="17488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Oval 153"/>
          <p:cNvSpPr/>
          <p:nvPr/>
        </p:nvSpPr>
        <p:spPr>
          <a:xfrm>
            <a:off x="187578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Oval 157"/>
          <p:cNvSpPr/>
          <p:nvPr/>
        </p:nvSpPr>
        <p:spPr>
          <a:xfrm>
            <a:off x="2595864" y="2396948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8" name="Straight Arrow Connector 137"/>
          <p:cNvCxnSpPr/>
          <p:nvPr/>
        </p:nvCxnSpPr>
        <p:spPr>
          <a:xfrm rot="10800000">
            <a:off x="2645072" y="1982000"/>
            <a:ext cx="571504" cy="1588"/>
          </a:xfrm>
          <a:prstGeom prst="straightConnector1">
            <a:avLst/>
          </a:prstGeom>
          <a:ln w="50800" cmpd="sng">
            <a:solidFill>
              <a:srgbClr val="0000CC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en-GB" b="1" dirty="0" smtClean="0"/>
              <a:t>Source Models</a:t>
            </a:r>
            <a:endParaRPr lang="en-GB" b="1" dirty="0"/>
          </a:p>
        </p:txBody>
      </p:sp>
      <p:sp>
        <p:nvSpPr>
          <p:cNvPr id="94" name="Content Placeholder 2"/>
          <p:cNvSpPr>
            <a:spLocks noGrp="1"/>
          </p:cNvSpPr>
          <p:nvPr>
            <p:ph idx="1"/>
          </p:nvPr>
        </p:nvSpPr>
        <p:spPr>
          <a:xfrm>
            <a:off x="4211960" y="1484784"/>
            <a:ext cx="4176464" cy="3888432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2400" b="1" dirty="0" smtClean="0"/>
              <a:t>Object Model (OM)</a:t>
            </a:r>
            <a:endParaRPr lang="en-GB" sz="2400" dirty="0" smtClean="0"/>
          </a:p>
          <a:p>
            <a:r>
              <a:rPr lang="en-GB" sz="2400" dirty="0" smtClean="0"/>
              <a:t>Domain-specific </a:t>
            </a:r>
            <a:r>
              <a:rPr lang="en-GB" sz="2400" dirty="0" smtClean="0"/>
              <a:t>Java </a:t>
            </a:r>
            <a:r>
              <a:rPr lang="en-GB" sz="2400" dirty="0" smtClean="0"/>
              <a:t>classes</a:t>
            </a:r>
          </a:p>
          <a:p>
            <a:pPr lvl="1"/>
            <a:r>
              <a:rPr lang="en-GB" sz="2000" i="1" dirty="0" smtClean="0"/>
              <a:t>e.g</a:t>
            </a:r>
            <a:r>
              <a:rPr lang="en-GB" sz="2000" i="1" dirty="0" smtClean="0"/>
              <a:t>.</a:t>
            </a:r>
            <a:r>
              <a:rPr lang="en-GB" sz="2000" dirty="0" smtClean="0"/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Disease</a:t>
            </a:r>
            <a:r>
              <a:rPr lang="en-GB" sz="2000" dirty="0" smtClean="0"/>
              <a:t>,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Locus</a:t>
            </a:r>
          </a:p>
          <a:p>
            <a:r>
              <a:rPr lang="en-GB" sz="2400" dirty="0" smtClean="0"/>
              <a:t>Built from HOBO framework classes:</a:t>
            </a:r>
          </a:p>
          <a:p>
            <a:pPr lvl="1"/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DObject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DField</a:t>
            </a:r>
            <a:r>
              <a:rPr lang="en-GB" sz="2000" i="1" dirty="0" smtClean="0">
                <a:cs typeface="Courier New" pitchFamily="49" charset="0"/>
              </a:rPr>
              <a:t>, etc.</a:t>
            </a:r>
          </a:p>
          <a:p>
            <a:pPr>
              <a:buNone/>
            </a:pPr>
            <a:r>
              <a:rPr lang="en-GB" sz="2400" b="1" dirty="0" smtClean="0"/>
              <a:t>OWL Model</a:t>
            </a: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/>
              <a:t>Set of OWL </a:t>
            </a:r>
            <a:r>
              <a:rPr lang="en-GB" sz="2400" dirty="0" err="1" smtClean="0"/>
              <a:t>Ontologies</a:t>
            </a:r>
            <a:endParaRPr lang="en-GB" sz="2400" dirty="0" smtClean="0"/>
          </a:p>
          <a:p>
            <a:r>
              <a:rPr lang="en-GB" sz="2400" dirty="0" smtClean="0"/>
              <a:t>Accessed via OWL API</a:t>
            </a:r>
            <a:endParaRPr lang="en-GB" sz="2400" dirty="0" smtClean="0"/>
          </a:p>
          <a:p>
            <a:pPr lvl="1"/>
            <a:endParaRPr lang="en-GB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23528" y="3789040"/>
            <a:ext cx="3214710" cy="2808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7" name="TextBox 96"/>
          <p:cNvSpPr txBox="1"/>
          <p:nvPr/>
        </p:nvSpPr>
        <p:spPr>
          <a:xfrm>
            <a:off x="323528" y="3789040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OWL </a:t>
            </a:r>
            <a:r>
              <a:rPr lang="en-GB" sz="2400" b="1" dirty="0" smtClean="0"/>
              <a:t>Model</a:t>
            </a:r>
            <a:endParaRPr lang="en-GB" sz="2400" b="1" dirty="0" smtClean="0"/>
          </a:p>
        </p:txBody>
      </p:sp>
      <p:cxnSp>
        <p:nvCxnSpPr>
          <p:cNvPr id="98" name="Straight Arrow Connector 97"/>
          <p:cNvCxnSpPr>
            <a:stCxn id="177" idx="7"/>
          </p:cNvCxnSpPr>
          <p:nvPr/>
        </p:nvCxnSpPr>
        <p:spPr>
          <a:xfrm flipV="1">
            <a:off x="1956528" y="4310769"/>
            <a:ext cx="114761" cy="335341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rot="5400000" flipH="1" flipV="1">
            <a:off x="1535503" y="5060865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79" idx="3"/>
          </p:cNvCxnSpPr>
          <p:nvPr/>
        </p:nvCxnSpPr>
        <p:spPr>
          <a:xfrm flipV="1">
            <a:off x="2214165" y="4951614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79" idx="5"/>
          </p:cNvCxnSpPr>
          <p:nvPr/>
        </p:nvCxnSpPr>
        <p:spPr>
          <a:xfrm flipH="1" flipV="1">
            <a:off x="2676608" y="4951614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175" idx="4"/>
          </p:cNvCxnSpPr>
          <p:nvPr/>
        </p:nvCxnSpPr>
        <p:spPr>
          <a:xfrm flipH="1" flipV="1">
            <a:off x="2811888" y="5734966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73" idx="3"/>
          </p:cNvCxnSpPr>
          <p:nvPr/>
        </p:nvCxnSpPr>
        <p:spPr>
          <a:xfrm flipV="1">
            <a:off x="1928413" y="5671694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0800000">
            <a:off x="1714098" y="552521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2163816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1011688" y="5518942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1011688" y="5518942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011688" y="6239022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0800000">
            <a:off x="2357040" y="4167890"/>
            <a:ext cx="57150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rot="5400000">
            <a:off x="2607867" y="4488567"/>
            <a:ext cx="64294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739880" y="4810832"/>
            <a:ext cx="188664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79" idx="1"/>
          </p:cNvCxnSpPr>
          <p:nvPr/>
        </p:nvCxnSpPr>
        <p:spPr>
          <a:xfrm flipH="1" flipV="1">
            <a:off x="2214167" y="4310770"/>
            <a:ext cx="156937" cy="335340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0800000">
            <a:off x="2019800" y="4798862"/>
            <a:ext cx="285752" cy="1588"/>
          </a:xfrm>
          <a:prstGeom prst="straightConnector1">
            <a:avLst/>
          </a:prstGeom>
          <a:ln w="50800" cmpd="sng">
            <a:solidFill>
              <a:srgbClr val="C00000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/>
          <p:cNvSpPr/>
          <p:nvPr/>
        </p:nvSpPr>
        <p:spPr>
          <a:xfrm>
            <a:off x="1731768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Oval 170"/>
          <p:cNvSpPr/>
          <p:nvPr/>
        </p:nvSpPr>
        <p:spPr>
          <a:xfrm>
            <a:off x="129972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Oval 172"/>
          <p:cNvSpPr/>
          <p:nvPr/>
        </p:nvSpPr>
        <p:spPr>
          <a:xfrm>
            <a:off x="2019800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val 173"/>
          <p:cNvSpPr/>
          <p:nvPr/>
        </p:nvSpPr>
        <p:spPr>
          <a:xfrm>
            <a:off x="2883896" y="602299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val 174"/>
          <p:cNvSpPr/>
          <p:nvPr/>
        </p:nvSpPr>
        <p:spPr>
          <a:xfrm>
            <a:off x="2595864" y="530291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Oval 175"/>
          <p:cNvSpPr/>
          <p:nvPr/>
        </p:nvSpPr>
        <p:spPr>
          <a:xfrm>
            <a:off x="1947792" y="393476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/>
          <p:cNvSpPr/>
          <p:nvPr/>
        </p:nvSpPr>
        <p:spPr>
          <a:xfrm>
            <a:off x="158775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Oval 178"/>
          <p:cNvSpPr/>
          <p:nvPr/>
        </p:nvSpPr>
        <p:spPr>
          <a:xfrm>
            <a:off x="2307832" y="4582838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5436096" y="1772816"/>
            <a:ext cx="3384376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4" name="Straight Arrow Connector 103"/>
          <p:cNvCxnSpPr>
            <a:stCxn id="131" idx="7"/>
          </p:cNvCxnSpPr>
          <p:nvPr/>
        </p:nvCxnSpPr>
        <p:spPr>
          <a:xfrm flipV="1">
            <a:off x="7317040" y="2940908"/>
            <a:ext cx="114761" cy="335340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 flipH="1" flipV="1">
            <a:off x="6896015" y="3691003"/>
            <a:ext cx="285753" cy="21431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32" idx="3"/>
          </p:cNvCxnSpPr>
          <p:nvPr/>
        </p:nvCxnSpPr>
        <p:spPr>
          <a:xfrm flipV="1">
            <a:off x="7574677" y="3581752"/>
            <a:ext cx="156939" cy="35928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32" idx="5"/>
          </p:cNvCxnSpPr>
          <p:nvPr/>
        </p:nvCxnSpPr>
        <p:spPr>
          <a:xfrm flipH="1" flipV="1">
            <a:off x="8037120" y="3581752"/>
            <a:ext cx="109061" cy="359283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122" idx="4"/>
          </p:cNvCxnSpPr>
          <p:nvPr/>
        </p:nvCxnSpPr>
        <p:spPr>
          <a:xfrm flipH="1" flipV="1">
            <a:off x="8172400" y="4365104"/>
            <a:ext cx="188095" cy="290312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20" idx="3"/>
          </p:cNvCxnSpPr>
          <p:nvPr/>
        </p:nvCxnSpPr>
        <p:spPr>
          <a:xfrm flipV="1">
            <a:off x="7288925" y="4301832"/>
            <a:ext cx="154659" cy="35358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10800000">
            <a:off x="707461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524328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360230" y="4155350"/>
            <a:ext cx="285752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372200" y="4149080"/>
            <a:ext cx="0" cy="720080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372200" y="4869160"/>
            <a:ext cx="71438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7968379" y="3118705"/>
            <a:ext cx="642942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8100392" y="3440970"/>
            <a:ext cx="188664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32" idx="1"/>
          </p:cNvCxnSpPr>
          <p:nvPr/>
        </p:nvCxnSpPr>
        <p:spPr>
          <a:xfrm flipH="1" flipV="1">
            <a:off x="7574679" y="2940908"/>
            <a:ext cx="156937" cy="335340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rot="5400000" flipH="1" flipV="1">
            <a:off x="5753006" y="2976623"/>
            <a:ext cx="285753" cy="214314"/>
          </a:xfrm>
          <a:prstGeom prst="straightConnector1">
            <a:avLst/>
          </a:prstGeom>
          <a:ln w="508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012160" y="3429000"/>
            <a:ext cx="928694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00317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rot="10800000">
            <a:off x="7380312" y="3429000"/>
            <a:ext cx="285752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rot="10800000">
            <a:off x="6288792" y="2798028"/>
            <a:ext cx="285752" cy="1588"/>
          </a:xfrm>
          <a:prstGeom prst="straightConnector1">
            <a:avLst/>
          </a:prstGeom>
          <a:ln w="50800">
            <a:solidFill>
              <a:srgbClr val="0000CC"/>
            </a:solidFill>
            <a:tailEnd type="diamond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5436096" y="515719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Frames Model</a:t>
            </a:r>
            <a:endParaRPr lang="en-GB" sz="2400" b="1" dirty="0" smtClean="0"/>
          </a:p>
        </p:txBody>
      </p:sp>
      <p:sp>
        <p:nvSpPr>
          <p:cNvPr id="205" name="TextBox 204"/>
          <p:cNvSpPr txBox="1"/>
          <p:nvPr/>
        </p:nvSpPr>
        <p:spPr>
          <a:xfrm>
            <a:off x="5436096" y="1772816"/>
            <a:ext cx="3384376" cy="40011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/>
              <a:t>Domain-Neutral API</a:t>
            </a:r>
            <a:endParaRPr lang="en-GB" sz="2000" b="1" dirty="0"/>
          </a:p>
        </p:txBody>
      </p:sp>
      <p:sp>
        <p:nvSpPr>
          <p:cNvPr id="105" name="Oval 104"/>
          <p:cNvSpPr/>
          <p:nvPr/>
        </p:nvSpPr>
        <p:spPr>
          <a:xfrm>
            <a:off x="7092280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/>
          <p:cNvSpPr/>
          <p:nvPr/>
        </p:nvSpPr>
        <p:spPr>
          <a:xfrm>
            <a:off x="666023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/>
          <p:cNvSpPr/>
          <p:nvPr/>
        </p:nvSpPr>
        <p:spPr>
          <a:xfrm>
            <a:off x="7380312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/>
          <p:cNvSpPr/>
          <p:nvPr/>
        </p:nvSpPr>
        <p:spPr>
          <a:xfrm>
            <a:off x="8244408" y="465313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/>
          <p:cNvSpPr/>
          <p:nvPr/>
        </p:nvSpPr>
        <p:spPr>
          <a:xfrm>
            <a:off x="7956376" y="3933056"/>
            <a:ext cx="432048" cy="4320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/>
          <p:cNvSpPr/>
          <p:nvPr/>
        </p:nvSpPr>
        <p:spPr>
          <a:xfrm>
            <a:off x="5580112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/>
          <p:cNvSpPr/>
          <p:nvPr/>
        </p:nvSpPr>
        <p:spPr>
          <a:xfrm>
            <a:off x="730830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/>
          <p:cNvSpPr/>
          <p:nvPr/>
        </p:nvSpPr>
        <p:spPr>
          <a:xfrm>
            <a:off x="658822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/>
          <p:cNvSpPr/>
          <p:nvPr/>
        </p:nvSpPr>
        <p:spPr>
          <a:xfrm>
            <a:off x="5868144" y="2564904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/>
          <p:cNvSpPr/>
          <p:nvPr/>
        </p:nvSpPr>
        <p:spPr>
          <a:xfrm>
            <a:off x="694826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/>
          <p:cNvSpPr/>
          <p:nvPr/>
        </p:nvSpPr>
        <p:spPr>
          <a:xfrm>
            <a:off x="7668344" y="3212976"/>
            <a:ext cx="432048" cy="432048"/>
          </a:xfrm>
          <a:prstGeom prst="ellipse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Oval 216"/>
          <p:cNvSpPr/>
          <p:nvPr/>
        </p:nvSpPr>
        <p:spPr>
          <a:xfrm>
            <a:off x="7020272" y="328498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Oval 217"/>
          <p:cNvSpPr/>
          <p:nvPr/>
        </p:nvSpPr>
        <p:spPr>
          <a:xfrm>
            <a:off x="7380312" y="2636912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Oval 218"/>
          <p:cNvSpPr/>
          <p:nvPr/>
        </p:nvSpPr>
        <p:spPr>
          <a:xfrm>
            <a:off x="7740352" y="3284984"/>
            <a:ext cx="288032" cy="2880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6" name="Straight Arrow Connector 115"/>
          <p:cNvCxnSpPr/>
          <p:nvPr/>
        </p:nvCxnSpPr>
        <p:spPr>
          <a:xfrm rot="10800000">
            <a:off x="7717552" y="2798028"/>
            <a:ext cx="571504" cy="1588"/>
          </a:xfrm>
          <a:prstGeom prst="straightConnector1">
            <a:avLst/>
          </a:prstGeom>
          <a:ln w="50800" cmpd="sng">
            <a:solidFill>
              <a:srgbClr val="9933FF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0728"/>
          </a:xfrm>
        </p:spPr>
        <p:txBody>
          <a:bodyPr>
            <a:normAutofit/>
          </a:bodyPr>
          <a:lstStyle/>
          <a:p>
            <a:r>
              <a:rPr lang="en-GB" b="1" dirty="0" smtClean="0"/>
              <a:t>Frames Model (FM)</a:t>
            </a:r>
            <a:endParaRPr lang="en-GB" b="1" dirty="0"/>
          </a:p>
        </p:txBody>
      </p:sp>
      <p:sp>
        <p:nvSpPr>
          <p:cNvPr id="92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4752528" cy="5328592"/>
          </a:xfrm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2400" dirty="0" smtClean="0"/>
              <a:t>Dynamically </a:t>
            </a:r>
            <a:r>
              <a:rPr lang="en-GB" sz="2400" dirty="0" smtClean="0"/>
              <a:t>generated at runtime </a:t>
            </a:r>
            <a:r>
              <a:rPr lang="en-GB" sz="2400" dirty="0" smtClean="0"/>
              <a:t>from (1) OM, and (2) OWL </a:t>
            </a:r>
            <a:r>
              <a:rPr lang="en-GB" sz="2400" dirty="0" smtClean="0"/>
              <a:t>Model</a:t>
            </a:r>
          </a:p>
          <a:p>
            <a:pPr lvl="1"/>
            <a:r>
              <a:rPr lang="en-GB" sz="2000" dirty="0" smtClean="0"/>
              <a:t>Some key-entities derived from both </a:t>
            </a:r>
            <a:r>
              <a:rPr lang="en-GB" sz="2000" dirty="0" smtClean="0"/>
              <a:t>sources</a:t>
            </a:r>
          </a:p>
          <a:p>
            <a:pPr lvl="1"/>
            <a:r>
              <a:rPr lang="en-GB" sz="2000" dirty="0" smtClean="0"/>
              <a:t>All mappings specified via HOBO configuration file</a:t>
            </a:r>
            <a:endParaRPr lang="en-GB" sz="2000" dirty="0" smtClean="0"/>
          </a:p>
          <a:p>
            <a:r>
              <a:rPr lang="en-GB" sz="2400" dirty="0" smtClean="0"/>
              <a:t>FM-entities represented via HOBO </a:t>
            </a:r>
            <a:r>
              <a:rPr lang="en-GB" sz="2400" dirty="0" smtClean="0"/>
              <a:t>framework classes:</a:t>
            </a:r>
          </a:p>
          <a:p>
            <a:pPr lvl="1"/>
            <a:r>
              <a:rPr lang="en-GB" sz="2000" dirty="0" smtClean="0"/>
              <a:t>Concept-level</a:t>
            </a:r>
            <a:r>
              <a:rPr lang="en-GB" sz="2000" dirty="0" smtClean="0"/>
              <a:t>: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CFrame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CSlot</a:t>
            </a:r>
            <a:r>
              <a:rPr lang="en-GB" sz="2000" dirty="0" smtClean="0">
                <a:cs typeface="Courier New" pitchFamily="49" charset="0"/>
              </a:rPr>
              <a:t>, </a:t>
            </a:r>
            <a:r>
              <a:rPr lang="en-GB" sz="2000" i="1" dirty="0" smtClean="0">
                <a:cs typeface="Courier New" pitchFamily="49" charset="0"/>
              </a:rPr>
              <a:t>etc</a:t>
            </a:r>
            <a:r>
              <a:rPr lang="en-GB" sz="20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GB" sz="2000" dirty="0" smtClean="0"/>
              <a:t>Instance-level</a:t>
            </a:r>
            <a:r>
              <a:rPr lang="en-GB" sz="2000" dirty="0" smtClean="0"/>
              <a:t>: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IFrame</a:t>
            </a:r>
            <a:r>
              <a:rPr lang="en-GB" sz="2000" dirty="0" smtClean="0"/>
              <a:t>,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ISlot</a:t>
            </a:r>
            <a:r>
              <a:rPr lang="en-GB" sz="2000" dirty="0" smtClean="0">
                <a:cs typeface="Courier New" pitchFamily="49" charset="0"/>
              </a:rPr>
              <a:t>, </a:t>
            </a:r>
            <a:r>
              <a:rPr lang="en-GB" sz="2000" i="1" dirty="0" smtClean="0">
                <a:cs typeface="Courier New" pitchFamily="49" charset="0"/>
              </a:rPr>
              <a:t>etc</a:t>
            </a:r>
            <a:r>
              <a:rPr lang="en-GB" sz="2000" dirty="0" smtClean="0">
                <a:cs typeface="Courier New" pitchFamily="49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400" dirty="0" smtClean="0"/>
              <a:t>Provides domain-neutral </a:t>
            </a:r>
            <a:r>
              <a:rPr lang="en-GB" sz="2400" dirty="0" smtClean="0"/>
              <a:t>API:</a:t>
            </a:r>
            <a:endParaRPr lang="en-GB" sz="2400" dirty="0" smtClean="0"/>
          </a:p>
          <a:p>
            <a:pPr lvl="1"/>
            <a:r>
              <a:rPr lang="en-GB" sz="2000" dirty="0" smtClean="0"/>
              <a:t>Covering entire hybrid </a:t>
            </a:r>
            <a:r>
              <a:rPr lang="en-GB" sz="2000" dirty="0" smtClean="0"/>
              <a:t>model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11186</TotalTime>
  <Words>815</Words>
  <Application>Microsoft Office PowerPoint</Application>
  <PresentationFormat>On-screen Show (4:3)</PresentationFormat>
  <Paragraphs>168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HOBO: A Hybrid Modelling Framework</vt:lpstr>
      <vt:lpstr>Hybrid Models/HOBO</vt:lpstr>
      <vt:lpstr>Hybrid Modelling Frameworks *</vt:lpstr>
      <vt:lpstr>Hybrid Models: Source Models</vt:lpstr>
      <vt:lpstr>HOBO Demo</vt:lpstr>
      <vt:lpstr>Slide 6</vt:lpstr>
      <vt:lpstr>HOBO Architecture</vt:lpstr>
      <vt:lpstr>Source Models</vt:lpstr>
      <vt:lpstr>Frames Model (FM)</vt:lpstr>
      <vt:lpstr>Dynamic Updating of FM-Instantiations</vt:lpstr>
      <vt:lpstr>OM  FM Generation</vt:lpstr>
      <vt:lpstr>OM/FM Binding</vt:lpstr>
      <vt:lpstr>OWL  FM Generation</vt:lpstr>
      <vt:lpstr>FM-Instantiation-Updates via DL Reasoning</vt:lpstr>
      <vt:lpstr>HOBO Architecture (Recap)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Colin</dc:creator>
  <cp:lastModifiedBy>Colin</cp:lastModifiedBy>
  <cp:revision>336</cp:revision>
  <dcterms:created xsi:type="dcterms:W3CDTF">2011-02-09T12:45:56Z</dcterms:created>
  <dcterms:modified xsi:type="dcterms:W3CDTF">2012-05-25T15:14:42Z</dcterms:modified>
</cp:coreProperties>
</file>