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5" r:id="rId6"/>
    <p:sldId id="260" r:id="rId7"/>
    <p:sldId id="285" r:id="rId8"/>
    <p:sldId id="272" r:id="rId9"/>
    <p:sldId id="261" r:id="rId10"/>
    <p:sldId id="283" r:id="rId11"/>
    <p:sldId id="262" r:id="rId12"/>
    <p:sldId id="264" r:id="rId13"/>
    <p:sldId id="278" r:id="rId14"/>
    <p:sldId id="266" r:id="rId15"/>
    <p:sldId id="282" r:id="rId16"/>
    <p:sldId id="279" r:id="rId17"/>
    <p:sldId id="276" r:id="rId18"/>
    <p:sldId id="284" r:id="rId19"/>
    <p:sldId id="277" r:id="rId20"/>
    <p:sldId id="273" r:id="rId21"/>
    <p:sldId id="286" r:id="rId22"/>
    <p:sldId id="28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 autoAdjust="0"/>
    <p:restoredTop sz="94671" autoAdjust="0"/>
  </p:normalViewPr>
  <p:slideViewPr>
    <p:cSldViewPr>
      <p:cViewPr varScale="1">
        <p:scale>
          <a:sx n="59" d="100"/>
          <a:sy n="59" d="100"/>
        </p:scale>
        <p:origin x="-81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93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01/10/2014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01/10/2014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01/10/2014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01/10/2014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01/10/2014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01/10/2014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01/10/2014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01/10/2014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01/10/2014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01/10/2014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01/10/2014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93DBC-7519-4EA7-8165-AFD94A974DB8}" type="datetimeFigureOut">
              <a:rPr lang="en-GB" smtClean="0"/>
              <a:pPr/>
              <a:t>01/10/2014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mek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2088232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MEKON/HOBO</a:t>
            </a:r>
            <a:br>
              <a:rPr lang="en-GB" sz="6000" b="1" dirty="0" smtClean="0"/>
            </a:br>
            <a:r>
              <a:rPr lang="en-GB" sz="6000" b="1" dirty="0" smtClean="0"/>
              <a:t>Introductory Tutorial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540502" cy="4450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563888" y="692696"/>
            <a:ext cx="5184576" cy="57861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General Explanation:</a:t>
            </a:r>
          </a:p>
          <a:p>
            <a:endParaRPr lang="en-GB" sz="800" b="1" dirty="0" smtClean="0"/>
          </a:p>
          <a:p>
            <a:r>
              <a:rPr lang="en-GB" sz="1600" b="1" dirty="0" smtClean="0"/>
              <a:t>Model Building: </a:t>
            </a:r>
            <a:r>
              <a:rPr lang="en-GB" sz="1600" dirty="0" smtClean="0"/>
              <a:t>Basic MEKON frames models are derived entirely from one or more external sources, typically of an ontology like nature. This contrasts to hybrid HOBO/ MEKON models in which part of the frames model is derived from a HOBO-based object model.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MEKON-OWL Model Builder Plug-in: </a:t>
            </a:r>
            <a:r>
              <a:rPr lang="en-GB" sz="1600" dirty="0" smtClean="0">
                <a:cs typeface="Courier New" pitchFamily="49" charset="0"/>
              </a:rPr>
              <a:t>In the case of the demo model, the basic version of the model is built from an OWL ontology by the standard plug-in. This plug-in uses some fairly obvious mappings, such as: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OWL class </a:t>
            </a: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 C-Frame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Existential property restriction  C-Slot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  <a:sym typeface="Wingdings" pitchFamily="2" charset="2"/>
              </a:rPr>
              <a:t>Etc.</a:t>
            </a:r>
          </a:p>
          <a:p>
            <a:pPr marL="457200" indent="-457200"/>
            <a:endParaRPr lang="en-GB" sz="800" i="1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 Configuration File: </a:t>
            </a:r>
            <a:r>
              <a:rPr lang="en-GB" sz="1600" dirty="0" smtClean="0">
                <a:cs typeface="Courier New" pitchFamily="49" charset="0"/>
              </a:rPr>
              <a:t>This file directs the entire model building process, specifying the </a:t>
            </a:r>
            <a:r>
              <a:rPr lang="en-GB" sz="1600" smtClean="0">
                <a:cs typeface="Courier New" pitchFamily="49" charset="0"/>
              </a:rPr>
              <a:t>relevant model-building </a:t>
            </a:r>
            <a:r>
              <a:rPr lang="en-GB" sz="1600" dirty="0" smtClean="0">
                <a:cs typeface="Courier New" pitchFamily="49" charset="0"/>
              </a:rPr>
              <a:t>plug-in(s), and any required reasoning plug-ins to be attached (such as the MEKON-OWL reasoning plug-in), and providing the required configuration information for each.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same file is also used to specify the object model for </a:t>
            </a:r>
            <a:r>
              <a:rPr lang="en-GB" sz="1600" dirty="0" smtClean="0"/>
              <a:t>HOBO/MEKON models, and any bindings between it and the externally derived sections of the model.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540502" cy="4450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851920" y="1772816"/>
            <a:ext cx="4968552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various C-Frames in LH panel, including some with sub-frames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“List Search” tab in LH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Filter resulting C-Frames list by typing into text-box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specific C-Frames from resulting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7784" y="5013176"/>
            <a:ext cx="4896544" cy="16004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selected C-Frames appear in RH panel (to be explained in subsequent slides)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“Sub-Tree List Search” tab appears when any C-Frame with descendants is selected, containing list consisting only of descendants of selected C-Frame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540502" cy="4450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004048" y="1916832"/>
            <a:ext cx="3096344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r>
              <a:rPr lang="en-GB" sz="1600" dirty="0" smtClean="0"/>
              <a:t>Select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Employment</a:t>
            </a:r>
            <a:r>
              <a:rPr lang="en-GB" sz="1600" dirty="0" smtClean="0"/>
              <a:t> C-Frame in LH panel (via any of the three tabs)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3861048"/>
            <a:ext cx="4176464" cy="20928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r>
              <a:rPr lang="en-GB" sz="1600" dirty="0" smtClean="0"/>
              <a:t>Details of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Employment</a:t>
            </a:r>
            <a:r>
              <a:rPr lang="en-GB" sz="1600" dirty="0" smtClean="0"/>
              <a:t> C-Frame appear in RH panel, including details of two attached slots: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job</a:t>
            </a:r>
            <a:r>
              <a:rPr lang="en-GB" sz="1600" dirty="0" smtClean="0"/>
              <a:t>: I-Frame-valued slot (values must be instantiations of the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Job</a:t>
            </a:r>
            <a:r>
              <a:rPr lang="en-GB" sz="1600" dirty="0"/>
              <a:t> </a:t>
            </a:r>
            <a:r>
              <a:rPr lang="en-GB" sz="1600" dirty="0" smtClean="0"/>
              <a:t>C-Frame)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job-count</a:t>
            </a:r>
            <a:r>
              <a:rPr lang="en-GB" sz="1600" dirty="0" smtClean="0"/>
              <a:t>: Integer-valued  slot (value-type is a C-Number, specifying valid I-Number values)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5536" y="5157192"/>
            <a:ext cx="3168352" cy="13681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27584" y="5877272"/>
            <a:ext cx="2664296" cy="5760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C-Number / any source</a:t>
            </a:r>
          </a:p>
          <a:p>
            <a:r>
              <a:rPr lang="en-GB" sz="1600" dirty="0" smtClean="0"/>
              <a:t>(same source as parent-slot)</a:t>
            </a:r>
            <a:endParaRPr lang="en-GB" sz="1600" dirty="0"/>
          </a:p>
        </p:txBody>
      </p:sp>
      <p:sp>
        <p:nvSpPr>
          <p:cNvPr id="31" name="Oval 30"/>
          <p:cNvSpPr/>
          <p:nvPr/>
        </p:nvSpPr>
        <p:spPr>
          <a:xfrm>
            <a:off x="539551" y="5949280"/>
            <a:ext cx="244827" cy="216024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32" name="TextBox 31"/>
          <p:cNvSpPr txBox="1"/>
          <p:nvPr/>
        </p:nvSpPr>
        <p:spPr>
          <a:xfrm>
            <a:off x="827583" y="5517232"/>
            <a:ext cx="2736305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C-Slot / derived from ontology</a:t>
            </a:r>
            <a:endParaRPr lang="en-GB" sz="1600" dirty="0"/>
          </a:p>
        </p:txBody>
      </p:sp>
      <p:sp>
        <p:nvSpPr>
          <p:cNvPr id="33" name="Isosceles Triangle 32"/>
          <p:cNvSpPr/>
          <p:nvPr/>
        </p:nvSpPr>
        <p:spPr>
          <a:xfrm rot="5400000">
            <a:off x="553955" y="5574836"/>
            <a:ext cx="216020" cy="244827"/>
          </a:xfrm>
          <a:prstGeom prst="triangle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540502" cy="4450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283968" y="476672"/>
            <a:ext cx="4536504" cy="60324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General Explanation:</a:t>
            </a:r>
          </a:p>
          <a:p>
            <a:endParaRPr lang="en-GB" sz="800" b="1" dirty="0" smtClean="0"/>
          </a:p>
          <a:p>
            <a:r>
              <a:rPr lang="en-GB" sz="1600" b="1" dirty="0" smtClean="0"/>
              <a:t>Slot Value-Types: </a:t>
            </a:r>
            <a:r>
              <a:rPr lang="en-GB" sz="1600" dirty="0" smtClean="0">
                <a:cs typeface="Courier New" pitchFamily="49" charset="0"/>
              </a:rPr>
              <a:t>Each C-Slot provides a value-type, which defines the valid values for the instantiating I-Slots. Value-types are represented via entities from the level above that of the values that I-Slot will have: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Possible slot value-types are: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M-Frame: </a:t>
            </a:r>
            <a:r>
              <a:rPr lang="en-GB" sz="1600" dirty="0" smtClean="0">
                <a:cs typeface="Courier New" pitchFamily="49" charset="0"/>
              </a:rPr>
              <a:t>Defines C-Frame-valued I-Slot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C-Frame: </a:t>
            </a:r>
            <a:r>
              <a:rPr lang="en-GB" sz="1600" dirty="0" smtClean="0">
                <a:cs typeface="Courier New" pitchFamily="49" charset="0"/>
              </a:rPr>
              <a:t>Defines I-Frame-valued I-Slot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C-Number: </a:t>
            </a:r>
            <a:r>
              <a:rPr lang="en-GB" sz="1600" dirty="0" smtClean="0">
                <a:cs typeface="Courier New" pitchFamily="49" charset="0"/>
              </a:rPr>
              <a:t>Defines I-Number-valued I-Slot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Fixed Values: </a:t>
            </a:r>
            <a:r>
              <a:rPr lang="en-GB" sz="1600" dirty="0" smtClean="0">
                <a:cs typeface="Courier New" pitchFamily="49" charset="0"/>
              </a:rPr>
              <a:t>A C-Frame can provide sets of “fixed-values” for instantiations of specific C-Slots on either the C-Frame itself or on any of it’s ancestors.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When the relevant C-Slots are instantiated, along with the C-Frame, any such values will be automatically added to the instantiating I-Slots.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Fixed-values can only be defined for C-Frame-valued and I-Number-valued slots. They are not applicable to I-Frame-valued slots.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(See later slides in this section for examples of fixed-values.)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540502" cy="4450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5220072" y="1556792"/>
            <a:ext cx="3168352" cy="11079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r>
              <a:rPr lang="en-GB" sz="1600" dirty="0" smtClean="0"/>
              <a:t>Recursively expand sections of tree under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Job</a:t>
            </a:r>
            <a:r>
              <a:rPr lang="en-GB" sz="1600" dirty="0" smtClean="0"/>
              <a:t> C-Frame representing value-type of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job</a:t>
            </a:r>
            <a:r>
              <a:rPr lang="en-GB" sz="1600" dirty="0" smtClean="0"/>
              <a:t> slot in RH panel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32040" y="3573016"/>
            <a:ext cx="3816424" cy="28315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Job</a:t>
            </a:r>
            <a:r>
              <a:rPr lang="en-GB" sz="1600" dirty="0" smtClean="0"/>
              <a:t>, along with all other C-Frames representing slot value-types, are recursively displayed in RH panel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Displayed details include details of both slots and descendant C-Frames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Value-type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jobType</a:t>
            </a:r>
            <a:r>
              <a:rPr lang="en-GB" sz="1600" dirty="0" smtClean="0"/>
              <a:t> slot is a meta-level frame, or M-Frame,  rather than a C-Frame. Hence the values for that slot will be C-Frames rather than I-Frames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552" y="5373216"/>
            <a:ext cx="3528392" cy="7920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5733256"/>
            <a:ext cx="3096344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M-Frame / derived from ontology</a:t>
            </a:r>
            <a:endParaRPr lang="en-GB" sz="1600" dirty="0"/>
          </a:p>
        </p:txBody>
      </p:sp>
      <p:sp>
        <p:nvSpPr>
          <p:cNvPr id="15" name="Rectangle 14"/>
          <p:cNvSpPr/>
          <p:nvPr/>
        </p:nvSpPr>
        <p:spPr>
          <a:xfrm>
            <a:off x="683568" y="5805264"/>
            <a:ext cx="216024" cy="216024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540502" cy="4450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932040" y="1268760"/>
            <a:ext cx="3816424" cy="529375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General Explanation:</a:t>
            </a:r>
          </a:p>
          <a:p>
            <a:endParaRPr lang="en-GB" sz="800" b="1" dirty="0" smtClean="0"/>
          </a:p>
          <a:p>
            <a:r>
              <a:rPr lang="en-GB" sz="1600" b="1" dirty="0" smtClean="0"/>
              <a:t>Model Instantiations: </a:t>
            </a:r>
            <a:r>
              <a:rPr lang="en-GB" sz="1600" dirty="0" smtClean="0">
                <a:cs typeface="Courier New" pitchFamily="49" charset="0"/>
              </a:rPr>
              <a:t>A specific model-instantiation is represented via an appropriate I-Frame/ I-Slot network, with the I-Frames and I-Slots being instantiations of the relevant C-Frames and C-Slots.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Instantiation Initialisation: </a:t>
            </a:r>
            <a:r>
              <a:rPr lang="en-GB" sz="1600" dirty="0" smtClean="0">
                <a:cs typeface="Courier New" pitchFamily="49" charset="0"/>
              </a:rPr>
              <a:t>When a C-Frame is instantiated as an I-Frame, the I-Frame is initialised as follows: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All C-Slots on the C-Frame, and on any ancestor C-Frames, are instantiated as I-Slots, and attached to the I-Frame. Where there is more than one such C-Slot for a particular property, then a single I-Slot is created whose value-type is the intersection of the value-types of all contributing C-Slots.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All fixed-values on the C-Frame, and on any ancestor C-Frames, are added to the I-Slots.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540502" cy="4450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915816" y="5085184"/>
            <a:ext cx="5688632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Navigate backwards and forwards through previous selections using “&lt;“ and “&gt;” arrows in top left of GUI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any C-Frame in the RH panel to update selection in LH panel (and hence to update displayed details in RH panel)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641086" cy="4450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932040" y="1196752"/>
            <a:ext cx="3240360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Employed-Citizen</a:t>
            </a:r>
            <a:r>
              <a:rPr lang="en-GB" sz="1600" dirty="0" smtClean="0"/>
              <a:t> C-Frame in LH panel 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3968" y="2564904"/>
            <a:ext cx="4464496" cy="39395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Employed-Citizen</a:t>
            </a:r>
            <a:r>
              <a:rPr lang="en-GB" sz="1600" dirty="0" smtClean="0">
                <a:cs typeface="Courier New" pitchFamily="49" charset="0"/>
              </a:rPr>
              <a:t> is a “hidden” C-Frame, which means that it cannot be instantiated, though it can play a role in the automatic updating of instantiations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If an I-Frame instantiating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Citizen</a:t>
            </a:r>
            <a:r>
              <a:rPr lang="en-GB" sz="1600" dirty="0" smtClean="0">
                <a:cs typeface="Courier New" pitchFamily="49" charset="0"/>
              </a:rPr>
              <a:t> is inferred to be an instance of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Employed-Citizen</a:t>
            </a:r>
            <a:r>
              <a:rPr lang="en-GB" sz="1600" dirty="0" smtClean="0">
                <a:cs typeface="Courier New" pitchFamily="49" charset="0"/>
              </a:rPr>
              <a:t> (*) , then the value-type of the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tax-paid</a:t>
            </a:r>
            <a:r>
              <a:rPr lang="en-GB" sz="1600" dirty="0" smtClean="0">
                <a:cs typeface="Courier New" pitchFamily="49" charset="0"/>
              </a:rPr>
              <a:t> slot on that I-Frame will be automatically updated, from the default value,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Tax</a:t>
            </a:r>
            <a:r>
              <a:rPr lang="en-GB" sz="1600" dirty="0" smtClean="0">
                <a:cs typeface="Courier New" pitchFamily="49" charset="0"/>
              </a:rPr>
              <a:t>, as provided by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Citizen</a:t>
            </a:r>
            <a:r>
              <a:rPr lang="en-GB" sz="1600" dirty="0" smtClean="0">
                <a:cs typeface="Courier New" pitchFamily="49" charset="0"/>
              </a:rPr>
              <a:t>, to the more specific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Non-zero-tax</a:t>
            </a:r>
            <a:r>
              <a:rPr lang="en-GB" sz="1600" dirty="0" smtClean="0">
                <a:cs typeface="Courier New" pitchFamily="49" charset="0"/>
              </a:rPr>
              <a:t>, as provided by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Employed-Citizen</a:t>
            </a:r>
          </a:p>
          <a:p>
            <a:pPr marL="457200" indent="-457200"/>
            <a:endParaRPr lang="en-GB" sz="8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/>
            <a:r>
              <a:rPr lang="en-GB" sz="1600" dirty="0" smtClean="0">
                <a:cs typeface="Courier New" pitchFamily="49" charset="0"/>
              </a:rPr>
              <a:t>* See next slide for further explanation of I-Frame updating via OWL-based reasoning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5373216"/>
            <a:ext cx="2520280" cy="7920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 Modifier: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733256"/>
            <a:ext cx="172819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C-Frame is hidden</a:t>
            </a:r>
            <a:endParaRPr lang="en-GB" sz="1600" dirty="0"/>
          </a:p>
        </p:txBody>
      </p:sp>
      <p:sp>
        <p:nvSpPr>
          <p:cNvPr id="8" name="Oval 7"/>
          <p:cNvSpPr/>
          <p:nvPr/>
        </p:nvSpPr>
        <p:spPr>
          <a:xfrm>
            <a:off x="899592" y="5805264"/>
            <a:ext cx="216024" cy="216024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9" name="Rectangle 8"/>
          <p:cNvSpPr/>
          <p:nvPr/>
        </p:nvSpPr>
        <p:spPr>
          <a:xfrm>
            <a:off x="899592" y="5877272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641086" cy="4450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707904" y="1988840"/>
            <a:ext cx="5112568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General Explanation: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Instantiation Updating: </a:t>
            </a:r>
            <a:r>
              <a:rPr lang="en-GB" sz="1600" dirty="0" smtClean="0">
                <a:cs typeface="Courier New" pitchFamily="49" charset="0"/>
              </a:rPr>
              <a:t>As the state of an instantiation (</a:t>
            </a:r>
            <a:r>
              <a:rPr lang="en-GB" sz="1600" i="1" dirty="0" smtClean="0">
                <a:cs typeface="Courier New" pitchFamily="49" charset="0"/>
              </a:rPr>
              <a:t>i.e.</a:t>
            </a:r>
            <a:r>
              <a:rPr lang="en-GB" sz="1600" dirty="0" smtClean="0">
                <a:cs typeface="Courier New" pitchFamily="49" charset="0"/>
              </a:rPr>
              <a:t> an I-Frame/ I-Slot network) is updated, additional updates may be automatically provided by appropriate reasoning plug-ins. In the case of the demo-model, this means the MEKON-OWL reasoning plug-in.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MEKON-OWL Reasoning Plug-in: </a:t>
            </a:r>
            <a:r>
              <a:rPr lang="en-GB" sz="1600" dirty="0" smtClean="0">
                <a:cs typeface="Courier New" pitchFamily="49" charset="0"/>
              </a:rPr>
              <a:t>Performs automatic instantiation updating as follows: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An OWL version of the I-Frame/I-Slot network is created: a class-expression if the network is a tree, a collection of individuals otherwise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DL </a:t>
            </a:r>
            <a:r>
              <a:rPr lang="en-GB" sz="1600" dirty="0" err="1" smtClean="0">
                <a:cs typeface="Courier New" pitchFamily="49" charset="0"/>
              </a:rPr>
              <a:t>reasoner</a:t>
            </a:r>
            <a:r>
              <a:rPr lang="en-GB" sz="1600" dirty="0" smtClean="0">
                <a:cs typeface="Courier New" pitchFamily="49" charset="0"/>
              </a:rPr>
              <a:t> is invoked to find all inferred super-classes or inferred types of this OWL version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corresponding C-Frames are found, and the associated C-Slots and fixed-values used to dynamically update the I-Slots on the root I-Frame of the instantiation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708142" cy="4450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364088" y="1052736"/>
            <a:ext cx="3528392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Unemployed-Citizen</a:t>
            </a:r>
            <a:r>
              <a:rPr lang="en-GB" sz="1600" dirty="0" smtClean="0"/>
              <a:t> C-Frame in LH panel 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7864" y="2852936"/>
            <a:ext cx="5472608" cy="3570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Unemployed-Citizen</a:t>
            </a:r>
            <a:r>
              <a:rPr lang="en-GB" sz="1600" dirty="0" smtClean="0">
                <a:cs typeface="Courier New" pitchFamily="49" charset="0"/>
              </a:rPr>
              <a:t>, similarly to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Employed-Citizen</a:t>
            </a:r>
            <a:r>
              <a:rPr lang="en-GB" sz="1600" dirty="0" smtClean="0">
                <a:cs typeface="Courier New" pitchFamily="49" charset="0"/>
              </a:rPr>
              <a:t>, provides a specialisation of the value-type for the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tax-paid</a:t>
            </a:r>
            <a:r>
              <a:rPr lang="en-GB" sz="1600" dirty="0" smtClean="0">
                <a:cs typeface="Courier New" pitchFamily="49" charset="0"/>
              </a:rPr>
              <a:t> slot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It also provides “fixed-values” for both that slot and the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benefit-received</a:t>
            </a:r>
            <a:r>
              <a:rPr lang="en-GB" sz="1600" dirty="0" smtClean="0">
                <a:cs typeface="Courier New" pitchFamily="49" charset="0"/>
              </a:rPr>
              <a:t> slot, representing actual values that will be assigned to the relevant I-Slots whenever an I-Frame is classified accordingly.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Hence if an I-Frame instantiating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Citizen</a:t>
            </a:r>
            <a:r>
              <a:rPr lang="en-GB" sz="1600" dirty="0" smtClean="0">
                <a:cs typeface="Courier New" pitchFamily="49" charset="0"/>
              </a:rPr>
              <a:t> is classified as an instance of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Unemployed-Citizen</a:t>
            </a:r>
            <a:r>
              <a:rPr lang="en-GB" sz="1600" dirty="0" smtClean="0">
                <a:cs typeface="Courier New" pitchFamily="49" charset="0"/>
              </a:rPr>
              <a:t>, then not only will the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tax-paid</a:t>
            </a:r>
            <a:r>
              <a:rPr lang="en-GB" sz="1600" dirty="0" smtClean="0">
                <a:cs typeface="Courier New" pitchFamily="49" charset="0"/>
              </a:rPr>
              <a:t> I-Slot be given a specialised value-type of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Zero-tax</a:t>
            </a:r>
            <a:r>
              <a:rPr lang="en-GB" sz="1600" dirty="0" smtClean="0">
                <a:cs typeface="Courier New" pitchFamily="49" charset="0"/>
              </a:rPr>
              <a:t>, it will also be assigned an actual value of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Zero-tax</a:t>
            </a:r>
            <a:r>
              <a:rPr lang="en-GB" sz="1600" dirty="0" smtClean="0">
                <a:cs typeface="Courier New" pitchFamily="49" charset="0"/>
              </a:rPr>
              <a:t>. Similarly the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benefit-received</a:t>
            </a:r>
            <a:r>
              <a:rPr lang="en-GB" sz="1600" dirty="0" smtClean="0">
                <a:cs typeface="Courier New" pitchFamily="49" charset="0"/>
              </a:rPr>
              <a:t> I-Slot will be assigned a value of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Unemployment-Benefit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Tutorial Generalities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Based on:</a:t>
            </a:r>
          </a:p>
          <a:p>
            <a:pPr lvl="1"/>
            <a:r>
              <a:rPr lang="en-GB" dirty="0" smtClean="0"/>
              <a:t>HOBO/MEKON demo model</a:t>
            </a:r>
          </a:p>
          <a:p>
            <a:pPr lvl="1"/>
            <a:r>
              <a:rPr lang="en-GB" dirty="0" smtClean="0"/>
              <a:t>MEKON Model Explorer</a:t>
            </a:r>
          </a:p>
          <a:p>
            <a:r>
              <a:rPr lang="en-GB" dirty="0" smtClean="0"/>
              <a:t>Provides:</a:t>
            </a:r>
          </a:p>
          <a:p>
            <a:pPr lvl="1"/>
            <a:r>
              <a:rPr lang="en-GB" dirty="0" smtClean="0"/>
              <a:t>Introduction to MEKON Model Explorer</a:t>
            </a:r>
          </a:p>
          <a:p>
            <a:pPr lvl="1"/>
            <a:r>
              <a:rPr lang="en-GB" dirty="0" smtClean="0"/>
              <a:t>Overview of MEKON + HOBO models and their associated functionality</a:t>
            </a:r>
          </a:p>
          <a:p>
            <a:pPr lvl="1"/>
            <a:r>
              <a:rPr lang="en-GB" dirty="0" smtClean="0"/>
              <a:t>Specific model-instantiation examples</a:t>
            </a:r>
            <a:r>
              <a:rPr lang="en-GB" dirty="0"/>
              <a:t> </a:t>
            </a:r>
            <a:r>
              <a:rPr lang="en-GB" dirty="0" smtClean="0"/>
              <a:t>+ explanations of the functionalities thereby invoked</a:t>
            </a:r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34679"/>
          </a:xfrm>
        </p:spPr>
        <p:txBody>
          <a:bodyPr>
            <a:normAutofit/>
          </a:bodyPr>
          <a:lstStyle/>
          <a:p>
            <a:r>
              <a:rPr lang="en-GB" b="1" dirty="0" smtClean="0"/>
              <a:t>2. Browsing Hybrid HOBO/MEKON </a:t>
            </a:r>
            <a:br>
              <a:rPr lang="en-GB" b="1" dirty="0" smtClean="0"/>
            </a:br>
            <a:r>
              <a:rPr lang="en-GB" b="1" dirty="0" smtClean="0"/>
              <a:t>Version of Model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565785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565785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Tutorial Pre-Conditions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Basic familiarity with:</a:t>
            </a:r>
          </a:p>
          <a:p>
            <a:pPr lvl="1"/>
            <a:r>
              <a:rPr lang="en-GB" dirty="0" smtClean="0"/>
              <a:t>Frames-based knowledge representation</a:t>
            </a:r>
          </a:p>
          <a:p>
            <a:pPr lvl="1"/>
            <a:r>
              <a:rPr lang="en-GB" dirty="0" smtClean="0"/>
              <a:t>OWL + Description Logics</a:t>
            </a:r>
          </a:p>
          <a:p>
            <a:r>
              <a:rPr lang="en-GB" dirty="0" smtClean="0"/>
              <a:t>Accessed MEKON project website (*)</a:t>
            </a:r>
          </a:p>
          <a:p>
            <a:pPr lvl="1"/>
            <a:r>
              <a:rPr lang="en-GB" dirty="0" smtClean="0"/>
              <a:t>Viewed general introductory material</a:t>
            </a:r>
          </a:p>
          <a:p>
            <a:pPr lvl="1"/>
            <a:r>
              <a:rPr lang="en-GB" dirty="0" smtClean="0"/>
              <a:t>Checked-out all code and resources</a:t>
            </a:r>
          </a:p>
          <a:p>
            <a:pPr lvl="1"/>
            <a:r>
              <a:rPr lang="en-GB" dirty="0" smtClean="0"/>
              <a:t>Built all code and resources</a:t>
            </a:r>
          </a:p>
          <a:p>
            <a:pPr lvl="2"/>
            <a:r>
              <a:rPr lang="en-GB" dirty="0"/>
              <a:t>P</a:t>
            </a:r>
            <a:r>
              <a:rPr lang="en-GB" dirty="0" smtClean="0"/>
              <a:t>referably using ANT build script provided</a:t>
            </a:r>
          </a:p>
          <a:p>
            <a:pPr>
              <a:buNone/>
            </a:pPr>
            <a:endParaRPr lang="en-GB" dirty="0"/>
          </a:p>
          <a:p>
            <a:pPr marL="342900" lvl="2" indent="-342900">
              <a:buNone/>
            </a:pPr>
            <a:r>
              <a:rPr lang="en-GB" sz="2800" dirty="0" smtClean="0"/>
              <a:t>* </a:t>
            </a:r>
            <a:r>
              <a:rPr lang="en-GB" sz="2600" dirty="0" smtClean="0">
                <a:hlinkClick r:id="rId2"/>
              </a:rPr>
              <a:t>https://code.google.com/p/mekon</a:t>
            </a:r>
            <a:endParaRPr lang="en-GB" sz="2600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Tutorial Content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Uses MEKON Model Explorer to browse and instantiate demo model, covering: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Browsing basic MEKON version of model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Browsing hybrid HOBO/MEKON version of model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Creating + storing concrete instantiations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Creating + executing query instantiations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412776"/>
            <a:ext cx="3384376" cy="2893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Actions:</a:t>
            </a:r>
            <a:endParaRPr lang="en-GB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tutorial describes a series of actions to be performed via the MEKON Model Explorer (ME)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</a:t>
            </a:r>
            <a:r>
              <a:rPr lang="en-GB" dirty="0" smtClean="0"/>
              <a:t>action descriptions </a:t>
            </a:r>
            <a:r>
              <a:rPr lang="en-GB" dirty="0" smtClean="0"/>
              <a:t>come with screenshots </a:t>
            </a:r>
            <a:r>
              <a:rPr lang="en-GB" dirty="0" smtClean="0"/>
              <a:t>showing </a:t>
            </a:r>
            <a:r>
              <a:rPr lang="en-GB" dirty="0" smtClean="0"/>
              <a:t>either the </a:t>
            </a:r>
            <a:r>
              <a:rPr lang="en-GB" dirty="0" smtClean="0"/>
              <a:t>actions being performed, or </a:t>
            </a:r>
            <a:r>
              <a:rPr lang="en-GB" dirty="0" smtClean="0"/>
              <a:t>the results of the actions having occurred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27984" y="1412776"/>
            <a:ext cx="4032448" cy="2893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Explanation: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Explanations are provide concerning the functionalities being displayed as the actions are performed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Interspersed throughout the tutorial are “general explanations”, not specifically linked to the actions on particular slides, but more generally applicable to various actions on previous and/or subsequent slides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4653136"/>
            <a:ext cx="7776864" cy="17851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Icons: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semantics of the ME icons are summarised at the start of the tutorial (a similar glossary can also be obtained via the ME “Help” button)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Recaps are provided throughout for specific icons as they are introduced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semantics of specific icon modifiers are also provided at the relevant points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7544" y="260648"/>
            <a:ext cx="8229600" cy="85010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Tutorial Format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874639"/>
          </a:xfrm>
        </p:spPr>
        <p:txBody>
          <a:bodyPr>
            <a:normAutofit/>
          </a:bodyPr>
          <a:lstStyle/>
          <a:p>
            <a:r>
              <a:rPr lang="en-GB" b="1" dirty="0" smtClean="0"/>
              <a:t>1. Browsing Basic MEKON Version of Model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764704"/>
            <a:ext cx="5904656" cy="5355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General Explanation:</a:t>
            </a:r>
          </a:p>
          <a:p>
            <a:endParaRPr lang="en-GB" sz="800" dirty="0" smtClean="0"/>
          </a:p>
          <a:p>
            <a:r>
              <a:rPr lang="en-GB" sz="1600" dirty="0" smtClean="0"/>
              <a:t>MEKON provides representational entities operating at three distinct levels: </a:t>
            </a:r>
            <a:r>
              <a:rPr lang="en-GB" sz="1600" i="1" dirty="0" smtClean="0"/>
              <a:t>concept-</a:t>
            </a:r>
            <a:r>
              <a:rPr lang="en-GB" sz="1600" dirty="0" smtClean="0"/>
              <a:t>, </a:t>
            </a:r>
            <a:r>
              <a:rPr lang="en-GB" sz="1600" i="1" dirty="0" smtClean="0"/>
              <a:t>instance-</a:t>
            </a:r>
            <a:r>
              <a:rPr lang="en-GB" sz="1600" dirty="0" smtClean="0"/>
              <a:t> and </a:t>
            </a:r>
            <a:r>
              <a:rPr lang="en-GB" sz="1600" i="1" dirty="0" smtClean="0"/>
              <a:t>meta-level</a:t>
            </a:r>
            <a:r>
              <a:rPr lang="en-GB" sz="1600" dirty="0" smtClean="0"/>
              <a:t>.</a:t>
            </a:r>
            <a:endParaRPr lang="en-GB" sz="1600" b="1" dirty="0" smtClean="0"/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Concept-Level : </a:t>
            </a:r>
            <a:r>
              <a:rPr lang="en-GB" sz="1600" dirty="0" smtClean="0"/>
              <a:t>Representation of domain model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C-Frame: </a:t>
            </a:r>
            <a:r>
              <a:rPr lang="en-GB" sz="1600" dirty="0" smtClean="0"/>
              <a:t>Domain concept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C-Number: </a:t>
            </a:r>
            <a:r>
              <a:rPr lang="en-GB" sz="1600" dirty="0" smtClean="0"/>
              <a:t>Numeric-value definition (numeric-type + valid value-range)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C-Value:</a:t>
            </a:r>
            <a:r>
              <a:rPr lang="en-GB" sz="1600" dirty="0" smtClean="0"/>
              <a:t> Concept-level value-entity (C-Frame or C-Number)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C-Slot: </a:t>
            </a:r>
            <a:r>
              <a:rPr lang="en-GB" sz="1600" dirty="0" smtClean="0"/>
              <a:t>Inter-concept relationships OR numerical attribute of concept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Instance-Level: </a:t>
            </a:r>
            <a:r>
              <a:rPr lang="en-GB" sz="1600" dirty="0" smtClean="0"/>
              <a:t>Representation of specific instantiations of domain model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I-Frame: </a:t>
            </a:r>
            <a:r>
              <a:rPr lang="en-GB" sz="1600" dirty="0" smtClean="0"/>
              <a:t>Instantiation of domain concept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I-Number: </a:t>
            </a:r>
            <a:r>
              <a:rPr lang="en-GB" sz="1600" dirty="0" smtClean="0"/>
              <a:t>Specific numeric value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I-Value:</a:t>
            </a:r>
            <a:r>
              <a:rPr lang="en-GB" sz="1600" dirty="0" smtClean="0"/>
              <a:t> Instance-level value-entity (I-Frame or I-Number)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I-Slot: </a:t>
            </a:r>
            <a:r>
              <a:rPr lang="en-GB" sz="1600" dirty="0" smtClean="0"/>
              <a:t>Inter-instance relationships OR numerical attribute value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Meta-Level: </a:t>
            </a:r>
            <a:r>
              <a:rPr lang="en-GB" sz="1600" dirty="0" smtClean="0"/>
              <a:t>Representation of references to domain model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M-Frame: </a:t>
            </a:r>
            <a:r>
              <a:rPr lang="en-GB" sz="1600" dirty="0" smtClean="0"/>
              <a:t>Reference to domain concept (used solely for purpose of defining value-types of C-Frame-valued slots)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475656" y="476672"/>
            <a:ext cx="6120680" cy="59046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457200" indent="-457200"/>
            <a:r>
              <a:rPr lang="en-GB" b="1" dirty="0" smtClean="0"/>
              <a:t>Icon Summary:</a:t>
            </a:r>
          </a:p>
          <a:p>
            <a:pPr marL="457200" indent="-457200"/>
            <a:endParaRPr lang="en-GB" sz="16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1835696" y="3429000"/>
            <a:ext cx="5400600" cy="43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i="1" dirty="0" smtClean="0"/>
              <a:t>Colours</a:t>
            </a:r>
            <a:endParaRPr lang="en-GB" b="1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1835696" y="764704"/>
            <a:ext cx="5400600" cy="43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i="1" dirty="0" smtClean="0"/>
              <a:t>Shapes</a:t>
            </a:r>
            <a:endParaRPr lang="en-GB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3635896" y="1196752"/>
            <a:ext cx="2376264" cy="37204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i="1" dirty="0" smtClean="0"/>
              <a:t>Entity Level</a:t>
            </a:r>
            <a:endParaRPr lang="en-GB" sz="16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835696" y="1196752"/>
            <a:ext cx="1800200" cy="37204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i="1" dirty="0" smtClean="0"/>
              <a:t>Entity Category</a:t>
            </a:r>
            <a:endParaRPr lang="en-GB" sz="16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012160" y="1196752"/>
            <a:ext cx="1224136" cy="37204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i="1" dirty="0" smtClean="0"/>
              <a:t>Icon Shape</a:t>
            </a:r>
            <a:endParaRPr lang="en-GB" sz="16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635896" y="1556792"/>
            <a:ext cx="2376264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Meta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835696" y="1556792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012160" y="1556792"/>
            <a:ext cx="122413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14" name="Rectangle 13"/>
          <p:cNvSpPr/>
          <p:nvPr/>
        </p:nvSpPr>
        <p:spPr>
          <a:xfrm>
            <a:off x="6444208" y="1628801"/>
            <a:ext cx="216024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5" name="TextBox 14"/>
          <p:cNvSpPr txBox="1"/>
          <p:nvPr/>
        </p:nvSpPr>
        <p:spPr>
          <a:xfrm>
            <a:off x="3635896" y="1916832"/>
            <a:ext cx="2376264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Concept</a:t>
            </a:r>
            <a:endParaRPr lang="en-GB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835696" y="1916832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012160" y="1916832"/>
            <a:ext cx="122413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635896" y="2276872"/>
            <a:ext cx="2376264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Instance</a:t>
            </a:r>
            <a:endParaRPr lang="en-GB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835696" y="2276872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012160" y="2276872"/>
            <a:ext cx="122413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22" name="Rectangle 21"/>
          <p:cNvSpPr/>
          <p:nvPr/>
        </p:nvSpPr>
        <p:spPr>
          <a:xfrm rot="18972962">
            <a:off x="6477384" y="2378913"/>
            <a:ext cx="149476" cy="1559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3" name="TextBox 22"/>
          <p:cNvSpPr txBox="1"/>
          <p:nvPr/>
        </p:nvSpPr>
        <p:spPr>
          <a:xfrm>
            <a:off x="3635896" y="2636912"/>
            <a:ext cx="2376264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Concept / Instance</a:t>
            </a:r>
            <a:endParaRPr lang="en-GB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835696" y="2636912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Slot</a:t>
            </a:r>
            <a:endParaRPr lang="en-GB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012160" y="2636912"/>
            <a:ext cx="122413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27" name="Oval 26"/>
          <p:cNvSpPr/>
          <p:nvPr/>
        </p:nvSpPr>
        <p:spPr>
          <a:xfrm>
            <a:off x="6444208" y="1988841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6444210" y="2708918"/>
            <a:ext cx="216020" cy="216024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90" name="TextBox 89"/>
          <p:cNvSpPr txBox="1"/>
          <p:nvPr/>
        </p:nvSpPr>
        <p:spPr>
          <a:xfrm>
            <a:off x="1835696" y="3068960"/>
            <a:ext cx="5184576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* Frame OR Number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40152" y="3861048"/>
            <a:ext cx="1296144" cy="36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i="1" dirty="0" smtClean="0"/>
              <a:t>Icon Colour</a:t>
            </a:r>
            <a:endParaRPr lang="en-GB" sz="1600" b="1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1835696" y="3861048"/>
            <a:ext cx="1800200" cy="36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i="1" dirty="0" smtClean="0"/>
              <a:t>Entity Category</a:t>
            </a:r>
            <a:endParaRPr lang="en-GB" sz="1600" b="1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5940152" y="4581128"/>
            <a:ext cx="1296144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1835696" y="4581128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5940152" y="5301208"/>
            <a:ext cx="1296144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1835696" y="5301208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Number</a:t>
            </a:r>
            <a:endParaRPr lang="en-GB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3635896" y="3861048"/>
            <a:ext cx="2304256" cy="36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i="1" dirty="0" smtClean="0"/>
              <a:t>Entity Source</a:t>
            </a:r>
            <a:endParaRPr lang="en-GB" sz="1600" b="1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3635896" y="4581128"/>
            <a:ext cx="230425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External (**)</a:t>
            </a:r>
            <a:endParaRPr lang="en-GB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3635896" y="5301208"/>
            <a:ext cx="230425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ANY</a:t>
            </a:r>
            <a:endParaRPr lang="en-GB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5940152" y="4221088"/>
            <a:ext cx="1296144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1835696" y="4221088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3635896" y="4221088"/>
            <a:ext cx="230425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Internal (*)</a:t>
            </a:r>
            <a:endParaRPr lang="en-GB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5940152" y="4941168"/>
            <a:ext cx="1296144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1835696" y="4941168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3635896" y="4941168"/>
            <a:ext cx="230425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Internal AND External </a:t>
            </a:r>
            <a:endParaRPr lang="en-GB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6012160" y="5013176"/>
            <a:ext cx="1172702" cy="2160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6372200" y="4293096"/>
            <a:ext cx="360040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6372200" y="4653136"/>
            <a:ext cx="360040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6372200" y="5013176"/>
            <a:ext cx="360040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6372200" y="5373217"/>
            <a:ext cx="360040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6444209" y="5085185"/>
            <a:ext cx="216023" cy="7200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1835696" y="5733256"/>
            <a:ext cx="5760640" cy="5760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* Derived from Object Model</a:t>
            </a:r>
          </a:p>
          <a:p>
            <a:r>
              <a:rPr lang="en-GB" sz="1600" i="1" dirty="0" smtClean="0"/>
              <a:t>** </a:t>
            </a:r>
            <a:r>
              <a:rPr lang="en-GB" sz="1600" dirty="0" smtClean="0"/>
              <a:t>In the case of demo model, derived from OWL ontology</a:t>
            </a:r>
          </a:p>
          <a:p>
            <a:pPr>
              <a:buFont typeface="Arial" charset="0"/>
              <a:buChar char="•"/>
            </a:pP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540502" cy="4450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4644008" y="1412776"/>
            <a:ext cx="3024336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Invoke ME with basic frames version of demo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Open-up and explore tree in LH panel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5373216"/>
            <a:ext cx="3384376" cy="7920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9592" y="5733256"/>
            <a:ext cx="2952328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C-Frame / derived from ontology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3573016"/>
            <a:ext cx="3024336" cy="23391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Tree represents hierarchy of all concept-level frames, or C-Frames, in model.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Model consists of this set of C-Frames, together with associated sets of concept-level slots , or C-Slots (not currently visible)</a:t>
            </a:r>
          </a:p>
        </p:txBody>
      </p:sp>
      <p:sp>
        <p:nvSpPr>
          <p:cNvPr id="20" name="Oval 19"/>
          <p:cNvSpPr/>
          <p:nvPr/>
        </p:nvSpPr>
        <p:spPr>
          <a:xfrm>
            <a:off x="611560" y="5805264"/>
            <a:ext cx="216024" cy="216024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</TotalTime>
  <Words>1606</Words>
  <Application>Microsoft Office PowerPoint</Application>
  <PresentationFormat>On-screen Show (4:3)</PresentationFormat>
  <Paragraphs>180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MEKON/HOBO Introductory Tutorial</vt:lpstr>
      <vt:lpstr>Tutorial Generalities</vt:lpstr>
      <vt:lpstr>Tutorial Pre-Conditions</vt:lpstr>
      <vt:lpstr>Tutorial Content</vt:lpstr>
      <vt:lpstr>Slide 5</vt:lpstr>
      <vt:lpstr>1. Browsing Basic MEKON Version of Model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2. Browsing Hybrid HOBO/MEKON  Version of Model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MEKON/HOBO Introductory Tutorial</dc:title>
  <dc:creator>Colin</dc:creator>
  <cp:lastModifiedBy>Colin</cp:lastModifiedBy>
  <cp:revision>189</cp:revision>
  <dcterms:created xsi:type="dcterms:W3CDTF">2014-09-25T09:55:21Z</dcterms:created>
  <dcterms:modified xsi:type="dcterms:W3CDTF">2014-10-01T12:55:58Z</dcterms:modified>
</cp:coreProperties>
</file>